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61" r:id="rId3"/>
    <p:sldId id="377" r:id="rId4"/>
    <p:sldId id="378" r:id="rId5"/>
    <p:sldId id="379" r:id="rId6"/>
    <p:sldId id="407" r:id="rId7"/>
    <p:sldId id="381" r:id="rId8"/>
    <p:sldId id="397" r:id="rId9"/>
    <p:sldId id="380" r:id="rId10"/>
    <p:sldId id="398" r:id="rId11"/>
    <p:sldId id="400" r:id="rId12"/>
    <p:sldId id="401" r:id="rId13"/>
    <p:sldId id="402" r:id="rId14"/>
    <p:sldId id="409" r:id="rId15"/>
    <p:sldId id="408" r:id="rId16"/>
    <p:sldId id="403" r:id="rId17"/>
    <p:sldId id="399" r:id="rId18"/>
    <p:sldId id="405" r:id="rId19"/>
    <p:sldId id="4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4419" autoAdjust="0"/>
  </p:normalViewPr>
  <p:slideViewPr>
    <p:cSldViewPr snapToGrid="0">
      <p:cViewPr varScale="1">
        <p:scale>
          <a:sx n="69" d="100"/>
          <a:sy n="69" d="100"/>
        </p:scale>
        <p:origin x="902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/>
              <a:t>Services Delivery by Industry</a:t>
            </a:r>
          </a:p>
        </c:rich>
      </c:tx>
      <c:layout>
        <c:manualLayout>
          <c:xMode val="edge"/>
          <c:yMode val="edge"/>
          <c:x val="0.20610302494549262"/>
          <c:y val="1.1214950203865297E-2"/>
        </c:manualLayout>
      </c:layout>
      <c:overlay val="0"/>
    </c:title>
    <c:autoTitleDeleted val="0"/>
    <c:view3D>
      <c:rotX val="3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08021012568867E-2"/>
          <c:y val="0.16962647049746868"/>
          <c:w val="0.71376490384432767"/>
          <c:h val="0.74606904205345992"/>
        </c:manualLayout>
      </c:layout>
      <c:pie3DChart>
        <c:varyColors val="1"/>
        <c:ser>
          <c:idx val="0"/>
          <c:order val="0"/>
          <c:tx>
            <c:strRef>
              <c:f>'Revenue distribution_2015'!$A$2</c:f>
              <c:strCache>
                <c:ptCount val="1"/>
                <c:pt idx="0">
                  <c:v>FY 2015, Revenue distribution by Industry, Adastra Bulgaria</c:v>
                </c:pt>
              </c:strCache>
            </c:strRef>
          </c:tx>
          <c:dPt>
            <c:idx val="0"/>
            <c:bubble3D val="0"/>
            <c:explosion val="1"/>
            <c:extLst>
              <c:ext xmlns:c16="http://schemas.microsoft.com/office/drawing/2014/chart" uri="{C3380CC4-5D6E-409C-BE32-E72D297353CC}">
                <c16:uniqueId val="{00000001-3412-4995-BC5B-C121533F266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3412-4995-BC5B-C121533F266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3412-4995-BC5B-C121533F266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3412-4995-BC5B-C121533F266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3412-4995-BC5B-C121533F266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3412-4995-BC5B-C121533F266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3412-4995-BC5B-C121533F266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3412-4995-BC5B-C121533F266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3412-4995-BC5B-C121533F2664}"/>
              </c:ext>
            </c:extLst>
          </c:dPt>
          <c:dLbls>
            <c:dLbl>
              <c:idx val="0"/>
              <c:layout>
                <c:manualLayout>
                  <c:x val="-0.26755125609298824"/>
                  <c:y val="-0.1811531155290672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12-4995-BC5B-C121533F2664}"/>
                </c:ext>
              </c:extLst>
            </c:dLbl>
            <c:dLbl>
              <c:idx val="1"/>
              <c:layout>
                <c:manualLayout>
                  <c:x val="-2.0051236946445533E-2"/>
                  <c:y val="8.442772001566102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12-4995-BC5B-C121533F2664}"/>
                </c:ext>
              </c:extLst>
            </c:dLbl>
            <c:dLbl>
              <c:idx val="2"/>
              <c:layout>
                <c:manualLayout>
                  <c:x val="0"/>
                  <c:y val="-3.806122301010716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12-4995-BC5B-C121533F2664}"/>
                </c:ext>
              </c:extLst>
            </c:dLbl>
            <c:dLbl>
              <c:idx val="3"/>
              <c:layout>
                <c:manualLayout>
                  <c:x val="-2.1460967379077621E-2"/>
                  <c:y val="1.15381157465814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12-4995-BC5B-C121533F2664}"/>
                </c:ext>
              </c:extLst>
            </c:dLbl>
            <c:dLbl>
              <c:idx val="4"/>
              <c:layout>
                <c:manualLayout>
                  <c:x val="-3.1813723284589451E-2"/>
                  <c:y val="1.2729803802149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12-4995-BC5B-C121533F2664}"/>
                </c:ext>
              </c:extLst>
            </c:dLbl>
            <c:dLbl>
              <c:idx val="6"/>
              <c:layout>
                <c:manualLayout>
                  <c:x val="-2.7777877765279405E-2"/>
                  <c:y val="-1.4417134322298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12-4995-BC5B-C121533F2664}"/>
                </c:ext>
              </c:extLst>
            </c:dLbl>
            <c:dLbl>
              <c:idx val="7"/>
              <c:layout>
                <c:manualLayout>
                  <c:x val="-2.2286389201349836E-2"/>
                  <c:y val="-6.16632589434607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12-4995-BC5B-C121533F2664}"/>
                </c:ext>
              </c:extLst>
            </c:dLbl>
            <c:dLbl>
              <c:idx val="8"/>
              <c:layout>
                <c:manualLayout>
                  <c:x val="8.8212523434570672E-2"/>
                  <c:y val="-4.176273545917258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12-4995-BC5B-C121533F2664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'Revenue distribution_2015'!$A$19:$A$27</c:f>
              <c:strCache>
                <c:ptCount val="8"/>
                <c:pt idx="0">
                  <c:v>Financial services</c:v>
                </c:pt>
                <c:pt idx="1">
                  <c:v>Insurance</c:v>
                </c:pt>
                <c:pt idx="2">
                  <c:v>Manufacturing</c:v>
                </c:pt>
                <c:pt idx="3">
                  <c:v>Business services</c:v>
                </c:pt>
                <c:pt idx="4">
                  <c:v>Telco</c:v>
                </c:pt>
                <c:pt idx="5">
                  <c:v>Utility</c:v>
                </c:pt>
                <c:pt idx="6">
                  <c:v>Retail</c:v>
                </c:pt>
                <c:pt idx="7">
                  <c:v>Other</c:v>
                </c:pt>
              </c:strCache>
            </c:strRef>
          </c:cat>
          <c:val>
            <c:numRef>
              <c:f>'Revenue distribution_2015'!$B$19:$B$27</c:f>
              <c:numCache>
                <c:formatCode>0.00%</c:formatCode>
                <c:ptCount val="8"/>
                <c:pt idx="0">
                  <c:v>0.56364157589831321</c:v>
                </c:pt>
                <c:pt idx="1">
                  <c:v>1.8868905047628767E-2</c:v>
                </c:pt>
                <c:pt idx="2">
                  <c:v>0.16740375020376344</c:v>
                </c:pt>
                <c:pt idx="3">
                  <c:v>1.2781817971111288E-2</c:v>
                </c:pt>
                <c:pt idx="4">
                  <c:v>0.12369603380680536</c:v>
                </c:pt>
                <c:pt idx="5">
                  <c:v>2.2452998390166502E-2</c:v>
                </c:pt>
                <c:pt idx="6">
                  <c:v>8.9754019556308087E-2</c:v>
                </c:pt>
                <c:pt idx="7">
                  <c:v>1.4008991259032791E-3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12-4995-BC5B-C121533F2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802419140020898"/>
          <c:y val="3.3301997978190674E-2"/>
          <c:w val="0.19197580859979108"/>
          <c:h val="0.91973825997455139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C6F0D-4589-4FD3-83DF-73DCEDA17838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</dgm:pt>
    <dgm:pt modelId="{EC229A7E-F1D9-4336-9E02-3C92AAD7DC59}">
      <dgm:prSet custT="1"/>
      <dgm:spPr>
        <a:xfrm>
          <a:off x="2044338" y="1910024"/>
          <a:ext cx="1887987" cy="1804711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en-CA" sz="2000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Business Information Management</a:t>
          </a:r>
        </a:p>
      </dgm:t>
    </dgm:pt>
    <dgm:pt modelId="{4C80502E-D73F-4DED-A075-2794F8E3805F}" type="parTrans" cxnId="{CA99FFEA-30C3-433A-8D93-77BAA295B3FD}">
      <dgm:prSet/>
      <dgm:spPr/>
      <dgm:t>
        <a:bodyPr/>
        <a:lstStyle/>
        <a:p>
          <a:endParaRPr lang="en-CA"/>
        </a:p>
      </dgm:t>
    </dgm:pt>
    <dgm:pt modelId="{B57F0A63-A6E8-48F4-81C8-72B09029CDEB}" type="sibTrans" cxnId="{CA99FFEA-30C3-433A-8D93-77BAA295B3FD}">
      <dgm:prSet/>
      <dgm:spPr/>
      <dgm:t>
        <a:bodyPr/>
        <a:lstStyle/>
        <a:p>
          <a:endParaRPr lang="en-CA"/>
        </a:p>
      </dgm:t>
    </dgm:pt>
    <dgm:pt modelId="{5C6673EF-68BC-4FBB-BA2D-DA9AF2CDFAF4}">
      <dgm:prSet custT="1"/>
      <dgm:spPr>
        <a:xfrm>
          <a:off x="2578311" y="6480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BA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Business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Analysis</a:t>
          </a:r>
          <a:endParaRPr kumimoji="0" lang="en-CA" sz="800" b="0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33B0C6FB-C1F1-4342-9F38-9AC60BA67018}" type="parTrans" cxnId="{D61DD8D7-4ED1-41D8-955B-E16C1892254F}">
      <dgm:prSet custT="1"/>
      <dgm:spPr>
        <a:xfrm rot="16200000">
          <a:off x="2446580" y="1355923"/>
          <a:ext cx="1083503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83503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F9EA17DC-293D-4CBC-9CE9-72DB8474CDBA}" type="sibTrans" cxnId="{D61DD8D7-4ED1-41D8-955B-E16C1892254F}">
      <dgm:prSet/>
      <dgm:spPr/>
      <dgm:t>
        <a:bodyPr/>
        <a:lstStyle/>
        <a:p>
          <a:endParaRPr lang="en-CA"/>
        </a:p>
      </dgm:t>
    </dgm:pt>
    <dgm:pt modelId="{C9119418-A557-4B41-9CEF-548CBF1A7633}">
      <dgm:prSet custT="1"/>
      <dgm:spPr>
        <a:xfrm>
          <a:off x="4451486" y="908553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QA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Quality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Assurance</a:t>
          </a:r>
          <a:endParaRPr kumimoji="0" lang="en-CA" sz="800" b="1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D9FC95F3-4FE9-49C1-AC04-AB443B954AD3}" type="parTrans" cxnId="{AD671407-0CCB-4330-8008-BD627112FD06}">
      <dgm:prSet custT="1"/>
      <dgm:spPr>
        <a:xfrm rot="19285714">
          <a:off x="3597702" y="1891920"/>
          <a:ext cx="1058726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58726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F83FAD9E-6D94-4CC0-8B65-8EB737380758}" type="sibTrans" cxnId="{AD671407-0CCB-4330-8008-BD627112FD06}">
      <dgm:prSet/>
      <dgm:spPr/>
      <dgm:t>
        <a:bodyPr/>
        <a:lstStyle/>
        <a:p>
          <a:endParaRPr lang="en-CA"/>
        </a:p>
      </dgm:t>
    </dgm:pt>
    <dgm:pt modelId="{D834E764-61EF-44B9-8FEB-01027708632D}">
      <dgm:prSet custT="1"/>
      <dgm:spPr>
        <a:xfrm>
          <a:off x="4914121" y="2935493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DQ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Data Quality</a:t>
          </a:r>
          <a:endParaRPr kumimoji="0" lang="en-CA" sz="800" b="0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BD3CC011-79D3-4684-BCE6-F1902E2BDF82}" type="parTrans" cxnId="{F58C284E-BF7F-47C5-B609-7763BE9C3870}">
      <dgm:prSet custT="1"/>
      <dgm:spPr>
        <a:xfrm rot="771429">
          <a:off x="3893425" y="3125763"/>
          <a:ext cx="104406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44064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C670200B-C096-42CD-8A9A-6D29071FFDA6}" type="sibTrans" cxnId="{F58C284E-BF7F-47C5-B609-7763BE9C3870}">
      <dgm:prSet/>
      <dgm:spPr/>
      <dgm:t>
        <a:bodyPr/>
        <a:lstStyle/>
        <a:p>
          <a:endParaRPr lang="en-CA"/>
        </a:p>
      </dgm:t>
    </dgm:pt>
    <dgm:pt modelId="{D5100878-9932-4446-9690-52C675B4D3BF}">
      <dgm:prSet custT="1"/>
      <dgm:spPr>
        <a:xfrm>
          <a:off x="4451486" y="3896166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ETL</a:t>
          </a:r>
          <a:br>
            <a:rPr kumimoji="0" lang="en-US" sz="11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</a:b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Data  Integration</a:t>
          </a:r>
          <a:endParaRPr kumimoji="0" lang="en-CA" sz="1000" b="0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9D43E77E-0888-4515-AE30-808D563AFE7E}" type="parTrans" cxnId="{14ED2301-A203-44BD-A447-3DC1664219A7}">
      <dgm:prSet custT="1"/>
      <dgm:spPr>
        <a:xfrm rot="2314286">
          <a:off x="3597702" y="3708141"/>
          <a:ext cx="1058726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58726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E9E689F7-5FDB-4521-B3DB-72A43F0BF5C5}" type="sibTrans" cxnId="{14ED2301-A203-44BD-A447-3DC1664219A7}">
      <dgm:prSet/>
      <dgm:spPr/>
      <dgm:t>
        <a:bodyPr/>
        <a:lstStyle/>
        <a:p>
          <a:endParaRPr lang="en-CA"/>
        </a:p>
      </dgm:t>
    </dgm:pt>
    <dgm:pt modelId="{C394748B-92FF-42FF-8FA3-360A46FD5A13}">
      <dgm:prSet custT="1"/>
      <dgm:spPr>
        <a:xfrm>
          <a:off x="3617845" y="4560972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Advanced Analytics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&amp; Data Mining</a:t>
          </a:r>
          <a:endParaRPr kumimoji="0" lang="en-CA" sz="800" b="0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98330312-FEEA-49FE-8C2A-B8F875218128}" type="parTrans" cxnId="{E9546086-F410-49DE-B17C-2F07F3ADE6D0}">
      <dgm:prSet custT="1"/>
      <dgm:spPr>
        <a:xfrm rot="3857143">
          <a:off x="3078473" y="4104469"/>
          <a:ext cx="107608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76085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B5B73F1A-1E80-4EC3-B5D6-BE09C07231A6}" type="sibTrans" cxnId="{E9546086-F410-49DE-B17C-2F07F3ADE6D0}">
      <dgm:prSet/>
      <dgm:spPr/>
      <dgm:t>
        <a:bodyPr/>
        <a:lstStyle/>
        <a:p>
          <a:endParaRPr lang="en-CA"/>
        </a:p>
      </dgm:t>
    </dgm:pt>
    <dgm:pt modelId="{19A7E89B-7650-4554-9AB4-463B0AE706B0}">
      <dgm:prSet custT="1"/>
      <dgm:spPr>
        <a:xfrm>
          <a:off x="2578311" y="4798239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MDM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Master Data</a:t>
          </a:r>
          <a:b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</a:b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Management</a:t>
          </a:r>
          <a:endParaRPr kumimoji="0" lang="en-CA" sz="800" b="0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F90FAC32-7A8D-48D2-B731-09CA736BE553}" type="parTrans" cxnId="{B8E45D82-DE40-4F81-8179-8BEF7D49A22D}">
      <dgm:prSet custT="1"/>
      <dgm:spPr>
        <a:xfrm rot="5400000">
          <a:off x="2446580" y="4244139"/>
          <a:ext cx="1083503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83503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BEAE1FBB-213B-4185-B8F8-FFBE7B91FF71}" type="sibTrans" cxnId="{B8E45D82-DE40-4F81-8179-8BEF7D49A22D}">
      <dgm:prSet/>
      <dgm:spPr/>
      <dgm:t>
        <a:bodyPr/>
        <a:lstStyle/>
        <a:p>
          <a:endParaRPr lang="en-CA"/>
        </a:p>
      </dgm:t>
    </dgm:pt>
    <dgm:pt modelId="{345ADA80-5944-4144-9AAA-9FF4288C0DAB}">
      <dgm:prSet custT="1"/>
      <dgm:spPr>
        <a:xfrm>
          <a:off x="705137" y="3896166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 lIns="0" rIns="0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Consulting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Services</a:t>
          </a:r>
          <a:endParaRPr kumimoji="0" lang="en-CA" sz="900" b="1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717AF2B4-BB5E-477F-A61F-58BEFB2DDC5B}" type="parTrans" cxnId="{287260AD-BCBC-4691-918D-0CF1B6C42B0D}">
      <dgm:prSet custT="1"/>
      <dgm:spPr>
        <a:xfrm rot="8485714">
          <a:off x="1320234" y="3708141"/>
          <a:ext cx="1058726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58726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B3997F57-C532-419A-BF66-6A0989BF0913}" type="sibTrans" cxnId="{287260AD-BCBC-4691-918D-0CF1B6C42B0D}">
      <dgm:prSet/>
      <dgm:spPr/>
      <dgm:t>
        <a:bodyPr/>
        <a:lstStyle/>
        <a:p>
          <a:endParaRPr lang="en-CA"/>
        </a:p>
      </dgm:t>
    </dgm:pt>
    <dgm:pt modelId="{3A83AD87-C045-46AB-A125-242344326765}">
      <dgm:prSet custT="1"/>
      <dgm:spPr>
        <a:xfrm>
          <a:off x="242501" y="2935493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PM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Project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Management</a:t>
          </a:r>
          <a:endParaRPr kumimoji="0" lang="en-CA" sz="900" b="0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64930981-C264-4C71-BB87-26012189D8E0}" type="parTrans" cxnId="{A4F27266-C6F1-451C-B07D-7FB73C0B8067}">
      <dgm:prSet custT="1"/>
      <dgm:spPr>
        <a:xfrm rot="10028571">
          <a:off x="1039173" y="3125763"/>
          <a:ext cx="104406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44064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2B4712CC-90B1-4C6D-ABCF-1E68AC2F13D4}" type="sibTrans" cxnId="{A4F27266-C6F1-451C-B07D-7FB73C0B8067}">
      <dgm:prSet/>
      <dgm:spPr/>
      <dgm:t>
        <a:bodyPr/>
        <a:lstStyle/>
        <a:p>
          <a:endParaRPr lang="en-CA"/>
        </a:p>
      </dgm:t>
    </dgm:pt>
    <dgm:pt modelId="{931B1AAD-BE93-4356-A78C-F53FC9199F8B}">
      <dgm:prSet custT="1"/>
      <dgm:spPr>
        <a:xfrm>
          <a:off x="242501" y="1869226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SA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Solution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Architecture</a:t>
          </a:r>
          <a:endParaRPr kumimoji="0" lang="en-CA" sz="900" b="0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C829045A-50BC-4271-BCB6-E989FCC636D0}" type="parTrans" cxnId="{C30E5947-8DF6-433E-9BEA-3B4F69FFF762}">
      <dgm:prSet custT="1"/>
      <dgm:spPr>
        <a:xfrm rot="11571429">
          <a:off x="1039173" y="2474299"/>
          <a:ext cx="104406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44064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AC043FE3-DE24-486A-9453-DF0A8B639D3D}" type="sibTrans" cxnId="{C30E5947-8DF6-433E-9BEA-3B4F69FFF762}">
      <dgm:prSet/>
      <dgm:spPr/>
      <dgm:t>
        <a:bodyPr/>
        <a:lstStyle/>
        <a:p>
          <a:endParaRPr lang="en-CA"/>
        </a:p>
      </dgm:t>
    </dgm:pt>
    <dgm:pt modelId="{070FB932-63C2-41EF-88F6-ED61B4EF3ED6}">
      <dgm:prSet custT="1"/>
      <dgm:spPr>
        <a:xfrm>
          <a:off x="705137" y="908553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BI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Business</a:t>
          </a:r>
          <a:b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</a:b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Intelligence</a:t>
          </a:r>
          <a:endParaRPr kumimoji="0" lang="en-CA" sz="800" b="0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501B19E0-3554-4226-9DD4-386BBE2BFB96}" type="parTrans" cxnId="{FFCD6E46-AE50-4E3B-BCD7-30A2D73E8720}">
      <dgm:prSet custT="1"/>
      <dgm:spPr>
        <a:xfrm rot="13114286">
          <a:off x="1320234" y="1891920"/>
          <a:ext cx="1058726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58726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3CF9A13B-F372-44C3-9FF7-3F37F1408FEC}" type="sibTrans" cxnId="{FFCD6E46-AE50-4E3B-BCD7-30A2D73E8720}">
      <dgm:prSet/>
      <dgm:spPr/>
      <dgm:t>
        <a:bodyPr/>
        <a:lstStyle/>
        <a:p>
          <a:endParaRPr lang="en-CA"/>
        </a:p>
      </dgm:t>
    </dgm:pt>
    <dgm:pt modelId="{19D2A38D-23B7-4FEA-81CC-6C44BD39E423}">
      <dgm:prSet custT="1"/>
      <dgm:spPr>
        <a:xfrm>
          <a:off x="1538778" y="243746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DG</a:t>
          </a:r>
          <a:br>
            <a:rPr kumimoji="0" lang="en-CA" sz="9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</a:br>
          <a:r>
            <a:rPr kumimoji="0" lang="en-CA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Data Governance</a:t>
          </a:r>
        </a:p>
      </dgm:t>
    </dgm:pt>
    <dgm:pt modelId="{EA11F502-E97A-4229-8991-8107ADD49ABD}" type="parTrans" cxnId="{E9B86892-967E-4BD9-A301-340509FE2C3F}">
      <dgm:prSet custT="1"/>
      <dgm:spPr>
        <a:xfrm rot="14657143">
          <a:off x="1822105" y="1495593"/>
          <a:ext cx="107608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76085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97CAEDA4-147F-4A37-9A4A-058503E7048E}" type="sibTrans" cxnId="{E9B86892-967E-4BD9-A301-340509FE2C3F}">
      <dgm:prSet/>
      <dgm:spPr/>
      <dgm:t>
        <a:bodyPr/>
        <a:lstStyle/>
        <a:p>
          <a:endParaRPr lang="en-CA"/>
        </a:p>
      </dgm:t>
    </dgm:pt>
    <dgm:pt modelId="{610D8019-62F0-4556-BE7A-C93AEDF375E3}">
      <dgm:prSet custT="1"/>
      <dgm:spPr>
        <a:xfrm>
          <a:off x="3617845" y="243746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BIG DATA</a:t>
          </a: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 Solutions</a:t>
          </a:r>
          <a:endParaRPr kumimoji="0" lang="en-CA" sz="700" b="0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3CD0E47C-6F42-479D-98C7-3EDB73591EE0}" type="parTrans" cxnId="{3947BC75-D9B4-4F9B-BD88-CE4F484B72CB}">
      <dgm:prSet custT="1"/>
      <dgm:spPr>
        <a:xfrm rot="17742857">
          <a:off x="3078473" y="1495593"/>
          <a:ext cx="107608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76085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DD79B9E9-F74B-4E21-8A19-728E6EF65C72}" type="sibTrans" cxnId="{3947BC75-D9B4-4F9B-BD88-CE4F484B72CB}">
      <dgm:prSet/>
      <dgm:spPr/>
      <dgm:t>
        <a:bodyPr/>
        <a:lstStyle/>
        <a:p>
          <a:endParaRPr lang="en-CA"/>
        </a:p>
      </dgm:t>
    </dgm:pt>
    <dgm:pt modelId="{D8F31E4B-E8C8-44EE-B18C-B6ED40492A73}">
      <dgm:prSet custT="1"/>
      <dgm:spPr>
        <a:xfrm>
          <a:off x="4914121" y="1869226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DATA SCIENCE</a:t>
          </a:r>
          <a:endParaRPr kumimoji="0" lang="en-CA" sz="1000" b="1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FE8922D1-49B0-4661-B267-9F05EF2CAF73}" type="parTrans" cxnId="{08B3B71D-E273-4C7C-9B78-9F0C0E308DC7}">
      <dgm:prSet custT="1"/>
      <dgm:spPr>
        <a:xfrm rot="20828571">
          <a:off x="3893425" y="2474299"/>
          <a:ext cx="1044064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44064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49775053-11C0-4784-8202-E50EA052EDF7}" type="sibTrans" cxnId="{08B3B71D-E273-4C7C-9B78-9F0C0E308DC7}">
      <dgm:prSet/>
      <dgm:spPr/>
      <dgm:t>
        <a:bodyPr/>
        <a:lstStyle/>
        <a:p>
          <a:endParaRPr lang="en-CA"/>
        </a:p>
      </dgm:t>
    </dgm:pt>
    <dgm:pt modelId="{D4D2D4F4-27CF-473D-A9E8-88BA321D8C99}">
      <dgm:prSet custT="1"/>
      <dgm:spPr>
        <a:xfrm>
          <a:off x="1538778" y="4560972"/>
          <a:ext cx="820040" cy="820040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MM</a:t>
          </a:r>
          <a:b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</a:br>
          <a:r>
            <a:rPr kumimoji="0" lang="en-US" sz="800" b="0" i="0" u="none" strike="noStrike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Metadata Management</a:t>
          </a:r>
          <a:endParaRPr kumimoji="0" lang="en-CA" sz="800" b="0" i="0" u="none" strike="noStrike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gm:t>
    </dgm:pt>
    <dgm:pt modelId="{34C59B77-67BF-4FCC-8CD6-67B2022619C6}" type="parTrans" cxnId="{F55FE7D9-2166-4477-9B18-017A3FEC2C68}">
      <dgm:prSet custT="1"/>
      <dgm:spPr>
        <a:xfrm rot="6942857">
          <a:off x="1822105" y="4104469"/>
          <a:ext cx="107608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76085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CA" sz="6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gm:t>
    </dgm:pt>
    <dgm:pt modelId="{885A65F2-C231-430A-A080-3FD4792C4A48}" type="sibTrans" cxnId="{F55FE7D9-2166-4477-9B18-017A3FEC2C68}">
      <dgm:prSet/>
      <dgm:spPr/>
      <dgm:t>
        <a:bodyPr/>
        <a:lstStyle/>
        <a:p>
          <a:endParaRPr lang="en-CA"/>
        </a:p>
      </dgm:t>
    </dgm:pt>
    <dgm:pt modelId="{DC72640E-D6F1-403A-86BA-C9CFB6BFBB6C}" type="pres">
      <dgm:prSet presAssocID="{FCCC6F0D-4589-4FD3-83DF-73DCEDA1783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05E63C-3570-431B-A237-5C8B87F04A41}" type="pres">
      <dgm:prSet presAssocID="{EC229A7E-F1D9-4336-9E02-3C92AAD7DC59}" presName="centerShape" presStyleLbl="node0" presStyleIdx="0" presStyleCnt="1" custScaleX="276630" custScaleY="272140"/>
      <dgm:spPr/>
    </dgm:pt>
    <dgm:pt modelId="{E4270703-2929-4A0F-9C50-DF5C6D195425}" type="pres">
      <dgm:prSet presAssocID="{33B0C6FB-C1F1-4342-9F38-9AC60BA67018}" presName="Name9" presStyleLbl="parChTrans1D2" presStyleIdx="0" presStyleCnt="14"/>
      <dgm:spPr/>
    </dgm:pt>
    <dgm:pt modelId="{F22DDD52-B047-40A4-B765-BB1A08709451}" type="pres">
      <dgm:prSet presAssocID="{33B0C6FB-C1F1-4342-9F38-9AC60BA67018}" presName="connTx" presStyleLbl="parChTrans1D2" presStyleIdx="0" presStyleCnt="14"/>
      <dgm:spPr/>
    </dgm:pt>
    <dgm:pt modelId="{E5E2E00A-D5C2-4512-ACEF-600E087CA94A}" type="pres">
      <dgm:prSet presAssocID="{5C6673EF-68BC-4FBB-BA2D-DA9AF2CDFAF4}" presName="node" presStyleLbl="node1" presStyleIdx="0" presStyleCnt="14">
        <dgm:presLayoutVars>
          <dgm:bulletEnabled val="1"/>
        </dgm:presLayoutVars>
      </dgm:prSet>
      <dgm:spPr/>
    </dgm:pt>
    <dgm:pt modelId="{293F5D7D-FFC3-44E2-B1E3-5BA3E9C188A8}" type="pres">
      <dgm:prSet presAssocID="{3CD0E47C-6F42-479D-98C7-3EDB73591EE0}" presName="Name9" presStyleLbl="parChTrans1D2" presStyleIdx="1" presStyleCnt="14"/>
      <dgm:spPr/>
    </dgm:pt>
    <dgm:pt modelId="{82F1D74A-2819-4D8E-BDE8-01F05F42AB24}" type="pres">
      <dgm:prSet presAssocID="{3CD0E47C-6F42-479D-98C7-3EDB73591EE0}" presName="connTx" presStyleLbl="parChTrans1D2" presStyleIdx="1" presStyleCnt="14"/>
      <dgm:spPr/>
    </dgm:pt>
    <dgm:pt modelId="{5EAB15AB-0840-4EF9-9424-0F60F2E28A10}" type="pres">
      <dgm:prSet presAssocID="{610D8019-62F0-4556-BE7A-C93AEDF375E3}" presName="node" presStyleLbl="node1" presStyleIdx="1" presStyleCnt="14">
        <dgm:presLayoutVars>
          <dgm:bulletEnabled val="1"/>
        </dgm:presLayoutVars>
      </dgm:prSet>
      <dgm:spPr/>
    </dgm:pt>
    <dgm:pt modelId="{E77DEA96-5CC6-4E69-969C-52A5E5F3AE84}" type="pres">
      <dgm:prSet presAssocID="{D9FC95F3-4FE9-49C1-AC04-AB443B954AD3}" presName="Name9" presStyleLbl="parChTrans1D2" presStyleIdx="2" presStyleCnt="14"/>
      <dgm:spPr/>
    </dgm:pt>
    <dgm:pt modelId="{EE69865C-7FBA-4F4E-A5E4-786C3441816C}" type="pres">
      <dgm:prSet presAssocID="{D9FC95F3-4FE9-49C1-AC04-AB443B954AD3}" presName="connTx" presStyleLbl="parChTrans1D2" presStyleIdx="2" presStyleCnt="14"/>
      <dgm:spPr/>
    </dgm:pt>
    <dgm:pt modelId="{F84E7F78-704E-4444-B1DC-D55506A521FA}" type="pres">
      <dgm:prSet presAssocID="{C9119418-A557-4B41-9CEF-548CBF1A7633}" presName="node" presStyleLbl="node1" presStyleIdx="2" presStyleCnt="14">
        <dgm:presLayoutVars>
          <dgm:bulletEnabled val="1"/>
        </dgm:presLayoutVars>
      </dgm:prSet>
      <dgm:spPr/>
    </dgm:pt>
    <dgm:pt modelId="{123FD3BD-A2DE-49BA-823A-8368FA660E65}" type="pres">
      <dgm:prSet presAssocID="{FE8922D1-49B0-4661-B267-9F05EF2CAF73}" presName="Name9" presStyleLbl="parChTrans1D2" presStyleIdx="3" presStyleCnt="14"/>
      <dgm:spPr/>
    </dgm:pt>
    <dgm:pt modelId="{7601AD61-671D-4C2C-A080-3EEF0ABCAF00}" type="pres">
      <dgm:prSet presAssocID="{FE8922D1-49B0-4661-B267-9F05EF2CAF73}" presName="connTx" presStyleLbl="parChTrans1D2" presStyleIdx="3" presStyleCnt="14"/>
      <dgm:spPr/>
    </dgm:pt>
    <dgm:pt modelId="{3315B061-D30B-44FC-A399-84C0E5450245}" type="pres">
      <dgm:prSet presAssocID="{D8F31E4B-E8C8-44EE-B18C-B6ED40492A73}" presName="node" presStyleLbl="node1" presStyleIdx="3" presStyleCnt="14">
        <dgm:presLayoutVars>
          <dgm:bulletEnabled val="1"/>
        </dgm:presLayoutVars>
      </dgm:prSet>
      <dgm:spPr/>
    </dgm:pt>
    <dgm:pt modelId="{51549A0D-4E5A-4591-B5D8-F544DDC84DA9}" type="pres">
      <dgm:prSet presAssocID="{BD3CC011-79D3-4684-BCE6-F1902E2BDF82}" presName="Name9" presStyleLbl="parChTrans1D2" presStyleIdx="4" presStyleCnt="14"/>
      <dgm:spPr/>
    </dgm:pt>
    <dgm:pt modelId="{22A4E5F1-1095-4FDD-B290-4EFFC79C7F07}" type="pres">
      <dgm:prSet presAssocID="{BD3CC011-79D3-4684-BCE6-F1902E2BDF82}" presName="connTx" presStyleLbl="parChTrans1D2" presStyleIdx="4" presStyleCnt="14"/>
      <dgm:spPr/>
    </dgm:pt>
    <dgm:pt modelId="{EDA48910-28A5-442B-8DDC-E151C52E5B55}" type="pres">
      <dgm:prSet presAssocID="{D834E764-61EF-44B9-8FEB-01027708632D}" presName="node" presStyleLbl="node1" presStyleIdx="4" presStyleCnt="14">
        <dgm:presLayoutVars>
          <dgm:bulletEnabled val="1"/>
        </dgm:presLayoutVars>
      </dgm:prSet>
      <dgm:spPr/>
    </dgm:pt>
    <dgm:pt modelId="{2F76793E-18DB-437D-BA73-FB56AA0F257A}" type="pres">
      <dgm:prSet presAssocID="{9D43E77E-0888-4515-AE30-808D563AFE7E}" presName="Name9" presStyleLbl="parChTrans1D2" presStyleIdx="5" presStyleCnt="14"/>
      <dgm:spPr/>
    </dgm:pt>
    <dgm:pt modelId="{1AE5F23B-3A2C-47EA-9D13-3403A17CA363}" type="pres">
      <dgm:prSet presAssocID="{9D43E77E-0888-4515-AE30-808D563AFE7E}" presName="connTx" presStyleLbl="parChTrans1D2" presStyleIdx="5" presStyleCnt="14"/>
      <dgm:spPr/>
    </dgm:pt>
    <dgm:pt modelId="{ED2C434E-05E0-48CB-BAF8-5EC90F997FA5}" type="pres">
      <dgm:prSet presAssocID="{D5100878-9932-4446-9690-52C675B4D3BF}" presName="node" presStyleLbl="node1" presStyleIdx="5" presStyleCnt="14">
        <dgm:presLayoutVars>
          <dgm:bulletEnabled val="1"/>
        </dgm:presLayoutVars>
      </dgm:prSet>
      <dgm:spPr/>
    </dgm:pt>
    <dgm:pt modelId="{3664B49E-7F03-4015-8DF4-16F671B49DB8}" type="pres">
      <dgm:prSet presAssocID="{98330312-FEEA-49FE-8C2A-B8F875218128}" presName="Name9" presStyleLbl="parChTrans1D2" presStyleIdx="6" presStyleCnt="14"/>
      <dgm:spPr/>
    </dgm:pt>
    <dgm:pt modelId="{BB99C35C-2678-4552-A2CA-6A24E515A6DF}" type="pres">
      <dgm:prSet presAssocID="{98330312-FEEA-49FE-8C2A-B8F875218128}" presName="connTx" presStyleLbl="parChTrans1D2" presStyleIdx="6" presStyleCnt="14"/>
      <dgm:spPr/>
    </dgm:pt>
    <dgm:pt modelId="{9C9D9A03-45CD-4C9B-AD83-C6C91A350641}" type="pres">
      <dgm:prSet presAssocID="{C394748B-92FF-42FF-8FA3-360A46FD5A13}" presName="node" presStyleLbl="node1" presStyleIdx="6" presStyleCnt="14">
        <dgm:presLayoutVars>
          <dgm:bulletEnabled val="1"/>
        </dgm:presLayoutVars>
      </dgm:prSet>
      <dgm:spPr/>
    </dgm:pt>
    <dgm:pt modelId="{FEACC0D1-6AAC-4EE1-926F-D14AC286CE13}" type="pres">
      <dgm:prSet presAssocID="{F90FAC32-7A8D-48D2-B731-09CA736BE553}" presName="Name9" presStyleLbl="parChTrans1D2" presStyleIdx="7" presStyleCnt="14"/>
      <dgm:spPr/>
    </dgm:pt>
    <dgm:pt modelId="{935A7708-25F5-48AE-A92C-268D3D76D039}" type="pres">
      <dgm:prSet presAssocID="{F90FAC32-7A8D-48D2-B731-09CA736BE553}" presName="connTx" presStyleLbl="parChTrans1D2" presStyleIdx="7" presStyleCnt="14"/>
      <dgm:spPr/>
    </dgm:pt>
    <dgm:pt modelId="{B6C251E5-0752-4F07-A9BB-3BD24704D433}" type="pres">
      <dgm:prSet presAssocID="{19A7E89B-7650-4554-9AB4-463B0AE706B0}" presName="node" presStyleLbl="node1" presStyleIdx="7" presStyleCnt="14" custScaleX="105967">
        <dgm:presLayoutVars>
          <dgm:bulletEnabled val="1"/>
        </dgm:presLayoutVars>
      </dgm:prSet>
      <dgm:spPr/>
    </dgm:pt>
    <dgm:pt modelId="{7B29E018-BFBA-458C-B51B-7A223656C6A8}" type="pres">
      <dgm:prSet presAssocID="{34C59B77-67BF-4FCC-8CD6-67B2022619C6}" presName="Name9" presStyleLbl="parChTrans1D2" presStyleIdx="8" presStyleCnt="14"/>
      <dgm:spPr/>
    </dgm:pt>
    <dgm:pt modelId="{39648A23-48C2-4DC4-BB1C-54C225DA46F8}" type="pres">
      <dgm:prSet presAssocID="{34C59B77-67BF-4FCC-8CD6-67B2022619C6}" presName="connTx" presStyleLbl="parChTrans1D2" presStyleIdx="8" presStyleCnt="14"/>
      <dgm:spPr/>
    </dgm:pt>
    <dgm:pt modelId="{B41215DE-955A-4F3B-8240-0C44CC7C8E5E}" type="pres">
      <dgm:prSet presAssocID="{D4D2D4F4-27CF-473D-A9E8-88BA321D8C99}" presName="node" presStyleLbl="node1" presStyleIdx="8" presStyleCnt="14" custScaleX="107793">
        <dgm:presLayoutVars>
          <dgm:bulletEnabled val="1"/>
        </dgm:presLayoutVars>
      </dgm:prSet>
      <dgm:spPr/>
    </dgm:pt>
    <dgm:pt modelId="{454E4119-F97F-49C1-B014-8DECA56A276A}" type="pres">
      <dgm:prSet presAssocID="{717AF2B4-BB5E-477F-A61F-58BEFB2DDC5B}" presName="Name9" presStyleLbl="parChTrans1D2" presStyleIdx="9" presStyleCnt="14"/>
      <dgm:spPr/>
    </dgm:pt>
    <dgm:pt modelId="{77B1C01B-4456-400D-B74D-36A4D28B6125}" type="pres">
      <dgm:prSet presAssocID="{717AF2B4-BB5E-477F-A61F-58BEFB2DDC5B}" presName="connTx" presStyleLbl="parChTrans1D2" presStyleIdx="9" presStyleCnt="14"/>
      <dgm:spPr/>
    </dgm:pt>
    <dgm:pt modelId="{8A00F778-2859-4336-ADB3-FA0304F063DE}" type="pres">
      <dgm:prSet presAssocID="{345ADA80-5944-4144-9AAA-9FF4288C0DAB}" presName="node" presStyleLbl="node1" presStyleIdx="9" presStyleCnt="14" custScaleX="102912">
        <dgm:presLayoutVars>
          <dgm:bulletEnabled val="1"/>
        </dgm:presLayoutVars>
      </dgm:prSet>
      <dgm:spPr/>
    </dgm:pt>
    <dgm:pt modelId="{E4759B74-4521-42CA-8C36-B212ACB4FB54}" type="pres">
      <dgm:prSet presAssocID="{64930981-C264-4C71-BB87-26012189D8E0}" presName="Name9" presStyleLbl="parChTrans1D2" presStyleIdx="10" presStyleCnt="14"/>
      <dgm:spPr/>
    </dgm:pt>
    <dgm:pt modelId="{6BD00BD6-F2E7-4E1C-87E7-89508775DD56}" type="pres">
      <dgm:prSet presAssocID="{64930981-C264-4C71-BB87-26012189D8E0}" presName="connTx" presStyleLbl="parChTrans1D2" presStyleIdx="10" presStyleCnt="14"/>
      <dgm:spPr/>
    </dgm:pt>
    <dgm:pt modelId="{D76D24AE-732E-41B4-AD63-587D9E8A0C11}" type="pres">
      <dgm:prSet presAssocID="{3A83AD87-C045-46AB-A125-242344326765}" presName="node" presStyleLbl="node1" presStyleIdx="10" presStyleCnt="14" custScaleX="106206">
        <dgm:presLayoutVars>
          <dgm:bulletEnabled val="1"/>
        </dgm:presLayoutVars>
      </dgm:prSet>
      <dgm:spPr/>
    </dgm:pt>
    <dgm:pt modelId="{0CFEB067-5595-4DB7-8C75-0944FB80DFFE}" type="pres">
      <dgm:prSet presAssocID="{C829045A-50BC-4271-BCB6-E989FCC636D0}" presName="Name9" presStyleLbl="parChTrans1D2" presStyleIdx="11" presStyleCnt="14"/>
      <dgm:spPr/>
    </dgm:pt>
    <dgm:pt modelId="{785FBD1E-0F32-45BD-B9FB-7B149E933481}" type="pres">
      <dgm:prSet presAssocID="{C829045A-50BC-4271-BCB6-E989FCC636D0}" presName="connTx" presStyleLbl="parChTrans1D2" presStyleIdx="11" presStyleCnt="14"/>
      <dgm:spPr/>
    </dgm:pt>
    <dgm:pt modelId="{6D3DE8B6-E76F-4263-A505-784E8709F45F}" type="pres">
      <dgm:prSet presAssocID="{931B1AAD-BE93-4356-A78C-F53FC9199F8B}" presName="node" presStyleLbl="node1" presStyleIdx="11" presStyleCnt="14">
        <dgm:presLayoutVars>
          <dgm:bulletEnabled val="1"/>
        </dgm:presLayoutVars>
      </dgm:prSet>
      <dgm:spPr/>
    </dgm:pt>
    <dgm:pt modelId="{7ADFFB9E-8B26-4DE0-BAA3-B24CB9F16C94}" type="pres">
      <dgm:prSet presAssocID="{501B19E0-3554-4226-9DD4-386BBE2BFB96}" presName="Name9" presStyleLbl="parChTrans1D2" presStyleIdx="12" presStyleCnt="14"/>
      <dgm:spPr/>
    </dgm:pt>
    <dgm:pt modelId="{93764BF7-A4F4-45AB-92CC-5A3661AFB47F}" type="pres">
      <dgm:prSet presAssocID="{501B19E0-3554-4226-9DD4-386BBE2BFB96}" presName="connTx" presStyleLbl="parChTrans1D2" presStyleIdx="12" presStyleCnt="14"/>
      <dgm:spPr/>
    </dgm:pt>
    <dgm:pt modelId="{8B5339CD-09C3-4059-A70C-733AE29F647C}" type="pres">
      <dgm:prSet presAssocID="{070FB932-63C2-41EF-88F6-ED61B4EF3ED6}" presName="node" presStyleLbl="node1" presStyleIdx="12" presStyleCnt="14">
        <dgm:presLayoutVars>
          <dgm:bulletEnabled val="1"/>
        </dgm:presLayoutVars>
      </dgm:prSet>
      <dgm:spPr/>
    </dgm:pt>
    <dgm:pt modelId="{C274115D-A040-4987-B885-2EF17890FA4F}" type="pres">
      <dgm:prSet presAssocID="{EA11F502-E97A-4229-8991-8107ADD49ABD}" presName="Name9" presStyleLbl="parChTrans1D2" presStyleIdx="13" presStyleCnt="14"/>
      <dgm:spPr/>
    </dgm:pt>
    <dgm:pt modelId="{E25C28FC-A28C-46D8-A2ED-2071627B7706}" type="pres">
      <dgm:prSet presAssocID="{EA11F502-E97A-4229-8991-8107ADD49ABD}" presName="connTx" presStyleLbl="parChTrans1D2" presStyleIdx="13" presStyleCnt="14"/>
      <dgm:spPr/>
    </dgm:pt>
    <dgm:pt modelId="{5A3DAC73-9509-40F6-BFB0-FA70E0C7B246}" type="pres">
      <dgm:prSet presAssocID="{19D2A38D-23B7-4FEA-81CC-6C44BD39E423}" presName="node" presStyleLbl="node1" presStyleIdx="13" presStyleCnt="14">
        <dgm:presLayoutVars>
          <dgm:bulletEnabled val="1"/>
        </dgm:presLayoutVars>
      </dgm:prSet>
      <dgm:spPr/>
    </dgm:pt>
  </dgm:ptLst>
  <dgm:cxnLst>
    <dgm:cxn modelId="{14ED2301-A203-44BD-A447-3DC1664219A7}" srcId="{EC229A7E-F1D9-4336-9E02-3C92AAD7DC59}" destId="{D5100878-9932-4446-9690-52C675B4D3BF}" srcOrd="5" destOrd="0" parTransId="{9D43E77E-0888-4515-AE30-808D563AFE7E}" sibTransId="{E9E689F7-5FDB-4521-B3DB-72A43F0BF5C5}"/>
    <dgm:cxn modelId="{AD671407-0CCB-4330-8008-BD627112FD06}" srcId="{EC229A7E-F1D9-4336-9E02-3C92AAD7DC59}" destId="{C9119418-A557-4B41-9CEF-548CBF1A7633}" srcOrd="2" destOrd="0" parTransId="{D9FC95F3-4FE9-49C1-AC04-AB443B954AD3}" sibTransId="{F83FAD9E-6D94-4CC0-8B65-8EB737380758}"/>
    <dgm:cxn modelId="{62BA8B09-7243-4580-A955-3709A9327B01}" type="presOf" srcId="{FE8922D1-49B0-4661-B267-9F05EF2CAF73}" destId="{123FD3BD-A2DE-49BA-823A-8368FA660E65}" srcOrd="0" destOrd="0" presId="urn:microsoft.com/office/officeart/2005/8/layout/radial1"/>
    <dgm:cxn modelId="{CA5F1A12-E18B-485C-8BAC-F8228BFC6E36}" type="presOf" srcId="{BD3CC011-79D3-4684-BCE6-F1902E2BDF82}" destId="{51549A0D-4E5A-4591-B5D8-F544DDC84DA9}" srcOrd="0" destOrd="0" presId="urn:microsoft.com/office/officeart/2005/8/layout/radial1"/>
    <dgm:cxn modelId="{639CA218-34F7-4A18-9476-7C261401685B}" type="presOf" srcId="{3A83AD87-C045-46AB-A125-242344326765}" destId="{D76D24AE-732E-41B4-AD63-587D9E8A0C11}" srcOrd="0" destOrd="0" presId="urn:microsoft.com/office/officeart/2005/8/layout/radial1"/>
    <dgm:cxn modelId="{70CDD61B-4343-4910-964D-BFC554AEF740}" type="presOf" srcId="{BD3CC011-79D3-4684-BCE6-F1902E2BDF82}" destId="{22A4E5F1-1095-4FDD-B290-4EFFC79C7F07}" srcOrd="1" destOrd="0" presId="urn:microsoft.com/office/officeart/2005/8/layout/radial1"/>
    <dgm:cxn modelId="{08B3B71D-E273-4C7C-9B78-9F0C0E308DC7}" srcId="{EC229A7E-F1D9-4336-9E02-3C92AAD7DC59}" destId="{D8F31E4B-E8C8-44EE-B18C-B6ED40492A73}" srcOrd="3" destOrd="0" parTransId="{FE8922D1-49B0-4661-B267-9F05EF2CAF73}" sibTransId="{49775053-11C0-4784-8202-E50EA052EDF7}"/>
    <dgm:cxn modelId="{AA91DE25-30AD-4530-803A-320E6B6466A3}" type="presOf" srcId="{D834E764-61EF-44B9-8FEB-01027708632D}" destId="{EDA48910-28A5-442B-8DDC-E151C52E5B55}" srcOrd="0" destOrd="0" presId="urn:microsoft.com/office/officeart/2005/8/layout/radial1"/>
    <dgm:cxn modelId="{8469CA26-98B8-467B-B5F5-DDC575C17789}" type="presOf" srcId="{33B0C6FB-C1F1-4342-9F38-9AC60BA67018}" destId="{F22DDD52-B047-40A4-B765-BB1A08709451}" srcOrd="1" destOrd="0" presId="urn:microsoft.com/office/officeart/2005/8/layout/radial1"/>
    <dgm:cxn modelId="{BA12AA37-6FD0-4B74-BED4-EE17BF50FEA9}" type="presOf" srcId="{C829045A-50BC-4271-BCB6-E989FCC636D0}" destId="{785FBD1E-0F32-45BD-B9FB-7B149E933481}" srcOrd="1" destOrd="0" presId="urn:microsoft.com/office/officeart/2005/8/layout/radial1"/>
    <dgm:cxn modelId="{3A15F85D-A4CE-4375-AD32-DDCF1CA886B4}" type="presOf" srcId="{345ADA80-5944-4144-9AAA-9FF4288C0DAB}" destId="{8A00F778-2859-4336-ADB3-FA0304F063DE}" srcOrd="0" destOrd="0" presId="urn:microsoft.com/office/officeart/2005/8/layout/radial1"/>
    <dgm:cxn modelId="{63802143-0864-4130-8372-F98E00A36A0A}" type="presOf" srcId="{19D2A38D-23B7-4FEA-81CC-6C44BD39E423}" destId="{5A3DAC73-9509-40F6-BFB0-FA70E0C7B246}" srcOrd="0" destOrd="0" presId="urn:microsoft.com/office/officeart/2005/8/layout/radial1"/>
    <dgm:cxn modelId="{28D77B63-4E07-4F81-82D3-B4770E3643A8}" type="presOf" srcId="{EA11F502-E97A-4229-8991-8107ADD49ABD}" destId="{C274115D-A040-4987-B885-2EF17890FA4F}" srcOrd="0" destOrd="0" presId="urn:microsoft.com/office/officeart/2005/8/layout/radial1"/>
    <dgm:cxn modelId="{709A9744-1A46-4621-B825-FF696561EA41}" type="presOf" srcId="{717AF2B4-BB5E-477F-A61F-58BEFB2DDC5B}" destId="{454E4119-F97F-49C1-B014-8DECA56A276A}" srcOrd="0" destOrd="0" presId="urn:microsoft.com/office/officeart/2005/8/layout/radial1"/>
    <dgm:cxn modelId="{F1784065-2D38-42E0-9209-F6457801A8C7}" type="presOf" srcId="{FE8922D1-49B0-4661-B267-9F05EF2CAF73}" destId="{7601AD61-671D-4C2C-A080-3EEF0ABCAF00}" srcOrd="1" destOrd="0" presId="urn:microsoft.com/office/officeart/2005/8/layout/radial1"/>
    <dgm:cxn modelId="{FFCD6E46-AE50-4E3B-BCD7-30A2D73E8720}" srcId="{EC229A7E-F1D9-4336-9E02-3C92AAD7DC59}" destId="{070FB932-63C2-41EF-88F6-ED61B4EF3ED6}" srcOrd="12" destOrd="0" parTransId="{501B19E0-3554-4226-9DD4-386BBE2BFB96}" sibTransId="{3CF9A13B-F372-44C3-9FF7-3F37F1408FEC}"/>
    <dgm:cxn modelId="{A4F27266-C6F1-451C-B07D-7FB73C0B8067}" srcId="{EC229A7E-F1D9-4336-9E02-3C92AAD7DC59}" destId="{3A83AD87-C045-46AB-A125-242344326765}" srcOrd="10" destOrd="0" parTransId="{64930981-C264-4C71-BB87-26012189D8E0}" sibTransId="{2B4712CC-90B1-4C6D-ABCF-1E68AC2F13D4}"/>
    <dgm:cxn modelId="{BA440767-3E82-4E62-A417-EE8CD34694A2}" type="presOf" srcId="{D5100878-9932-4446-9690-52C675B4D3BF}" destId="{ED2C434E-05E0-48CB-BAF8-5EC90F997FA5}" srcOrd="0" destOrd="0" presId="urn:microsoft.com/office/officeart/2005/8/layout/radial1"/>
    <dgm:cxn modelId="{C30E5947-8DF6-433E-9BEA-3B4F69FFF762}" srcId="{EC229A7E-F1D9-4336-9E02-3C92AAD7DC59}" destId="{931B1AAD-BE93-4356-A78C-F53FC9199F8B}" srcOrd="11" destOrd="0" parTransId="{C829045A-50BC-4271-BCB6-E989FCC636D0}" sibTransId="{AC043FE3-DE24-486A-9453-DF0A8B639D3D}"/>
    <dgm:cxn modelId="{F58C284E-BF7F-47C5-B609-7763BE9C3870}" srcId="{EC229A7E-F1D9-4336-9E02-3C92AAD7DC59}" destId="{D834E764-61EF-44B9-8FEB-01027708632D}" srcOrd="4" destOrd="0" parTransId="{BD3CC011-79D3-4684-BCE6-F1902E2BDF82}" sibTransId="{C670200B-C096-42CD-8A9A-6D29071FFDA6}"/>
    <dgm:cxn modelId="{EE2FA76E-78C6-4313-AE73-11A7A419F48F}" type="presOf" srcId="{501B19E0-3554-4226-9DD4-386BBE2BFB96}" destId="{93764BF7-A4F4-45AB-92CC-5A3661AFB47F}" srcOrd="1" destOrd="0" presId="urn:microsoft.com/office/officeart/2005/8/layout/radial1"/>
    <dgm:cxn modelId="{E89B7250-D586-4117-B65D-64CEC5172EC0}" type="presOf" srcId="{C394748B-92FF-42FF-8FA3-360A46FD5A13}" destId="{9C9D9A03-45CD-4C9B-AD83-C6C91A350641}" srcOrd="0" destOrd="0" presId="urn:microsoft.com/office/officeart/2005/8/layout/radial1"/>
    <dgm:cxn modelId="{2AC61372-8827-4128-8914-39B8E168611C}" type="presOf" srcId="{931B1AAD-BE93-4356-A78C-F53FC9199F8B}" destId="{6D3DE8B6-E76F-4263-A505-784E8709F45F}" srcOrd="0" destOrd="0" presId="urn:microsoft.com/office/officeart/2005/8/layout/radial1"/>
    <dgm:cxn modelId="{FAF3CC54-C762-4C91-8F52-4CEC578430C9}" type="presOf" srcId="{D8F31E4B-E8C8-44EE-B18C-B6ED40492A73}" destId="{3315B061-D30B-44FC-A399-84C0E5450245}" srcOrd="0" destOrd="0" presId="urn:microsoft.com/office/officeart/2005/8/layout/radial1"/>
    <dgm:cxn modelId="{3947BC75-D9B4-4F9B-BD88-CE4F484B72CB}" srcId="{EC229A7E-F1D9-4336-9E02-3C92AAD7DC59}" destId="{610D8019-62F0-4556-BE7A-C93AEDF375E3}" srcOrd="1" destOrd="0" parTransId="{3CD0E47C-6F42-479D-98C7-3EDB73591EE0}" sibTransId="{DD79B9E9-F74B-4E21-8A19-728E6EF65C72}"/>
    <dgm:cxn modelId="{6E7E0476-0D5A-4938-9166-DE3F3DF6A583}" type="presOf" srcId="{D9FC95F3-4FE9-49C1-AC04-AB443B954AD3}" destId="{E77DEA96-5CC6-4E69-969C-52A5E5F3AE84}" srcOrd="0" destOrd="0" presId="urn:microsoft.com/office/officeart/2005/8/layout/radial1"/>
    <dgm:cxn modelId="{3AFDF178-4654-4C9E-98E3-2B4932A6CB09}" type="presOf" srcId="{D9FC95F3-4FE9-49C1-AC04-AB443B954AD3}" destId="{EE69865C-7FBA-4F4E-A5E4-786C3441816C}" srcOrd="1" destOrd="0" presId="urn:microsoft.com/office/officeart/2005/8/layout/radial1"/>
    <dgm:cxn modelId="{A15E417C-B8C6-4C22-9872-E4893108EBAF}" type="presOf" srcId="{F90FAC32-7A8D-48D2-B731-09CA736BE553}" destId="{935A7708-25F5-48AE-A92C-268D3D76D039}" srcOrd="1" destOrd="0" presId="urn:microsoft.com/office/officeart/2005/8/layout/radial1"/>
    <dgm:cxn modelId="{B8E45D82-DE40-4F81-8179-8BEF7D49A22D}" srcId="{EC229A7E-F1D9-4336-9E02-3C92AAD7DC59}" destId="{19A7E89B-7650-4554-9AB4-463B0AE706B0}" srcOrd="7" destOrd="0" parTransId="{F90FAC32-7A8D-48D2-B731-09CA736BE553}" sibTransId="{BEAE1FBB-213B-4185-B8F8-FFBE7B91FF71}"/>
    <dgm:cxn modelId="{E9546086-F410-49DE-B17C-2F07F3ADE6D0}" srcId="{EC229A7E-F1D9-4336-9E02-3C92AAD7DC59}" destId="{C394748B-92FF-42FF-8FA3-360A46FD5A13}" srcOrd="6" destOrd="0" parTransId="{98330312-FEEA-49FE-8C2A-B8F875218128}" sibTransId="{B5B73F1A-1E80-4EC3-B5D6-BE09C07231A6}"/>
    <dgm:cxn modelId="{B9848091-B4F5-4B91-86C3-83729704DA06}" type="presOf" srcId="{98330312-FEEA-49FE-8C2A-B8F875218128}" destId="{BB99C35C-2678-4552-A2CA-6A24E515A6DF}" srcOrd="1" destOrd="0" presId="urn:microsoft.com/office/officeart/2005/8/layout/radial1"/>
    <dgm:cxn modelId="{E9B86892-967E-4BD9-A301-340509FE2C3F}" srcId="{EC229A7E-F1D9-4336-9E02-3C92AAD7DC59}" destId="{19D2A38D-23B7-4FEA-81CC-6C44BD39E423}" srcOrd="13" destOrd="0" parTransId="{EA11F502-E97A-4229-8991-8107ADD49ABD}" sibTransId="{97CAEDA4-147F-4A37-9A4A-058503E7048E}"/>
    <dgm:cxn modelId="{F5365D95-3ACB-42C4-A09E-AABFFD20688B}" type="presOf" srcId="{33B0C6FB-C1F1-4342-9F38-9AC60BA67018}" destId="{E4270703-2929-4A0F-9C50-DF5C6D195425}" srcOrd="0" destOrd="0" presId="urn:microsoft.com/office/officeart/2005/8/layout/radial1"/>
    <dgm:cxn modelId="{798FF597-3D64-4D85-8C69-64E2C4E3EA1D}" type="presOf" srcId="{64930981-C264-4C71-BB87-26012189D8E0}" destId="{6BD00BD6-F2E7-4E1C-87E7-89508775DD56}" srcOrd="1" destOrd="0" presId="urn:microsoft.com/office/officeart/2005/8/layout/radial1"/>
    <dgm:cxn modelId="{F88B589E-7414-4A19-B69A-37CC6A85BFBD}" type="presOf" srcId="{9D43E77E-0888-4515-AE30-808D563AFE7E}" destId="{1AE5F23B-3A2C-47EA-9D13-3403A17CA363}" srcOrd="1" destOrd="0" presId="urn:microsoft.com/office/officeart/2005/8/layout/radial1"/>
    <dgm:cxn modelId="{4AC64FA2-95F0-43F2-ACC9-36D504937069}" type="presOf" srcId="{34C59B77-67BF-4FCC-8CD6-67B2022619C6}" destId="{39648A23-48C2-4DC4-BB1C-54C225DA46F8}" srcOrd="1" destOrd="0" presId="urn:microsoft.com/office/officeart/2005/8/layout/radial1"/>
    <dgm:cxn modelId="{D8330BA9-9D74-4D64-A313-4A13739FC4F7}" type="presOf" srcId="{9D43E77E-0888-4515-AE30-808D563AFE7E}" destId="{2F76793E-18DB-437D-BA73-FB56AA0F257A}" srcOrd="0" destOrd="0" presId="urn:microsoft.com/office/officeart/2005/8/layout/radial1"/>
    <dgm:cxn modelId="{287260AD-BCBC-4691-918D-0CF1B6C42B0D}" srcId="{EC229A7E-F1D9-4336-9E02-3C92AAD7DC59}" destId="{345ADA80-5944-4144-9AAA-9FF4288C0DAB}" srcOrd="9" destOrd="0" parTransId="{717AF2B4-BB5E-477F-A61F-58BEFB2DDC5B}" sibTransId="{B3997F57-C532-419A-BF66-6A0989BF0913}"/>
    <dgm:cxn modelId="{DEC7D1AF-ECCF-49B8-9520-224473F3B88C}" type="presOf" srcId="{EC229A7E-F1D9-4336-9E02-3C92AAD7DC59}" destId="{2305E63C-3570-431B-A237-5C8B87F04A41}" srcOrd="0" destOrd="0" presId="urn:microsoft.com/office/officeart/2005/8/layout/radial1"/>
    <dgm:cxn modelId="{1A9BB4B2-53C2-4E82-88F8-C4684C89BF24}" type="presOf" srcId="{F90FAC32-7A8D-48D2-B731-09CA736BE553}" destId="{FEACC0D1-6AAC-4EE1-926F-D14AC286CE13}" srcOrd="0" destOrd="0" presId="urn:microsoft.com/office/officeart/2005/8/layout/radial1"/>
    <dgm:cxn modelId="{6D6957BC-FB78-4C3B-84CA-CEB0AA4DCA0F}" type="presOf" srcId="{610D8019-62F0-4556-BE7A-C93AEDF375E3}" destId="{5EAB15AB-0840-4EF9-9424-0F60F2E28A10}" srcOrd="0" destOrd="0" presId="urn:microsoft.com/office/officeart/2005/8/layout/radial1"/>
    <dgm:cxn modelId="{830B6DBD-2FB2-49F4-8BA9-37224906C786}" type="presOf" srcId="{070FB932-63C2-41EF-88F6-ED61B4EF3ED6}" destId="{8B5339CD-09C3-4059-A70C-733AE29F647C}" srcOrd="0" destOrd="0" presId="urn:microsoft.com/office/officeart/2005/8/layout/radial1"/>
    <dgm:cxn modelId="{4962FBC2-8831-4A20-9189-75DCFB251AB0}" type="presOf" srcId="{34C59B77-67BF-4FCC-8CD6-67B2022619C6}" destId="{7B29E018-BFBA-458C-B51B-7A223656C6A8}" srcOrd="0" destOrd="0" presId="urn:microsoft.com/office/officeart/2005/8/layout/radial1"/>
    <dgm:cxn modelId="{43BB5CC4-FB12-45EC-873C-1FE69DDCC6E5}" type="presOf" srcId="{FCCC6F0D-4589-4FD3-83DF-73DCEDA17838}" destId="{DC72640E-D6F1-403A-86BA-C9CFB6BFBB6C}" srcOrd="0" destOrd="0" presId="urn:microsoft.com/office/officeart/2005/8/layout/radial1"/>
    <dgm:cxn modelId="{CA8F88C5-85D6-4DC9-A7D4-DF90F9B8B69C}" type="presOf" srcId="{D4D2D4F4-27CF-473D-A9E8-88BA321D8C99}" destId="{B41215DE-955A-4F3B-8240-0C44CC7C8E5E}" srcOrd="0" destOrd="0" presId="urn:microsoft.com/office/officeart/2005/8/layout/radial1"/>
    <dgm:cxn modelId="{39EAB5CC-7107-45D0-9BB6-89EDE28B684F}" type="presOf" srcId="{5C6673EF-68BC-4FBB-BA2D-DA9AF2CDFAF4}" destId="{E5E2E00A-D5C2-4512-ACEF-600E087CA94A}" srcOrd="0" destOrd="0" presId="urn:microsoft.com/office/officeart/2005/8/layout/radial1"/>
    <dgm:cxn modelId="{2AC9A8CD-4793-4D83-9629-ADFDCDC800DD}" type="presOf" srcId="{3CD0E47C-6F42-479D-98C7-3EDB73591EE0}" destId="{293F5D7D-FFC3-44E2-B1E3-5BA3E9C188A8}" srcOrd="0" destOrd="0" presId="urn:microsoft.com/office/officeart/2005/8/layout/radial1"/>
    <dgm:cxn modelId="{0D89A9CF-713D-4C1C-959B-353ACC3DB776}" type="presOf" srcId="{C829045A-50BC-4271-BCB6-E989FCC636D0}" destId="{0CFEB067-5595-4DB7-8C75-0944FB80DFFE}" srcOrd="0" destOrd="0" presId="urn:microsoft.com/office/officeart/2005/8/layout/radial1"/>
    <dgm:cxn modelId="{FD98E5D3-5750-4BE1-AE3B-D5E2E9C9D335}" type="presOf" srcId="{501B19E0-3554-4226-9DD4-386BBE2BFB96}" destId="{7ADFFB9E-8B26-4DE0-BAA3-B24CB9F16C94}" srcOrd="0" destOrd="0" presId="urn:microsoft.com/office/officeart/2005/8/layout/radial1"/>
    <dgm:cxn modelId="{697142D6-DE85-472A-9101-8BF1728A2603}" type="presOf" srcId="{98330312-FEEA-49FE-8C2A-B8F875218128}" destId="{3664B49E-7F03-4015-8DF4-16F671B49DB8}" srcOrd="0" destOrd="0" presId="urn:microsoft.com/office/officeart/2005/8/layout/radial1"/>
    <dgm:cxn modelId="{D61DD8D7-4ED1-41D8-955B-E16C1892254F}" srcId="{EC229A7E-F1D9-4336-9E02-3C92AAD7DC59}" destId="{5C6673EF-68BC-4FBB-BA2D-DA9AF2CDFAF4}" srcOrd="0" destOrd="0" parTransId="{33B0C6FB-C1F1-4342-9F38-9AC60BA67018}" sibTransId="{F9EA17DC-293D-4CBC-9CE9-72DB8474CDBA}"/>
    <dgm:cxn modelId="{F55FE7D9-2166-4477-9B18-017A3FEC2C68}" srcId="{EC229A7E-F1D9-4336-9E02-3C92AAD7DC59}" destId="{D4D2D4F4-27CF-473D-A9E8-88BA321D8C99}" srcOrd="8" destOrd="0" parTransId="{34C59B77-67BF-4FCC-8CD6-67B2022619C6}" sibTransId="{885A65F2-C231-430A-A080-3FD4792C4A48}"/>
    <dgm:cxn modelId="{EB44B1DD-7750-412B-B79F-95F7BA39D9FE}" type="presOf" srcId="{19A7E89B-7650-4554-9AB4-463B0AE706B0}" destId="{B6C251E5-0752-4F07-A9BB-3BD24704D433}" srcOrd="0" destOrd="0" presId="urn:microsoft.com/office/officeart/2005/8/layout/radial1"/>
    <dgm:cxn modelId="{2E0DF5E6-DD34-4F51-A609-CC9AFDBD800B}" type="presOf" srcId="{3CD0E47C-6F42-479D-98C7-3EDB73591EE0}" destId="{82F1D74A-2819-4D8E-BDE8-01F05F42AB24}" srcOrd="1" destOrd="0" presId="urn:microsoft.com/office/officeart/2005/8/layout/radial1"/>
    <dgm:cxn modelId="{C6C5ADE9-7369-4281-AE56-AC17FEBC3FA8}" type="presOf" srcId="{64930981-C264-4C71-BB87-26012189D8E0}" destId="{E4759B74-4521-42CA-8C36-B212ACB4FB54}" srcOrd="0" destOrd="0" presId="urn:microsoft.com/office/officeart/2005/8/layout/radial1"/>
    <dgm:cxn modelId="{7ACD09EA-7790-47B9-86AB-9A58E2E233DE}" type="presOf" srcId="{C9119418-A557-4B41-9CEF-548CBF1A7633}" destId="{F84E7F78-704E-4444-B1DC-D55506A521FA}" srcOrd="0" destOrd="0" presId="urn:microsoft.com/office/officeart/2005/8/layout/radial1"/>
    <dgm:cxn modelId="{76E5ADEA-16BD-405A-81E0-71086AB4AA12}" type="presOf" srcId="{717AF2B4-BB5E-477F-A61F-58BEFB2DDC5B}" destId="{77B1C01B-4456-400D-B74D-36A4D28B6125}" srcOrd="1" destOrd="0" presId="urn:microsoft.com/office/officeart/2005/8/layout/radial1"/>
    <dgm:cxn modelId="{CA99FFEA-30C3-433A-8D93-77BAA295B3FD}" srcId="{FCCC6F0D-4589-4FD3-83DF-73DCEDA17838}" destId="{EC229A7E-F1D9-4336-9E02-3C92AAD7DC59}" srcOrd="0" destOrd="0" parTransId="{4C80502E-D73F-4DED-A075-2794F8E3805F}" sibTransId="{B57F0A63-A6E8-48F4-81C8-72B09029CDEB}"/>
    <dgm:cxn modelId="{A794A9F8-21A0-4818-BBD4-442DE8CC0160}" type="presOf" srcId="{EA11F502-E97A-4229-8991-8107ADD49ABD}" destId="{E25C28FC-A28C-46D8-A2ED-2071627B7706}" srcOrd="1" destOrd="0" presId="urn:microsoft.com/office/officeart/2005/8/layout/radial1"/>
    <dgm:cxn modelId="{27ADA779-35CD-4322-8766-25152181708E}" type="presParOf" srcId="{DC72640E-D6F1-403A-86BA-C9CFB6BFBB6C}" destId="{2305E63C-3570-431B-A237-5C8B87F04A41}" srcOrd="0" destOrd="0" presId="urn:microsoft.com/office/officeart/2005/8/layout/radial1"/>
    <dgm:cxn modelId="{9B8E585A-050E-43D5-8B9F-6B7663BCADF8}" type="presParOf" srcId="{DC72640E-D6F1-403A-86BA-C9CFB6BFBB6C}" destId="{E4270703-2929-4A0F-9C50-DF5C6D195425}" srcOrd="1" destOrd="0" presId="urn:microsoft.com/office/officeart/2005/8/layout/radial1"/>
    <dgm:cxn modelId="{0822D488-A12E-4527-9EC8-6867D1163038}" type="presParOf" srcId="{E4270703-2929-4A0F-9C50-DF5C6D195425}" destId="{F22DDD52-B047-40A4-B765-BB1A08709451}" srcOrd="0" destOrd="0" presId="urn:microsoft.com/office/officeart/2005/8/layout/radial1"/>
    <dgm:cxn modelId="{4C5709DA-CCC6-4ABF-B246-2CD5B4BEAE27}" type="presParOf" srcId="{DC72640E-D6F1-403A-86BA-C9CFB6BFBB6C}" destId="{E5E2E00A-D5C2-4512-ACEF-600E087CA94A}" srcOrd="2" destOrd="0" presId="urn:microsoft.com/office/officeart/2005/8/layout/radial1"/>
    <dgm:cxn modelId="{BA48C298-62D7-4E1D-9DBC-979909B5CBB4}" type="presParOf" srcId="{DC72640E-D6F1-403A-86BA-C9CFB6BFBB6C}" destId="{293F5D7D-FFC3-44E2-B1E3-5BA3E9C188A8}" srcOrd="3" destOrd="0" presId="urn:microsoft.com/office/officeart/2005/8/layout/radial1"/>
    <dgm:cxn modelId="{62B7BC82-89B9-4AB7-B4CB-9830FECC63C7}" type="presParOf" srcId="{293F5D7D-FFC3-44E2-B1E3-5BA3E9C188A8}" destId="{82F1D74A-2819-4D8E-BDE8-01F05F42AB24}" srcOrd="0" destOrd="0" presId="urn:microsoft.com/office/officeart/2005/8/layout/radial1"/>
    <dgm:cxn modelId="{38EBB299-0827-43A1-BB9E-DBF81FBEEB46}" type="presParOf" srcId="{DC72640E-D6F1-403A-86BA-C9CFB6BFBB6C}" destId="{5EAB15AB-0840-4EF9-9424-0F60F2E28A10}" srcOrd="4" destOrd="0" presId="urn:microsoft.com/office/officeart/2005/8/layout/radial1"/>
    <dgm:cxn modelId="{3F166D7D-F2FB-4C76-87B8-9EFB4DB61ABD}" type="presParOf" srcId="{DC72640E-D6F1-403A-86BA-C9CFB6BFBB6C}" destId="{E77DEA96-5CC6-4E69-969C-52A5E5F3AE84}" srcOrd="5" destOrd="0" presId="urn:microsoft.com/office/officeart/2005/8/layout/radial1"/>
    <dgm:cxn modelId="{74F5F0C6-164D-48CA-A9C1-12EDB59154A7}" type="presParOf" srcId="{E77DEA96-5CC6-4E69-969C-52A5E5F3AE84}" destId="{EE69865C-7FBA-4F4E-A5E4-786C3441816C}" srcOrd="0" destOrd="0" presId="urn:microsoft.com/office/officeart/2005/8/layout/radial1"/>
    <dgm:cxn modelId="{7BF5BE11-A164-4BCA-8E83-C4F3B1BA5256}" type="presParOf" srcId="{DC72640E-D6F1-403A-86BA-C9CFB6BFBB6C}" destId="{F84E7F78-704E-4444-B1DC-D55506A521FA}" srcOrd="6" destOrd="0" presId="urn:microsoft.com/office/officeart/2005/8/layout/radial1"/>
    <dgm:cxn modelId="{8ED7AF80-9E07-46BC-AB69-8E34DABFF5BD}" type="presParOf" srcId="{DC72640E-D6F1-403A-86BA-C9CFB6BFBB6C}" destId="{123FD3BD-A2DE-49BA-823A-8368FA660E65}" srcOrd="7" destOrd="0" presId="urn:microsoft.com/office/officeart/2005/8/layout/radial1"/>
    <dgm:cxn modelId="{6E0A779D-72DC-4555-B815-92FD1723D4CA}" type="presParOf" srcId="{123FD3BD-A2DE-49BA-823A-8368FA660E65}" destId="{7601AD61-671D-4C2C-A080-3EEF0ABCAF00}" srcOrd="0" destOrd="0" presId="urn:microsoft.com/office/officeart/2005/8/layout/radial1"/>
    <dgm:cxn modelId="{0A5F686A-4E71-4CFD-B2BA-A4396E4F0CF5}" type="presParOf" srcId="{DC72640E-D6F1-403A-86BA-C9CFB6BFBB6C}" destId="{3315B061-D30B-44FC-A399-84C0E5450245}" srcOrd="8" destOrd="0" presId="urn:microsoft.com/office/officeart/2005/8/layout/radial1"/>
    <dgm:cxn modelId="{A52C2249-B98A-40C6-BE63-81DB03BE3231}" type="presParOf" srcId="{DC72640E-D6F1-403A-86BA-C9CFB6BFBB6C}" destId="{51549A0D-4E5A-4591-B5D8-F544DDC84DA9}" srcOrd="9" destOrd="0" presId="urn:microsoft.com/office/officeart/2005/8/layout/radial1"/>
    <dgm:cxn modelId="{DDC33BAF-7C86-4A47-BBB4-E78FA0F1DC7B}" type="presParOf" srcId="{51549A0D-4E5A-4591-B5D8-F544DDC84DA9}" destId="{22A4E5F1-1095-4FDD-B290-4EFFC79C7F07}" srcOrd="0" destOrd="0" presId="urn:microsoft.com/office/officeart/2005/8/layout/radial1"/>
    <dgm:cxn modelId="{708DE0C9-FC12-4668-9BF6-F47F1E4B7D9D}" type="presParOf" srcId="{DC72640E-D6F1-403A-86BA-C9CFB6BFBB6C}" destId="{EDA48910-28A5-442B-8DDC-E151C52E5B55}" srcOrd="10" destOrd="0" presId="urn:microsoft.com/office/officeart/2005/8/layout/radial1"/>
    <dgm:cxn modelId="{8ED7C105-65F1-4FA7-8BA2-423248C536AA}" type="presParOf" srcId="{DC72640E-D6F1-403A-86BA-C9CFB6BFBB6C}" destId="{2F76793E-18DB-437D-BA73-FB56AA0F257A}" srcOrd="11" destOrd="0" presId="urn:microsoft.com/office/officeart/2005/8/layout/radial1"/>
    <dgm:cxn modelId="{2A9AE3C1-AEEE-49FC-9CAB-C2C247CED593}" type="presParOf" srcId="{2F76793E-18DB-437D-BA73-FB56AA0F257A}" destId="{1AE5F23B-3A2C-47EA-9D13-3403A17CA363}" srcOrd="0" destOrd="0" presId="urn:microsoft.com/office/officeart/2005/8/layout/radial1"/>
    <dgm:cxn modelId="{189DEAF5-221B-4910-AFFF-ABC6B68350A5}" type="presParOf" srcId="{DC72640E-D6F1-403A-86BA-C9CFB6BFBB6C}" destId="{ED2C434E-05E0-48CB-BAF8-5EC90F997FA5}" srcOrd="12" destOrd="0" presId="urn:microsoft.com/office/officeart/2005/8/layout/radial1"/>
    <dgm:cxn modelId="{0067D169-70D0-453C-AAA4-25C21184851F}" type="presParOf" srcId="{DC72640E-D6F1-403A-86BA-C9CFB6BFBB6C}" destId="{3664B49E-7F03-4015-8DF4-16F671B49DB8}" srcOrd="13" destOrd="0" presId="urn:microsoft.com/office/officeart/2005/8/layout/radial1"/>
    <dgm:cxn modelId="{965AAEA8-D0DF-4DDC-AAFD-A8231AC60936}" type="presParOf" srcId="{3664B49E-7F03-4015-8DF4-16F671B49DB8}" destId="{BB99C35C-2678-4552-A2CA-6A24E515A6DF}" srcOrd="0" destOrd="0" presId="urn:microsoft.com/office/officeart/2005/8/layout/radial1"/>
    <dgm:cxn modelId="{1BB5AE98-85D2-4A8B-9C55-044A365BA1E3}" type="presParOf" srcId="{DC72640E-D6F1-403A-86BA-C9CFB6BFBB6C}" destId="{9C9D9A03-45CD-4C9B-AD83-C6C91A350641}" srcOrd="14" destOrd="0" presId="urn:microsoft.com/office/officeart/2005/8/layout/radial1"/>
    <dgm:cxn modelId="{44E344A6-33FD-4503-82F0-4F509D0BDB78}" type="presParOf" srcId="{DC72640E-D6F1-403A-86BA-C9CFB6BFBB6C}" destId="{FEACC0D1-6AAC-4EE1-926F-D14AC286CE13}" srcOrd="15" destOrd="0" presId="urn:microsoft.com/office/officeart/2005/8/layout/radial1"/>
    <dgm:cxn modelId="{3EBEB469-E262-4C77-A808-0FD123E825A7}" type="presParOf" srcId="{FEACC0D1-6AAC-4EE1-926F-D14AC286CE13}" destId="{935A7708-25F5-48AE-A92C-268D3D76D039}" srcOrd="0" destOrd="0" presId="urn:microsoft.com/office/officeart/2005/8/layout/radial1"/>
    <dgm:cxn modelId="{E66BA53E-347D-49C2-BAF3-CBF6CD655984}" type="presParOf" srcId="{DC72640E-D6F1-403A-86BA-C9CFB6BFBB6C}" destId="{B6C251E5-0752-4F07-A9BB-3BD24704D433}" srcOrd="16" destOrd="0" presId="urn:microsoft.com/office/officeart/2005/8/layout/radial1"/>
    <dgm:cxn modelId="{30AA9FE7-7265-4BD9-B1B6-BA9B74764432}" type="presParOf" srcId="{DC72640E-D6F1-403A-86BA-C9CFB6BFBB6C}" destId="{7B29E018-BFBA-458C-B51B-7A223656C6A8}" srcOrd="17" destOrd="0" presId="urn:microsoft.com/office/officeart/2005/8/layout/radial1"/>
    <dgm:cxn modelId="{BE543581-2E2B-47D5-9557-9EB0F4F75774}" type="presParOf" srcId="{7B29E018-BFBA-458C-B51B-7A223656C6A8}" destId="{39648A23-48C2-4DC4-BB1C-54C225DA46F8}" srcOrd="0" destOrd="0" presId="urn:microsoft.com/office/officeart/2005/8/layout/radial1"/>
    <dgm:cxn modelId="{9C138D78-5B66-4F58-B7BA-E2F28737F8C3}" type="presParOf" srcId="{DC72640E-D6F1-403A-86BA-C9CFB6BFBB6C}" destId="{B41215DE-955A-4F3B-8240-0C44CC7C8E5E}" srcOrd="18" destOrd="0" presId="urn:microsoft.com/office/officeart/2005/8/layout/radial1"/>
    <dgm:cxn modelId="{89EC170C-5107-49F5-905F-E53AB178797B}" type="presParOf" srcId="{DC72640E-D6F1-403A-86BA-C9CFB6BFBB6C}" destId="{454E4119-F97F-49C1-B014-8DECA56A276A}" srcOrd="19" destOrd="0" presId="urn:microsoft.com/office/officeart/2005/8/layout/radial1"/>
    <dgm:cxn modelId="{FCF72B16-843D-4F65-853A-7F821732BA31}" type="presParOf" srcId="{454E4119-F97F-49C1-B014-8DECA56A276A}" destId="{77B1C01B-4456-400D-B74D-36A4D28B6125}" srcOrd="0" destOrd="0" presId="urn:microsoft.com/office/officeart/2005/8/layout/radial1"/>
    <dgm:cxn modelId="{72B4D081-9C27-420F-B8C6-1C241C1FCA21}" type="presParOf" srcId="{DC72640E-D6F1-403A-86BA-C9CFB6BFBB6C}" destId="{8A00F778-2859-4336-ADB3-FA0304F063DE}" srcOrd="20" destOrd="0" presId="urn:microsoft.com/office/officeart/2005/8/layout/radial1"/>
    <dgm:cxn modelId="{86DFCEB2-F29F-4004-924C-91B885C002E1}" type="presParOf" srcId="{DC72640E-D6F1-403A-86BA-C9CFB6BFBB6C}" destId="{E4759B74-4521-42CA-8C36-B212ACB4FB54}" srcOrd="21" destOrd="0" presId="urn:microsoft.com/office/officeart/2005/8/layout/radial1"/>
    <dgm:cxn modelId="{BC53C74D-C16D-4292-B733-CF781E4981C5}" type="presParOf" srcId="{E4759B74-4521-42CA-8C36-B212ACB4FB54}" destId="{6BD00BD6-F2E7-4E1C-87E7-89508775DD56}" srcOrd="0" destOrd="0" presId="urn:microsoft.com/office/officeart/2005/8/layout/radial1"/>
    <dgm:cxn modelId="{6D61171F-A2A9-47A5-80FD-801E4C1F00B1}" type="presParOf" srcId="{DC72640E-D6F1-403A-86BA-C9CFB6BFBB6C}" destId="{D76D24AE-732E-41B4-AD63-587D9E8A0C11}" srcOrd="22" destOrd="0" presId="urn:microsoft.com/office/officeart/2005/8/layout/radial1"/>
    <dgm:cxn modelId="{7D261138-DA26-4E74-9D98-1194583B4AB6}" type="presParOf" srcId="{DC72640E-D6F1-403A-86BA-C9CFB6BFBB6C}" destId="{0CFEB067-5595-4DB7-8C75-0944FB80DFFE}" srcOrd="23" destOrd="0" presId="urn:microsoft.com/office/officeart/2005/8/layout/radial1"/>
    <dgm:cxn modelId="{DF4F01B9-DD3A-4974-9EA7-719AFAD0A00C}" type="presParOf" srcId="{0CFEB067-5595-4DB7-8C75-0944FB80DFFE}" destId="{785FBD1E-0F32-45BD-B9FB-7B149E933481}" srcOrd="0" destOrd="0" presId="urn:microsoft.com/office/officeart/2005/8/layout/radial1"/>
    <dgm:cxn modelId="{7937E6B5-C44B-4EDD-8D4D-E24AF133961A}" type="presParOf" srcId="{DC72640E-D6F1-403A-86BA-C9CFB6BFBB6C}" destId="{6D3DE8B6-E76F-4263-A505-784E8709F45F}" srcOrd="24" destOrd="0" presId="urn:microsoft.com/office/officeart/2005/8/layout/radial1"/>
    <dgm:cxn modelId="{DE20BEAC-F914-4F5A-82A9-77373E89D7AF}" type="presParOf" srcId="{DC72640E-D6F1-403A-86BA-C9CFB6BFBB6C}" destId="{7ADFFB9E-8B26-4DE0-BAA3-B24CB9F16C94}" srcOrd="25" destOrd="0" presId="urn:microsoft.com/office/officeart/2005/8/layout/radial1"/>
    <dgm:cxn modelId="{E6CF9888-A4DB-4E2E-9D30-D0B4897F698D}" type="presParOf" srcId="{7ADFFB9E-8B26-4DE0-BAA3-B24CB9F16C94}" destId="{93764BF7-A4F4-45AB-92CC-5A3661AFB47F}" srcOrd="0" destOrd="0" presId="urn:microsoft.com/office/officeart/2005/8/layout/radial1"/>
    <dgm:cxn modelId="{B678FDD2-973E-49AB-A8F0-44BFD69AADFB}" type="presParOf" srcId="{DC72640E-D6F1-403A-86BA-C9CFB6BFBB6C}" destId="{8B5339CD-09C3-4059-A70C-733AE29F647C}" srcOrd="26" destOrd="0" presId="urn:microsoft.com/office/officeart/2005/8/layout/radial1"/>
    <dgm:cxn modelId="{FA2BE562-699F-4FEB-BBB2-610ED015CC04}" type="presParOf" srcId="{DC72640E-D6F1-403A-86BA-C9CFB6BFBB6C}" destId="{C274115D-A040-4987-B885-2EF17890FA4F}" srcOrd="27" destOrd="0" presId="urn:microsoft.com/office/officeart/2005/8/layout/radial1"/>
    <dgm:cxn modelId="{337302F5-4646-4377-A829-5C6087C99038}" type="presParOf" srcId="{C274115D-A040-4987-B885-2EF17890FA4F}" destId="{E25C28FC-A28C-46D8-A2ED-2071627B7706}" srcOrd="0" destOrd="0" presId="urn:microsoft.com/office/officeart/2005/8/layout/radial1"/>
    <dgm:cxn modelId="{818EA50F-57EC-4743-8C9C-43C3E3FED861}" type="presParOf" srcId="{DC72640E-D6F1-403A-86BA-C9CFB6BFBB6C}" destId="{5A3DAC73-9509-40F6-BFB0-FA70E0C7B246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5E63C-3570-431B-A237-5C8B87F04A41}">
      <dsp:nvSpPr>
        <dsp:cNvPr id="0" name=""/>
        <dsp:cNvSpPr/>
      </dsp:nvSpPr>
      <dsp:spPr>
        <a:xfrm>
          <a:off x="2051071" y="1816981"/>
          <a:ext cx="2399141" cy="2360201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Business Information Management</a:t>
          </a:r>
        </a:p>
      </dsp:txBody>
      <dsp:txXfrm>
        <a:off x="2402417" y="2162624"/>
        <a:ext cx="1696449" cy="1668915"/>
      </dsp:txXfrm>
    </dsp:sp>
    <dsp:sp modelId="{E4270703-2929-4A0F-9C50-DF5C6D195425}">
      <dsp:nvSpPr>
        <dsp:cNvPr id="0" name=""/>
        <dsp:cNvSpPr/>
      </dsp:nvSpPr>
      <dsp:spPr>
        <a:xfrm rot="16200000">
          <a:off x="2788743" y="1343027"/>
          <a:ext cx="923796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83503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>
        <a:off x="3227547" y="1378177"/>
        <a:ext cx="0" cy="0"/>
      </dsp:txXfrm>
    </dsp:sp>
    <dsp:sp modelId="{E5E2E00A-D5C2-4512-ACEF-600E087CA94A}">
      <dsp:nvSpPr>
        <dsp:cNvPr id="0" name=""/>
        <dsp:cNvSpPr/>
      </dsp:nvSpPr>
      <dsp:spPr>
        <a:xfrm>
          <a:off x="2817004" y="25910"/>
          <a:ext cx="86727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BA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Business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Analysis</a:t>
          </a:r>
          <a:endParaRPr kumimoji="0" lang="en-CA" sz="800" b="0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2944013" y="152919"/>
        <a:ext cx="613256" cy="613256"/>
      </dsp:txXfrm>
    </dsp:sp>
    <dsp:sp modelId="{293F5D7D-FFC3-44E2-B1E3-5BA3E9C188A8}">
      <dsp:nvSpPr>
        <dsp:cNvPr id="0" name=""/>
        <dsp:cNvSpPr/>
      </dsp:nvSpPr>
      <dsp:spPr>
        <a:xfrm rot="17742857">
          <a:off x="3503756" y="1504017"/>
          <a:ext cx="92020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76085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>
        <a:off x="3933150" y="1526818"/>
        <a:ext cx="0" cy="0"/>
      </dsp:txXfrm>
    </dsp:sp>
    <dsp:sp modelId="{5EAB15AB-0840-4EF9-9424-0F60F2E28A10}">
      <dsp:nvSpPr>
        <dsp:cNvPr id="0" name=""/>
        <dsp:cNvSpPr/>
      </dsp:nvSpPr>
      <dsp:spPr>
        <a:xfrm>
          <a:off x="3917999" y="277205"/>
          <a:ext cx="86727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BIG DATA</a:t>
          </a: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 Solutions</a:t>
          </a:r>
          <a:endParaRPr kumimoji="0" lang="en-CA" sz="700" b="0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4045008" y="404214"/>
        <a:ext cx="613256" cy="613256"/>
      </dsp:txXfrm>
    </dsp:sp>
    <dsp:sp modelId="{E77DEA96-5CC6-4E69-969C-52A5E5F3AE84}">
      <dsp:nvSpPr>
        <dsp:cNvPr id="0" name=""/>
        <dsp:cNvSpPr/>
      </dsp:nvSpPr>
      <dsp:spPr>
        <a:xfrm rot="19285714">
          <a:off x="4083012" y="1957581"/>
          <a:ext cx="912009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58726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>
        <a:off x="4506975" y="1966027"/>
        <a:ext cx="0" cy="0"/>
      </dsp:txXfrm>
    </dsp:sp>
    <dsp:sp modelId="{F84E7F78-704E-4444-B1DC-D55506A521FA}">
      <dsp:nvSpPr>
        <dsp:cNvPr id="0" name=""/>
        <dsp:cNvSpPr/>
      </dsp:nvSpPr>
      <dsp:spPr>
        <a:xfrm>
          <a:off x="4800929" y="981317"/>
          <a:ext cx="86727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QA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Quality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Assurance</a:t>
          </a:r>
          <a:endParaRPr kumimoji="0" lang="en-CA" sz="800" b="1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4927938" y="1108326"/>
        <a:ext cx="613256" cy="613256"/>
      </dsp:txXfrm>
    </dsp:sp>
    <dsp:sp modelId="{123FD3BD-A2DE-49BA-823A-8368FA660E65}">
      <dsp:nvSpPr>
        <dsp:cNvPr id="0" name=""/>
        <dsp:cNvSpPr/>
      </dsp:nvSpPr>
      <dsp:spPr>
        <a:xfrm rot="20828571">
          <a:off x="4407826" y="2617590"/>
          <a:ext cx="90531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44064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>
        <a:off x="4833381" y="2612617"/>
        <a:ext cx="0" cy="0"/>
      </dsp:txXfrm>
    </dsp:sp>
    <dsp:sp modelId="{3315B061-D30B-44FC-A399-84C0E5450245}">
      <dsp:nvSpPr>
        <dsp:cNvPr id="0" name=""/>
        <dsp:cNvSpPr/>
      </dsp:nvSpPr>
      <dsp:spPr>
        <a:xfrm>
          <a:off x="5290918" y="1998790"/>
          <a:ext cx="86727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DATA SCIENCE</a:t>
          </a:r>
          <a:endParaRPr kumimoji="0" lang="en-CA" sz="1000" b="1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5417927" y="2125799"/>
        <a:ext cx="613256" cy="613256"/>
      </dsp:txXfrm>
    </dsp:sp>
    <dsp:sp modelId="{51549A0D-4E5A-4591-B5D8-F544DDC84DA9}">
      <dsp:nvSpPr>
        <dsp:cNvPr id="0" name=""/>
        <dsp:cNvSpPr/>
      </dsp:nvSpPr>
      <dsp:spPr>
        <a:xfrm rot="771429">
          <a:off x="4407826" y="3352461"/>
          <a:ext cx="90531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44064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>
        <a:off x="4843454" y="3337415"/>
        <a:ext cx="0" cy="0"/>
      </dsp:txXfrm>
    </dsp:sp>
    <dsp:sp modelId="{EDA48910-28A5-442B-8DDC-E151C52E5B55}">
      <dsp:nvSpPr>
        <dsp:cNvPr id="0" name=""/>
        <dsp:cNvSpPr/>
      </dsp:nvSpPr>
      <dsp:spPr>
        <a:xfrm>
          <a:off x="5290918" y="3128099"/>
          <a:ext cx="86727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DQ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Data Quality</a:t>
          </a:r>
          <a:endParaRPr kumimoji="0" lang="en-CA" sz="800" b="0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5417927" y="3255108"/>
        <a:ext cx="613256" cy="613256"/>
      </dsp:txXfrm>
    </dsp:sp>
    <dsp:sp modelId="{2F76793E-18DB-437D-BA73-FB56AA0F257A}">
      <dsp:nvSpPr>
        <dsp:cNvPr id="0" name=""/>
        <dsp:cNvSpPr/>
      </dsp:nvSpPr>
      <dsp:spPr>
        <a:xfrm rot="2314286">
          <a:off x="4083012" y="4012470"/>
          <a:ext cx="912009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58726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>
        <a:off x="4535406" y="3992485"/>
        <a:ext cx="0" cy="0"/>
      </dsp:txXfrm>
    </dsp:sp>
    <dsp:sp modelId="{ED2C434E-05E0-48CB-BAF8-5EC90F997FA5}">
      <dsp:nvSpPr>
        <dsp:cNvPr id="0" name=""/>
        <dsp:cNvSpPr/>
      </dsp:nvSpPr>
      <dsp:spPr>
        <a:xfrm>
          <a:off x="4800929" y="4145571"/>
          <a:ext cx="86727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ETL</a:t>
          </a:r>
          <a:br>
            <a:rPr kumimoji="0" lang="en-US" sz="11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</a:b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Data  Integration</a:t>
          </a:r>
          <a:endParaRPr kumimoji="0" lang="en-CA" sz="1000" b="0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4927938" y="4272580"/>
        <a:ext cx="613256" cy="613256"/>
      </dsp:txXfrm>
    </dsp:sp>
    <dsp:sp modelId="{3664B49E-7F03-4015-8DF4-16F671B49DB8}">
      <dsp:nvSpPr>
        <dsp:cNvPr id="0" name=""/>
        <dsp:cNvSpPr/>
      </dsp:nvSpPr>
      <dsp:spPr>
        <a:xfrm rot="3857143">
          <a:off x="3503756" y="4466034"/>
          <a:ext cx="92020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76085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>
        <a:off x="3974603" y="4447382"/>
        <a:ext cx="0" cy="0"/>
      </dsp:txXfrm>
    </dsp:sp>
    <dsp:sp modelId="{9C9D9A03-45CD-4C9B-AD83-C6C91A350641}">
      <dsp:nvSpPr>
        <dsp:cNvPr id="0" name=""/>
        <dsp:cNvSpPr/>
      </dsp:nvSpPr>
      <dsp:spPr>
        <a:xfrm>
          <a:off x="3917999" y="4849684"/>
          <a:ext cx="86727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Advanced Analytics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&amp; Data Mining</a:t>
          </a:r>
          <a:endParaRPr kumimoji="0" lang="en-CA" sz="800" b="0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4045008" y="4976693"/>
        <a:ext cx="613256" cy="613256"/>
      </dsp:txXfrm>
    </dsp:sp>
    <dsp:sp modelId="{FEACC0D1-6AAC-4EE1-926F-D14AC286CE13}">
      <dsp:nvSpPr>
        <dsp:cNvPr id="0" name=""/>
        <dsp:cNvSpPr/>
      </dsp:nvSpPr>
      <dsp:spPr>
        <a:xfrm rot="5400000">
          <a:off x="2788743" y="4627024"/>
          <a:ext cx="923796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83503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>
        <a:off x="3273736" y="4615986"/>
        <a:ext cx="0" cy="0"/>
      </dsp:txXfrm>
    </dsp:sp>
    <dsp:sp modelId="{B6C251E5-0752-4F07-A9BB-3BD24704D433}">
      <dsp:nvSpPr>
        <dsp:cNvPr id="0" name=""/>
        <dsp:cNvSpPr/>
      </dsp:nvSpPr>
      <dsp:spPr>
        <a:xfrm>
          <a:off x="2791129" y="5100979"/>
          <a:ext cx="91902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MDM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Master Data</a:t>
          </a:r>
          <a:b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</a:b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Management</a:t>
          </a:r>
          <a:endParaRPr kumimoji="0" lang="en-CA" sz="800" b="0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2925717" y="5227988"/>
        <a:ext cx="649848" cy="613256"/>
      </dsp:txXfrm>
    </dsp:sp>
    <dsp:sp modelId="{7B29E018-BFBA-458C-B51B-7A223656C6A8}">
      <dsp:nvSpPr>
        <dsp:cNvPr id="0" name=""/>
        <dsp:cNvSpPr/>
      </dsp:nvSpPr>
      <dsp:spPr>
        <a:xfrm rot="6942857">
          <a:off x="2081484" y="4463420"/>
          <a:ext cx="914400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76085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 rot="10800000">
        <a:off x="2569200" y="4464798"/>
        <a:ext cx="0" cy="0"/>
      </dsp:txXfrm>
    </dsp:sp>
    <dsp:sp modelId="{B41215DE-955A-4F3B-8240-0C44CC7C8E5E}">
      <dsp:nvSpPr>
        <dsp:cNvPr id="0" name=""/>
        <dsp:cNvSpPr/>
      </dsp:nvSpPr>
      <dsp:spPr>
        <a:xfrm>
          <a:off x="1682216" y="4849684"/>
          <a:ext cx="934861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MM</a:t>
          </a:r>
          <a:b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</a:b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Metadata Management</a:t>
          </a:r>
          <a:endParaRPr kumimoji="0" lang="en-CA" sz="800" b="0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1819123" y="4976693"/>
        <a:ext cx="661047" cy="613256"/>
      </dsp:txXfrm>
    </dsp:sp>
    <dsp:sp modelId="{454E4119-F97F-49C1-B014-8DECA56A276A}">
      <dsp:nvSpPr>
        <dsp:cNvPr id="0" name=""/>
        <dsp:cNvSpPr/>
      </dsp:nvSpPr>
      <dsp:spPr>
        <a:xfrm rot="8485714">
          <a:off x="1513024" y="4010104"/>
          <a:ext cx="904420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58726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 rot="10800000">
        <a:off x="1997009" y="4025741"/>
        <a:ext cx="0" cy="0"/>
      </dsp:txXfrm>
    </dsp:sp>
    <dsp:sp modelId="{8A00F778-2859-4336-ADB3-FA0304F063DE}">
      <dsp:nvSpPr>
        <dsp:cNvPr id="0" name=""/>
        <dsp:cNvSpPr/>
      </dsp:nvSpPr>
      <dsp:spPr>
        <a:xfrm>
          <a:off x="820452" y="4145571"/>
          <a:ext cx="892529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715" rIns="0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Consulting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Services</a:t>
          </a:r>
          <a:endParaRPr kumimoji="0" lang="en-CA" sz="900" b="1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951160" y="4272580"/>
        <a:ext cx="631113" cy="613256"/>
      </dsp:txXfrm>
    </dsp:sp>
    <dsp:sp modelId="{E4759B74-4521-42CA-8C36-B212ACB4FB54}">
      <dsp:nvSpPr>
        <dsp:cNvPr id="0" name=""/>
        <dsp:cNvSpPr/>
      </dsp:nvSpPr>
      <dsp:spPr>
        <a:xfrm rot="10028571">
          <a:off x="1213285" y="3349629"/>
          <a:ext cx="87985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44064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 rot="10800000">
        <a:off x="1679550" y="3378234"/>
        <a:ext cx="0" cy="0"/>
      </dsp:txXfrm>
    </dsp:sp>
    <dsp:sp modelId="{D76D24AE-732E-41B4-AD63-587D9E8A0C11}">
      <dsp:nvSpPr>
        <dsp:cNvPr id="0" name=""/>
        <dsp:cNvSpPr/>
      </dsp:nvSpPr>
      <dsp:spPr>
        <a:xfrm>
          <a:off x="316180" y="3128099"/>
          <a:ext cx="921097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PM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Project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Management</a:t>
          </a:r>
          <a:endParaRPr kumimoji="0" lang="en-CA" sz="900" b="0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451072" y="3255108"/>
        <a:ext cx="651313" cy="613256"/>
      </dsp:txXfrm>
    </dsp:sp>
    <dsp:sp modelId="{0CFEB067-5595-4DB7-8C75-0944FB80DFFE}">
      <dsp:nvSpPr>
        <dsp:cNvPr id="0" name=""/>
        <dsp:cNvSpPr/>
      </dsp:nvSpPr>
      <dsp:spPr>
        <a:xfrm rot="11571429">
          <a:off x="1188145" y="2617590"/>
          <a:ext cx="90531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44064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 rot="10800000">
        <a:off x="1657829" y="2656747"/>
        <a:ext cx="0" cy="0"/>
      </dsp:txXfrm>
    </dsp:sp>
    <dsp:sp modelId="{6D3DE8B6-E76F-4263-A505-784E8709F45F}">
      <dsp:nvSpPr>
        <dsp:cNvPr id="0" name=""/>
        <dsp:cNvSpPr/>
      </dsp:nvSpPr>
      <dsp:spPr>
        <a:xfrm>
          <a:off x="343091" y="1998790"/>
          <a:ext cx="86727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SA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Solution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Architecture</a:t>
          </a:r>
          <a:endParaRPr kumimoji="0" lang="en-CA" sz="900" b="0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470100" y="2125799"/>
        <a:ext cx="613256" cy="613256"/>
      </dsp:txXfrm>
    </dsp:sp>
    <dsp:sp modelId="{7ADFFB9E-8B26-4DE0-BAA3-B24CB9F16C94}">
      <dsp:nvSpPr>
        <dsp:cNvPr id="0" name=""/>
        <dsp:cNvSpPr/>
      </dsp:nvSpPr>
      <dsp:spPr>
        <a:xfrm rot="13114286">
          <a:off x="1506263" y="1957581"/>
          <a:ext cx="912009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58726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 rot="10800000">
        <a:off x="1965877" y="2001678"/>
        <a:ext cx="0" cy="0"/>
      </dsp:txXfrm>
    </dsp:sp>
    <dsp:sp modelId="{8B5339CD-09C3-4059-A70C-733AE29F647C}">
      <dsp:nvSpPr>
        <dsp:cNvPr id="0" name=""/>
        <dsp:cNvSpPr/>
      </dsp:nvSpPr>
      <dsp:spPr>
        <a:xfrm>
          <a:off x="833080" y="981317"/>
          <a:ext cx="86727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BI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Business</a:t>
          </a:r>
          <a:b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</a:br>
          <a:r>
            <a:rPr kumimoji="0" lang="en-US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Intelligence</a:t>
          </a:r>
          <a:endParaRPr kumimoji="0" lang="en-CA" sz="800" b="0" i="0" u="none" strike="noStrike" kern="1200" cap="none" normalizeH="0" baseline="0" dirty="0">
            <a:ln/>
            <a:solidFill>
              <a:sysClr val="window" lastClr="FFFFFF"/>
            </a:solidFill>
            <a:effectLst/>
            <a:latin typeface="Arial" charset="0"/>
            <a:ea typeface="+mn-ea"/>
            <a:cs typeface="+mn-cs"/>
          </a:endParaRPr>
        </a:p>
      </dsp:txBody>
      <dsp:txXfrm>
        <a:off x="960089" y="1108326"/>
        <a:ext cx="613256" cy="613256"/>
      </dsp:txXfrm>
    </dsp:sp>
    <dsp:sp modelId="{C274115D-A040-4987-B885-2EF17890FA4F}">
      <dsp:nvSpPr>
        <dsp:cNvPr id="0" name=""/>
        <dsp:cNvSpPr/>
      </dsp:nvSpPr>
      <dsp:spPr>
        <a:xfrm rot="14657143">
          <a:off x="2077324" y="1504017"/>
          <a:ext cx="92020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76085" y="12348"/>
              </a:lnTo>
            </a:path>
          </a:pathLst>
        </a:custGeom>
        <a:noFill/>
        <a:ln w="9525" cap="flat" cmpd="sng" algn="ctr">
          <a:solidFill>
            <a:srgbClr val="EC171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600" kern="1200">
            <a:solidFill>
              <a:srgbClr val="414042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+mn-ea"/>
            <a:cs typeface="+mn-cs"/>
          </a:endParaRPr>
        </a:p>
      </dsp:txBody>
      <dsp:txXfrm rot="10800000">
        <a:off x="2526681" y="1546781"/>
        <a:ext cx="0" cy="0"/>
      </dsp:txXfrm>
    </dsp:sp>
    <dsp:sp modelId="{5A3DAC73-9509-40F6-BFB0-FA70E0C7B246}">
      <dsp:nvSpPr>
        <dsp:cNvPr id="0" name=""/>
        <dsp:cNvSpPr/>
      </dsp:nvSpPr>
      <dsp:spPr>
        <a:xfrm>
          <a:off x="1716009" y="277205"/>
          <a:ext cx="867274" cy="867274"/>
        </a:xfrm>
        <a:prstGeom prst="ellipse">
          <a:avLst/>
        </a:prstGeom>
        <a:gradFill rotWithShape="0">
          <a:gsLst>
            <a:gs pos="0">
              <a:srgbClr val="EC171D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EC171D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CA" sz="1800" b="1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DG</a:t>
          </a:r>
          <a:br>
            <a:rPr kumimoji="0" lang="en-CA" sz="9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</a:br>
          <a:r>
            <a:rPr kumimoji="0" lang="en-CA" sz="800" b="0" i="0" u="none" strike="noStrike" kern="1200" cap="none" normalizeH="0" baseline="0" dirty="0">
              <a:ln/>
              <a:solidFill>
                <a:sysClr val="window" lastClr="FFFFFF"/>
              </a:solidFill>
              <a:effectLst/>
              <a:latin typeface="Arial" charset="0"/>
              <a:ea typeface="+mn-ea"/>
              <a:cs typeface="+mn-cs"/>
            </a:rPr>
            <a:t>Data Governance</a:t>
          </a:r>
        </a:p>
      </dsp:txBody>
      <dsp:txXfrm>
        <a:off x="1843018" y="404214"/>
        <a:ext cx="613256" cy="613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A78F-0A28-4B67-B2B2-B3E5BCAD004D}" type="datetimeFigureOut">
              <a:rPr lang="en-US" smtClean="0"/>
              <a:t>06-Mar-18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D8D23-22AC-4340-98A6-91EEABCC8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2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D8D23-22AC-4340-98A6-91EEABCC8D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D8D23-22AC-4340-98A6-91EEABCC8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D8D23-22AC-4340-98A6-91EEABCC8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0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5296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D8D23-22AC-4340-98A6-91EEABCC8D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74" y="2276475"/>
            <a:ext cx="8229599" cy="1728497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4" y="4660899"/>
            <a:ext cx="8229599" cy="15017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359E-7FFE-4094-B67A-EA7D25072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62675"/>
            <a:ext cx="2812476" cy="6953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227647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58" y="9525"/>
            <a:ext cx="2418293" cy="12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065698" y="1011679"/>
            <a:ext cx="349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Management</a:t>
            </a:r>
          </a:p>
        </p:txBody>
      </p:sp>
      <p:sp>
        <p:nvSpPr>
          <p:cNvPr id="11" name="TextovéPole 34"/>
          <p:cNvSpPr txBox="1"/>
          <p:nvPr userDrawn="1"/>
        </p:nvSpPr>
        <p:spPr>
          <a:xfrm>
            <a:off x="31258" y="6324891"/>
            <a:ext cx="2782275" cy="3693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843733" y="6162675"/>
            <a:ext cx="9338741" cy="6953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53829" y="4005262"/>
            <a:ext cx="8238171" cy="6556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104775" y="2400300"/>
            <a:ext cx="3705225" cy="3619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70" y="83404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86470" y="136427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3070" y="243424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3"/>
          <p:cNvSpPr/>
          <p:nvPr userDrawn="1"/>
        </p:nvSpPr>
        <p:spPr>
          <a:xfrm>
            <a:off x="11441420" y="6527431"/>
            <a:ext cx="396262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fld id="{DA10106B-8FC8-42F0-8357-3F916B18D9C6}" type="slidenum">
              <a:rPr lang="cs-CZ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‹#›</a:t>
            </a:fld>
            <a:endParaRPr lang="cs-CZ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9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70" y="342901"/>
            <a:ext cx="10515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3070" y="1145805"/>
            <a:ext cx="10515600" cy="5317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3"/>
          <p:cNvSpPr/>
          <p:nvPr userDrawn="1"/>
        </p:nvSpPr>
        <p:spPr>
          <a:xfrm>
            <a:off x="11441420" y="6527431"/>
            <a:ext cx="396262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fld id="{DA10106B-8FC8-42F0-8357-3F916B18D9C6}" type="slidenum">
              <a:rPr lang="cs-CZ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‹#›</a:t>
            </a:fld>
            <a:endParaRPr lang="cs-CZ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17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9770" y="355230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3070" y="355230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3"/>
          <p:cNvSpPr/>
          <p:nvPr userDrawn="1"/>
        </p:nvSpPr>
        <p:spPr>
          <a:xfrm>
            <a:off x="11441420" y="6527431"/>
            <a:ext cx="396262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fld id="{DA10106B-8FC8-42F0-8357-3F916B18D9C6}" type="slidenum">
              <a:rPr lang="cs-CZ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‹#›</a:t>
            </a:fld>
            <a:endParaRPr lang="cs-CZ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585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359E-7FFE-4094-B67A-EA7D25072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62675"/>
            <a:ext cx="2812476" cy="6953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227647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9029" y="0"/>
            <a:ext cx="2418293" cy="12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34"/>
          <p:cNvSpPr txBox="1"/>
          <p:nvPr userDrawn="1"/>
        </p:nvSpPr>
        <p:spPr>
          <a:xfrm>
            <a:off x="31258" y="6324891"/>
            <a:ext cx="2782275" cy="3693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843733" y="6162675"/>
            <a:ext cx="9338741" cy="6953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72566" y="3352801"/>
            <a:ext cx="4716463" cy="267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867025" y="4943475"/>
            <a:ext cx="3257550" cy="10858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8924924" y="4940300"/>
            <a:ext cx="3257550" cy="10858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21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200" y="5065200"/>
            <a:ext cx="1526400" cy="114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852" y="620690"/>
            <a:ext cx="7009217" cy="2808311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2876" y="3625552"/>
            <a:ext cx="7008779" cy="5509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11"/>
          </p:nvPr>
        </p:nvSpPr>
        <p:spPr>
          <a:xfrm>
            <a:off x="4751851" y="4176464"/>
            <a:ext cx="7008779" cy="2132856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74"/>
          <p:cNvSpPr>
            <a:spLocks noChangeAspect="1" noChangeArrowheads="1"/>
          </p:cNvSpPr>
          <p:nvPr/>
        </p:nvSpPr>
        <p:spPr bwMode="auto">
          <a:xfrm>
            <a:off x="0" y="3450772"/>
            <a:ext cx="1117600" cy="839788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sz="1800"/>
          </a:p>
        </p:txBody>
      </p:sp>
      <p:sp>
        <p:nvSpPr>
          <p:cNvPr id="15" name="Rectangle 34"/>
          <p:cNvSpPr>
            <a:spLocks noChangeAspect="1" noChangeArrowheads="1"/>
          </p:cNvSpPr>
          <p:nvPr/>
        </p:nvSpPr>
        <p:spPr bwMode="auto">
          <a:xfrm>
            <a:off x="306917" y="6249600"/>
            <a:ext cx="810683" cy="609600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sz="1800"/>
          </a:p>
        </p:txBody>
      </p:sp>
      <p:sp>
        <p:nvSpPr>
          <p:cNvPr id="16" name="Rectangle 35"/>
          <p:cNvSpPr>
            <a:spLocks noChangeAspect="1" noChangeArrowheads="1"/>
          </p:cNvSpPr>
          <p:nvPr/>
        </p:nvSpPr>
        <p:spPr bwMode="auto">
          <a:xfrm>
            <a:off x="3462867" y="5889601"/>
            <a:ext cx="1113367" cy="83661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sz="1800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2647950" y="3450772"/>
            <a:ext cx="1928284" cy="13716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sz="1800"/>
          </a:p>
        </p:txBody>
      </p:sp>
      <p:pic>
        <p:nvPicPr>
          <p:cNvPr id="19" name="Picture 18" descr="AdastraSquareWEB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576073" cy="34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99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692150"/>
            <a:ext cx="10464800" cy="433388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rgbClr val="FF0000"/>
                </a:solidFill>
              </a:defRPr>
            </a:lvl1pPr>
            <a:lvl2pPr>
              <a:buNone/>
              <a:defRPr sz="2800">
                <a:solidFill>
                  <a:srgbClr val="FF0000"/>
                </a:solidFill>
              </a:defRPr>
            </a:lvl2pPr>
            <a:lvl3pPr>
              <a:buNone/>
              <a:defRPr sz="24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sub-title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79504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692150"/>
            <a:ext cx="10464800" cy="433388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rgbClr val="FF0000"/>
                </a:solidFill>
              </a:defRPr>
            </a:lvl1pPr>
            <a:lvl2pPr>
              <a:buNone/>
              <a:defRPr sz="2800">
                <a:solidFill>
                  <a:srgbClr val="FF0000"/>
                </a:solidFill>
              </a:defRPr>
            </a:lvl2pPr>
            <a:lvl3pPr>
              <a:buNone/>
              <a:defRPr sz="24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sub-title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450404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ext Two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897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2376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92011" y="3717032"/>
            <a:ext cx="5384800" cy="24120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00151" y="692150"/>
            <a:ext cx="10464800" cy="433388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rgbClr val="FF0000"/>
                </a:solidFill>
              </a:defRPr>
            </a:lvl1pPr>
            <a:lvl2pPr>
              <a:buNone/>
              <a:defRPr sz="2800">
                <a:solidFill>
                  <a:srgbClr val="FF0000"/>
                </a:solidFill>
              </a:defRPr>
            </a:lvl2pPr>
            <a:lvl3pPr>
              <a:buNone/>
              <a:defRPr sz="24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sub-title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51300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1196752"/>
            <a:ext cx="5384800" cy="241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92011" y="3753280"/>
            <a:ext cx="5384800" cy="241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3392" y="1196752"/>
            <a:ext cx="5384800" cy="241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623392" y="3753280"/>
            <a:ext cx="5384800" cy="241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1" y="692150"/>
            <a:ext cx="10464800" cy="433388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rgbClr val="FF0000"/>
                </a:solidFill>
              </a:defRPr>
            </a:lvl1pPr>
            <a:lvl2pPr>
              <a:buNone/>
              <a:defRPr sz="2800">
                <a:solidFill>
                  <a:srgbClr val="FF0000"/>
                </a:solidFill>
              </a:defRPr>
            </a:lvl2pPr>
            <a:lvl3pPr>
              <a:buNone/>
              <a:defRPr sz="24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sub-title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466336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 - Compete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23392" y="4941168"/>
            <a:ext cx="5384800" cy="122413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179388" indent="-179388">
              <a:defRPr sz="1800"/>
            </a:lvl2pPr>
            <a:lvl3pPr marL="538163" indent="-179388">
              <a:defRPr sz="1600"/>
            </a:lvl3pPr>
            <a:lvl4pPr marL="896938" indent="-179388">
              <a:defRPr sz="1400"/>
            </a:lvl4pPr>
            <a:lvl5pPr marL="1076325" indent="-179388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1196752"/>
            <a:ext cx="5384800" cy="2412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179388" indent="-179388">
              <a:defRPr sz="1800"/>
            </a:lvl2pPr>
            <a:lvl3pPr marL="538163" indent="-179388">
              <a:defRPr sz="1600"/>
            </a:lvl3pPr>
            <a:lvl4pPr marL="896938" indent="-179388">
              <a:defRPr sz="1400"/>
            </a:lvl4pPr>
            <a:lvl5pPr marL="1076325" indent="-179388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92011" y="3753280"/>
            <a:ext cx="5384800" cy="2412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buNone/>
              <a:defRPr sz="2000" b="1"/>
            </a:lvl1pPr>
            <a:lvl2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defRPr lang="en-CA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3392" y="1196752"/>
            <a:ext cx="5384800" cy="3600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179388" indent="-179388">
              <a:defRPr sz="1800"/>
            </a:lvl2pPr>
            <a:lvl3pPr marL="538163" indent="-179388">
              <a:defRPr sz="1600"/>
            </a:lvl3pPr>
            <a:lvl4pPr marL="896938" indent="-179388">
              <a:defRPr sz="1400"/>
            </a:lvl4pPr>
            <a:lvl5pPr marL="1076325" indent="-179388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30507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"/>
          <p:cNvSpPr/>
          <p:nvPr userDrawn="1"/>
        </p:nvSpPr>
        <p:spPr>
          <a:xfrm flipH="1">
            <a:off x="5657" y="1133475"/>
            <a:ext cx="3442393" cy="5324475"/>
          </a:xfrm>
          <a:custGeom>
            <a:avLst/>
            <a:gdLst>
              <a:gd name="connsiteX0" fmla="*/ 0 w 3828823"/>
              <a:gd name="connsiteY0" fmla="*/ 0 h 5129497"/>
              <a:gd name="connsiteX1" fmla="*/ 3828823 w 3828823"/>
              <a:gd name="connsiteY1" fmla="*/ 0 h 5129497"/>
              <a:gd name="connsiteX2" fmla="*/ 3828823 w 3828823"/>
              <a:gd name="connsiteY2" fmla="*/ 5129497 h 5129497"/>
              <a:gd name="connsiteX3" fmla="*/ 0 w 3828823"/>
              <a:gd name="connsiteY3" fmla="*/ 5129497 h 5129497"/>
              <a:gd name="connsiteX4" fmla="*/ 0 w 3828823"/>
              <a:gd name="connsiteY4" fmla="*/ 0 h 5129497"/>
              <a:gd name="connsiteX0" fmla="*/ 2028093 w 3828823"/>
              <a:gd name="connsiteY0" fmla="*/ 23446 h 5129497"/>
              <a:gd name="connsiteX1" fmla="*/ 3828823 w 3828823"/>
              <a:gd name="connsiteY1" fmla="*/ 0 h 5129497"/>
              <a:gd name="connsiteX2" fmla="*/ 3828823 w 3828823"/>
              <a:gd name="connsiteY2" fmla="*/ 5129497 h 5129497"/>
              <a:gd name="connsiteX3" fmla="*/ 0 w 3828823"/>
              <a:gd name="connsiteY3" fmla="*/ 5129497 h 5129497"/>
              <a:gd name="connsiteX4" fmla="*/ 2028093 w 3828823"/>
              <a:gd name="connsiteY4" fmla="*/ 23446 h 5129497"/>
              <a:gd name="connsiteX0" fmla="*/ 2028093 w 3828823"/>
              <a:gd name="connsiteY0" fmla="*/ 11944 h 5129497"/>
              <a:gd name="connsiteX1" fmla="*/ 3828823 w 3828823"/>
              <a:gd name="connsiteY1" fmla="*/ 0 h 5129497"/>
              <a:gd name="connsiteX2" fmla="*/ 3828823 w 3828823"/>
              <a:gd name="connsiteY2" fmla="*/ 5129497 h 5129497"/>
              <a:gd name="connsiteX3" fmla="*/ 0 w 3828823"/>
              <a:gd name="connsiteY3" fmla="*/ 5129497 h 5129497"/>
              <a:gd name="connsiteX4" fmla="*/ 2028093 w 3828823"/>
              <a:gd name="connsiteY4" fmla="*/ 11944 h 5129497"/>
              <a:gd name="connsiteX0" fmla="*/ 2028093 w 3828823"/>
              <a:gd name="connsiteY0" fmla="*/ 442 h 5117995"/>
              <a:gd name="connsiteX1" fmla="*/ 3828823 w 3828823"/>
              <a:gd name="connsiteY1" fmla="*/ 0 h 5117995"/>
              <a:gd name="connsiteX2" fmla="*/ 3828823 w 3828823"/>
              <a:gd name="connsiteY2" fmla="*/ 5117995 h 5117995"/>
              <a:gd name="connsiteX3" fmla="*/ 0 w 3828823"/>
              <a:gd name="connsiteY3" fmla="*/ 5117995 h 5117995"/>
              <a:gd name="connsiteX4" fmla="*/ 2028093 w 3828823"/>
              <a:gd name="connsiteY4" fmla="*/ 442 h 51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823" h="5117995">
                <a:moveTo>
                  <a:pt x="2028093" y="442"/>
                </a:moveTo>
                <a:lnTo>
                  <a:pt x="3828823" y="0"/>
                </a:lnTo>
                <a:lnTo>
                  <a:pt x="3828823" y="5117995"/>
                </a:lnTo>
                <a:lnTo>
                  <a:pt x="0" y="5117995"/>
                </a:lnTo>
                <a:lnTo>
                  <a:pt x="2028093" y="4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"/>
          <p:cNvSpPr/>
          <p:nvPr userDrawn="1"/>
        </p:nvSpPr>
        <p:spPr>
          <a:xfrm flipH="1">
            <a:off x="19046" y="1133474"/>
            <a:ext cx="3343278" cy="5324475"/>
          </a:xfrm>
          <a:custGeom>
            <a:avLst/>
            <a:gdLst>
              <a:gd name="connsiteX0" fmla="*/ 0 w 3828823"/>
              <a:gd name="connsiteY0" fmla="*/ 0 h 5129497"/>
              <a:gd name="connsiteX1" fmla="*/ 3828823 w 3828823"/>
              <a:gd name="connsiteY1" fmla="*/ 0 h 5129497"/>
              <a:gd name="connsiteX2" fmla="*/ 3828823 w 3828823"/>
              <a:gd name="connsiteY2" fmla="*/ 5129497 h 5129497"/>
              <a:gd name="connsiteX3" fmla="*/ 0 w 3828823"/>
              <a:gd name="connsiteY3" fmla="*/ 5129497 h 5129497"/>
              <a:gd name="connsiteX4" fmla="*/ 0 w 3828823"/>
              <a:gd name="connsiteY4" fmla="*/ 0 h 5129497"/>
              <a:gd name="connsiteX0" fmla="*/ 2028093 w 3828823"/>
              <a:gd name="connsiteY0" fmla="*/ 23446 h 5129497"/>
              <a:gd name="connsiteX1" fmla="*/ 3828823 w 3828823"/>
              <a:gd name="connsiteY1" fmla="*/ 0 h 5129497"/>
              <a:gd name="connsiteX2" fmla="*/ 3828823 w 3828823"/>
              <a:gd name="connsiteY2" fmla="*/ 5129497 h 5129497"/>
              <a:gd name="connsiteX3" fmla="*/ 0 w 3828823"/>
              <a:gd name="connsiteY3" fmla="*/ 5129497 h 5129497"/>
              <a:gd name="connsiteX4" fmla="*/ 2028093 w 3828823"/>
              <a:gd name="connsiteY4" fmla="*/ 23446 h 5129497"/>
              <a:gd name="connsiteX0" fmla="*/ 2028093 w 3828823"/>
              <a:gd name="connsiteY0" fmla="*/ 11944 h 5129497"/>
              <a:gd name="connsiteX1" fmla="*/ 3828823 w 3828823"/>
              <a:gd name="connsiteY1" fmla="*/ 0 h 5129497"/>
              <a:gd name="connsiteX2" fmla="*/ 3828823 w 3828823"/>
              <a:gd name="connsiteY2" fmla="*/ 5129497 h 5129497"/>
              <a:gd name="connsiteX3" fmla="*/ 0 w 3828823"/>
              <a:gd name="connsiteY3" fmla="*/ 5129497 h 5129497"/>
              <a:gd name="connsiteX4" fmla="*/ 2028093 w 3828823"/>
              <a:gd name="connsiteY4" fmla="*/ 11944 h 5129497"/>
              <a:gd name="connsiteX0" fmla="*/ 2028093 w 3828823"/>
              <a:gd name="connsiteY0" fmla="*/ 442 h 5117995"/>
              <a:gd name="connsiteX1" fmla="*/ 3828823 w 3828823"/>
              <a:gd name="connsiteY1" fmla="*/ 0 h 5117995"/>
              <a:gd name="connsiteX2" fmla="*/ 3828823 w 3828823"/>
              <a:gd name="connsiteY2" fmla="*/ 5117995 h 5117995"/>
              <a:gd name="connsiteX3" fmla="*/ 0 w 3828823"/>
              <a:gd name="connsiteY3" fmla="*/ 5117995 h 5117995"/>
              <a:gd name="connsiteX4" fmla="*/ 2028093 w 3828823"/>
              <a:gd name="connsiteY4" fmla="*/ 442 h 51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823" h="5117995">
                <a:moveTo>
                  <a:pt x="2028093" y="442"/>
                </a:moveTo>
                <a:lnTo>
                  <a:pt x="3828823" y="0"/>
                </a:lnTo>
                <a:lnTo>
                  <a:pt x="3828823" y="5117995"/>
                </a:lnTo>
                <a:lnTo>
                  <a:pt x="0" y="5117995"/>
                </a:lnTo>
                <a:lnTo>
                  <a:pt x="2028093" y="4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70" y="365125"/>
            <a:ext cx="10548930" cy="7397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4400014" y="2114284"/>
            <a:ext cx="0" cy="5972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712495" y="212051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86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400014" y="3497091"/>
            <a:ext cx="0" cy="5972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3712495" y="35033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59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00014" y="4879897"/>
            <a:ext cx="0" cy="5972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3712495" y="488613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8AF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891332" y="2114284"/>
            <a:ext cx="0" cy="5972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8203813" y="212051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BC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891332" y="3497090"/>
            <a:ext cx="0" cy="5972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8203813" y="3503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F5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8891332" y="4879897"/>
            <a:ext cx="0" cy="5972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8203813" y="488613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26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36556" y="2122201"/>
            <a:ext cx="2419350" cy="590550"/>
          </a:xfr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>
              <a:buNone/>
              <a:defRPr lang="en-US" sz="900" kern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quarter" idx="11"/>
          </p:nvPr>
        </p:nvSpPr>
        <p:spPr>
          <a:xfrm>
            <a:off x="4536556" y="3505008"/>
            <a:ext cx="2419350" cy="590550"/>
          </a:xfr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>
              <a:buNone/>
              <a:defRPr lang="en-US" sz="900" kern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2" name="Content Placeholder 3"/>
          <p:cNvSpPr>
            <a:spLocks noGrp="1"/>
          </p:cNvSpPr>
          <p:nvPr>
            <p:ph sz="quarter" idx="12"/>
          </p:nvPr>
        </p:nvSpPr>
        <p:spPr>
          <a:xfrm>
            <a:off x="4536556" y="4878675"/>
            <a:ext cx="2419350" cy="590550"/>
          </a:xfr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>
              <a:buNone/>
              <a:defRPr lang="en-US" sz="900" kern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quarter" idx="13"/>
          </p:nvPr>
        </p:nvSpPr>
        <p:spPr>
          <a:xfrm>
            <a:off x="8967798" y="2122201"/>
            <a:ext cx="2419350" cy="590550"/>
          </a:xfr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>
              <a:buNone/>
              <a:defRPr lang="en-US" sz="900" kern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4" name="Content Placeholder 3"/>
          <p:cNvSpPr>
            <a:spLocks noGrp="1"/>
          </p:cNvSpPr>
          <p:nvPr>
            <p:ph sz="quarter" idx="14"/>
          </p:nvPr>
        </p:nvSpPr>
        <p:spPr>
          <a:xfrm>
            <a:off x="8967798" y="3503324"/>
            <a:ext cx="2419350" cy="590550"/>
          </a:xfr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>
              <a:buNone/>
              <a:defRPr lang="en-US" sz="900" kern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quarter" idx="15"/>
          </p:nvPr>
        </p:nvSpPr>
        <p:spPr>
          <a:xfrm>
            <a:off x="8967798" y="4886131"/>
            <a:ext cx="2419350" cy="590550"/>
          </a:xfr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>
              <a:buNone/>
              <a:defRPr lang="en-US" sz="900" kern="12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>
              <a:buNone/>
              <a:defRPr lang="en-US" sz="900" kern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173616" y="4065591"/>
            <a:ext cx="22909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050" baseline="0" dirty="0">
              <a:solidFill>
                <a:schemeClr val="bg1"/>
              </a:solidFill>
              <a:latin typeface="Futura Bk BT" panose="020B0502020204020303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050" baseline="0" dirty="0">
              <a:solidFill>
                <a:schemeClr val="bg1"/>
              </a:solidFill>
              <a:latin typeface="Futura Bk BT" panose="020B0502020204020303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050" baseline="0" dirty="0">
              <a:solidFill>
                <a:schemeClr val="bg1"/>
              </a:solidFill>
              <a:latin typeface="Futura Bk BT" panose="020B0502020204020303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050" baseline="0" dirty="0">
              <a:solidFill>
                <a:schemeClr val="bg1"/>
              </a:solidFill>
              <a:latin typeface="Futura Bk BT" panose="020B0502020204020303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050" baseline="0" dirty="0">
              <a:solidFill>
                <a:schemeClr val="bg1"/>
              </a:solidFill>
              <a:latin typeface="Futura Bk BT" panose="020B0502020204020303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050" dirty="0">
              <a:solidFill>
                <a:schemeClr val="bg1"/>
              </a:solidFill>
              <a:latin typeface="Futura Bk BT" panose="020B0502020204020303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050" dirty="0">
              <a:solidFill>
                <a:schemeClr val="bg1"/>
              </a:solidFill>
              <a:latin typeface="Futura Bk BT" panose="020B0502020204020303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050" dirty="0">
              <a:solidFill>
                <a:schemeClr val="bg1"/>
              </a:solidFill>
              <a:latin typeface="Futura Bk BT" panose="020B0502020204020303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050" dirty="0">
              <a:solidFill>
                <a:schemeClr val="bg1"/>
              </a:solidFill>
              <a:latin typeface="Futura Bk BT" panose="020B0502020204020303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050" dirty="0">
              <a:solidFill>
                <a:schemeClr val="bg1"/>
              </a:solidFill>
              <a:latin typeface="Futura Bk BT" panose="020B0502020204020303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3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 Top 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1340768"/>
            <a:ext cx="5384800" cy="13681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92011" y="2852936"/>
            <a:ext cx="5384800" cy="3276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3392" y="1340768"/>
            <a:ext cx="5384800" cy="13681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623392" y="2852936"/>
            <a:ext cx="5384800" cy="3276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2" y="548680"/>
            <a:ext cx="10368457" cy="504056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54734794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36514"/>
            <a:ext cx="5386917" cy="435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675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36514"/>
            <a:ext cx="5389033" cy="435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2" y="548680"/>
            <a:ext cx="10368457" cy="504056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6526804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692150"/>
            <a:ext cx="10464800" cy="433388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rgbClr val="FF0000"/>
                </a:solidFill>
              </a:defRPr>
            </a:lvl1pPr>
            <a:lvl2pPr>
              <a:buNone/>
              <a:defRPr sz="2800">
                <a:solidFill>
                  <a:srgbClr val="FF0000"/>
                </a:solidFill>
              </a:defRPr>
            </a:lvl2pPr>
            <a:lvl3pPr>
              <a:buNone/>
              <a:defRPr sz="24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sub-title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663242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ext Un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268761"/>
            <a:ext cx="10959008" cy="34563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4869161"/>
            <a:ext cx="10959008" cy="1296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00151" y="692150"/>
            <a:ext cx="10464800" cy="433388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rgbClr val="FF0000"/>
                </a:solidFill>
              </a:defRPr>
            </a:lvl1pPr>
            <a:lvl2pPr>
              <a:buNone/>
              <a:defRPr sz="2800">
                <a:solidFill>
                  <a:srgbClr val="FF0000"/>
                </a:solidFill>
              </a:defRPr>
            </a:lvl2pPr>
            <a:lvl3pPr>
              <a:buNone/>
              <a:defRPr sz="24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sub-title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74876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Next to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883" y="1268761"/>
            <a:ext cx="6542517" cy="48965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1268760"/>
            <a:ext cx="4320480" cy="48965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00151" y="692150"/>
            <a:ext cx="10464800" cy="433388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rgbClr val="FF0000"/>
                </a:solidFill>
              </a:defRPr>
            </a:lvl1pPr>
            <a:lvl2pPr>
              <a:buNone/>
              <a:defRPr sz="2800">
                <a:solidFill>
                  <a:srgbClr val="FF0000"/>
                </a:solidFill>
              </a:defRPr>
            </a:lvl2pPr>
            <a:lvl3pPr>
              <a:buNone/>
              <a:defRPr sz="2400">
                <a:solidFill>
                  <a:srgbClr val="FF0000"/>
                </a:solidFill>
              </a:defRPr>
            </a:lvl3pPr>
            <a:lvl4pPr>
              <a:buNone/>
              <a:defRPr sz="2000">
                <a:solidFill>
                  <a:srgbClr val="FF0000"/>
                </a:solidFill>
              </a:defRPr>
            </a:lvl4pPr>
            <a:lvl5pPr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sub-title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959118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3083942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CA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3429001"/>
            <a:ext cx="4011084" cy="2697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0943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03685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3419" y="908721"/>
            <a:ext cx="10465163" cy="5408513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237156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406400" y="-228600"/>
            <a:ext cx="12903200" cy="7467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 sz="4400" b="1">
              <a:solidFill>
                <a:srgbClr val="EB2525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966215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97955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71" y="342900"/>
            <a:ext cx="10548930" cy="762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70" y="1224756"/>
            <a:ext cx="10563217" cy="508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3"/>
          <p:cNvSpPr/>
          <p:nvPr userDrawn="1"/>
        </p:nvSpPr>
        <p:spPr>
          <a:xfrm>
            <a:off x="11441420" y="6527431"/>
            <a:ext cx="396262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fld id="{DA10106B-8FC8-42F0-8357-3F916B18D9C6}" type="slidenum">
              <a:rPr lang="cs-CZ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‹#›</a:t>
            </a:fld>
            <a:endParaRPr lang="cs-CZ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1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70" y="1605756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3070" y="4485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3"/>
          <p:cNvSpPr/>
          <p:nvPr userDrawn="1"/>
        </p:nvSpPr>
        <p:spPr>
          <a:xfrm>
            <a:off x="11441420" y="6527431"/>
            <a:ext cx="396262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fld id="{DA10106B-8FC8-42F0-8357-3F916B18D9C6}" type="slidenum">
              <a:rPr lang="cs-CZ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‹#›</a:t>
            </a:fld>
            <a:endParaRPr lang="cs-CZ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6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70" y="355229"/>
            <a:ext cx="10548929" cy="74967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3070" y="1620043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7070" y="1620043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3"/>
          <p:cNvSpPr/>
          <p:nvPr userDrawn="1"/>
        </p:nvSpPr>
        <p:spPr>
          <a:xfrm>
            <a:off x="11441420" y="6527431"/>
            <a:ext cx="396262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fld id="{DA10106B-8FC8-42F0-8357-3F916B18D9C6}" type="slidenum">
              <a:rPr lang="cs-CZ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‹#›</a:t>
            </a:fld>
            <a:endParaRPr lang="cs-CZ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4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657" y="355599"/>
            <a:ext cx="10537817" cy="7493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3070" y="1541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3070" y="236537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75482" y="1541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75482" y="23653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3"/>
          <p:cNvSpPr/>
          <p:nvPr userDrawn="1"/>
        </p:nvSpPr>
        <p:spPr>
          <a:xfrm>
            <a:off x="11441420" y="6527431"/>
            <a:ext cx="396262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fld id="{DA10106B-8FC8-42F0-8357-3F916B18D9C6}" type="slidenum">
              <a:rPr lang="cs-CZ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‹#›</a:t>
            </a:fld>
            <a:endParaRPr lang="cs-CZ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30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70" y="365125"/>
            <a:ext cx="10548930" cy="7397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3"/>
          <p:cNvSpPr/>
          <p:nvPr userDrawn="1"/>
        </p:nvSpPr>
        <p:spPr>
          <a:xfrm>
            <a:off x="11441420" y="6527431"/>
            <a:ext cx="396262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fld id="{DA10106B-8FC8-42F0-8357-3F916B18D9C6}" type="slidenum">
              <a:rPr lang="cs-CZ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‹#›</a:t>
            </a:fld>
            <a:endParaRPr lang="cs-CZ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9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3"/>
          <p:cNvSpPr/>
          <p:nvPr userDrawn="1"/>
        </p:nvSpPr>
        <p:spPr>
          <a:xfrm>
            <a:off x="11441420" y="6527431"/>
            <a:ext cx="396262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fld id="{DA10106B-8FC8-42F0-8357-3F916B18D9C6}" type="slidenum">
              <a:rPr lang="cs-CZ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‹#›</a:t>
            </a:fld>
            <a:endParaRPr lang="cs-CZ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5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04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351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2705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0575" cy="3143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102" y="6486526"/>
            <a:ext cx="1104898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3"/>
          <p:cNvSpPr/>
          <p:nvPr userDrawn="1"/>
        </p:nvSpPr>
        <p:spPr>
          <a:xfrm>
            <a:off x="11441420" y="6527431"/>
            <a:ext cx="396262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fld id="{DA10106B-8FC8-42F0-8357-3F916B18D9C6}" type="slidenum">
              <a:rPr lang="cs-CZ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‹#›</a:t>
            </a:fld>
            <a:endParaRPr lang="cs-CZ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43070" y="6486526"/>
            <a:ext cx="9444032" cy="371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86525"/>
            <a:ext cx="1643070" cy="37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ovéPole 34"/>
          <p:cNvSpPr txBox="1"/>
          <p:nvPr userDrawn="1"/>
        </p:nvSpPr>
        <p:spPr>
          <a:xfrm>
            <a:off x="19050" y="6543675"/>
            <a:ext cx="1571625" cy="285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</a:t>
            </a:r>
            <a:r>
              <a:rPr lang="en-US" sz="1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BULGARIA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6430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8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8C22-0F43-4E05-93F3-B703E176796F}" type="datetimeFigureOut">
              <a:rPr lang="en-US" smtClean="0"/>
              <a:t>06-Mar-18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359E-7FFE-4094-B67A-EA7D25072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0"/>
            <a:ext cx="103829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109728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0" name="Picture 9" descr="PPT-red-plochatop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" y="1"/>
            <a:ext cx="1056217" cy="792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1"/>
          <p:cNvGrpSpPr/>
          <p:nvPr/>
        </p:nvGrpSpPr>
        <p:grpSpPr>
          <a:xfrm>
            <a:off x="0" y="6501074"/>
            <a:ext cx="12192000" cy="360000"/>
            <a:chOff x="0" y="6516000"/>
            <a:chExt cx="9144000" cy="360000"/>
          </a:xfrm>
          <a:effectLst/>
        </p:grpSpPr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0" y="6516000"/>
              <a:ext cx="781050" cy="360000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 sz="1800"/>
            </a:p>
          </p:txBody>
        </p:sp>
        <p:pic>
          <p:nvPicPr>
            <p:cNvPr id="14" name="Picture 16" descr="prouzek-ppt"/>
            <p:cNvPicPr preferRelativeResize="0">
              <a:picLocks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62000" y="6516000"/>
              <a:ext cx="8382000" cy="360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98967" y="6543755"/>
            <a:ext cx="6096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35473E1-4690-4FFA-A5FE-2EB820D76363}" type="slidenum">
              <a:rPr lang="en-CA" sz="1200" b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Picture 10" descr="Adastra logo White_20080827 copy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9847181" y="6582495"/>
            <a:ext cx="2252660" cy="19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592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1" r:id="rId15"/>
    <p:sldLayoutId id="2147483693" r:id="rId16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infobg@adastragrp.com" TargetMode="External"/><Relationship Id="rId4" Type="http://schemas.openxmlformats.org/officeDocument/2006/relationships/hyperlink" Target="http://www.adastragrp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black background&#10;&#10;Description generated with high confidence">
            <a:extLst>
              <a:ext uri="{FF2B5EF4-FFF2-40B4-BE49-F238E27FC236}">
                <a16:creationId xmlns:a16="http://schemas.microsoft.com/office/drawing/2014/main" id="{70293158-462B-4528-AF66-8E75194F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977" y="5225312"/>
            <a:ext cx="1689023" cy="1689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8E4B78-D2B2-4AED-A2CD-166F43E9D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26" y="3133647"/>
            <a:ext cx="3727851" cy="1709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05CC16-6D12-430E-B9C3-C321A64CB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4" y="3053443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Adastra Presentation\DataInteg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15" y="928670"/>
            <a:ext cx="3714776" cy="27860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Integration Developer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000" dirty="0"/>
          </a:p>
          <a:p>
            <a:pPr lvl="0"/>
            <a:r>
              <a:rPr lang="en-US" sz="2000" dirty="0"/>
              <a:t>Design, build, and deploy data integration solutions</a:t>
            </a:r>
          </a:p>
          <a:p>
            <a:pPr lvl="0"/>
            <a:r>
              <a:rPr lang="en-US" sz="2000" dirty="0"/>
              <a:t>Use data integration platforms to extract, transform, </a:t>
            </a:r>
            <a:br>
              <a:rPr lang="en-US" sz="2000" dirty="0"/>
            </a:br>
            <a:r>
              <a:rPr lang="en-US" sz="2000" dirty="0"/>
              <a:t>and load data into various systems and environments </a:t>
            </a:r>
          </a:p>
          <a:p>
            <a:pPr lvl="0"/>
            <a:r>
              <a:rPr lang="en-US" sz="2000" dirty="0"/>
              <a:t>Design and develop detailed mappings, implementing complex</a:t>
            </a:r>
            <a:br>
              <a:rPr lang="en-US" sz="2000" dirty="0"/>
            </a:br>
            <a:r>
              <a:rPr lang="en-US" sz="2000" dirty="0"/>
              <a:t>transformation logic, covering different scenarios including </a:t>
            </a:r>
            <a:br>
              <a:rPr lang="en-US" sz="2000" dirty="0"/>
            </a:br>
            <a:r>
              <a:rPr lang="en-US" sz="2000" dirty="0"/>
              <a:t>big data files and large tables</a:t>
            </a:r>
          </a:p>
          <a:p>
            <a:pPr lvl="0"/>
            <a:r>
              <a:rPr lang="en-US" sz="2000" dirty="0"/>
              <a:t>Perform data analysis for both source and target tables/columns</a:t>
            </a:r>
          </a:p>
          <a:p>
            <a:pPr lvl="0"/>
            <a:r>
              <a:rPr lang="en-US" sz="2000" dirty="0"/>
              <a:t>Design high-level workflows and orchestrate complicated end-to-end solutions </a:t>
            </a:r>
          </a:p>
          <a:p>
            <a:pPr lvl="0"/>
            <a:r>
              <a:rPr lang="en-US" sz="2000" dirty="0"/>
              <a:t>Utilize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ETL tools</a:t>
            </a:r>
            <a:r>
              <a:rPr lang="en-US" sz="2000" dirty="0"/>
              <a:t> such as </a:t>
            </a:r>
            <a:r>
              <a:rPr lang="en-US" sz="2000" b="1" dirty="0" err="1"/>
              <a:t>Informatica</a:t>
            </a:r>
            <a:r>
              <a:rPr lang="en-US" sz="2000" b="1" dirty="0"/>
              <a:t> PowerCenter / </a:t>
            </a:r>
            <a:r>
              <a:rPr lang="en-US" sz="2000" b="1" dirty="0" err="1"/>
              <a:t>Informatica</a:t>
            </a:r>
            <a:r>
              <a:rPr lang="en-US" sz="2000" b="1" dirty="0"/>
              <a:t> BDE, Ab Initio, IBM DataStage, Oracle Data Integrator, Microsoft SSIS and </a:t>
            </a:r>
            <a:r>
              <a:rPr lang="en-US" sz="2000" b="1" dirty="0" err="1"/>
              <a:t>Talend</a:t>
            </a:r>
            <a:r>
              <a:rPr lang="en-US" sz="2000" b="1" dirty="0"/>
              <a:t> Open Studio</a:t>
            </a:r>
            <a:r>
              <a:rPr lang="en-US" sz="2000" dirty="0"/>
              <a:t> in order to implement the transformation logic</a:t>
            </a:r>
          </a:p>
          <a:p>
            <a:r>
              <a:rPr lang="en-US" sz="2000" dirty="0"/>
              <a:t>Plan and perform production migrations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81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7000">
        <p:split orient="vert"/>
      </p:transition>
    </mc:Choice>
    <mc:Fallback xmlns="">
      <p:transition spd="slow" advClick="0" advTm="17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Desktop\Adastra Presentation\hr-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5264" y="642918"/>
            <a:ext cx="3786737" cy="18970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Reporting and Analytics Developer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076" y="1404918"/>
            <a:ext cx="10074768" cy="4987718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Analyze business and reports’ requirements</a:t>
            </a:r>
          </a:p>
          <a:p>
            <a:pPr lvl="0"/>
            <a:r>
              <a:rPr lang="en-US" sz="2000" dirty="0"/>
              <a:t>Translate the reporting requirements into data analysis </a:t>
            </a:r>
            <a:br>
              <a:rPr lang="en-US" sz="2000" dirty="0"/>
            </a:br>
            <a:r>
              <a:rPr lang="en-US" sz="2000" dirty="0"/>
              <a:t>and reporting solutions</a:t>
            </a:r>
          </a:p>
          <a:p>
            <a:pPr lvl="0"/>
            <a:r>
              <a:rPr lang="en-US" sz="2000" dirty="0"/>
              <a:t>Analyze logical data models and create working frameworks with facts, attributes, hierarchies, metrics, and relationships</a:t>
            </a:r>
          </a:p>
          <a:p>
            <a:pPr lvl="0"/>
            <a:r>
              <a:rPr lang="en-US" sz="2000" dirty="0"/>
              <a:t>Analyze physical sources and create logical tables, dimensions, columns, and aggregation rules</a:t>
            </a:r>
          </a:p>
          <a:p>
            <a:pPr lvl="0"/>
            <a:r>
              <a:rPr lang="en-US" sz="2000" dirty="0"/>
              <a:t>Design and develop reports utilizing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 tools </a:t>
            </a:r>
            <a:r>
              <a:rPr lang="en-US" sz="2000" dirty="0"/>
              <a:t>such as </a:t>
            </a:r>
            <a:r>
              <a:rPr lang="en-US" sz="2000" b="1" dirty="0"/>
              <a:t>OBIEE, SAP Business Objects, IBM </a:t>
            </a:r>
            <a:r>
              <a:rPr lang="en-US" sz="2000" b="1" dirty="0" err="1"/>
              <a:t>Cognos</a:t>
            </a:r>
            <a:r>
              <a:rPr lang="en-US" sz="2000" b="1" dirty="0"/>
              <a:t> / </a:t>
            </a:r>
            <a:r>
              <a:rPr lang="en-US" sz="2000" b="1" dirty="0" err="1"/>
              <a:t>Cognos</a:t>
            </a:r>
            <a:r>
              <a:rPr lang="en-US" sz="2000" b="1" dirty="0"/>
              <a:t> TM1, QlikView, MicroStrategy, Microsoft SSRS/SSAS, Tableau, and Power BI</a:t>
            </a:r>
          </a:p>
          <a:p>
            <a:pPr lvl="0"/>
            <a:r>
              <a:rPr lang="en-US" sz="2000" dirty="0"/>
              <a:t>Build dashboards and help in the development of complex ad hoc queries and analyses</a:t>
            </a:r>
          </a:p>
          <a:p>
            <a:pPr lvl="0"/>
            <a:r>
              <a:rPr lang="en-US" sz="2000" dirty="0"/>
              <a:t>Develop ”time to resolution” reports to control data purity</a:t>
            </a:r>
          </a:p>
        </p:txBody>
      </p:sp>
    </p:spTree>
    <p:extLst>
      <p:ext uri="{BB962C8B-B14F-4D97-AF65-F5344CB8AC3E}">
        <p14:creationId xmlns:p14="http://schemas.microsoft.com/office/powerpoint/2010/main" val="22576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Desktop\Adastra Presentation\CLIPART_OF_31983_SM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18" y="4357694"/>
            <a:ext cx="3555983" cy="20002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Quality Assurance Analyst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1" y="3069771"/>
            <a:ext cx="8637853" cy="3092162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Perform functional and system integration testing of various project solutions including:</a:t>
            </a:r>
          </a:p>
          <a:p>
            <a:pPr lvl="1"/>
            <a:r>
              <a:rPr lang="en-US" sz="1800" dirty="0"/>
              <a:t>ETL/ELT – Develop SQL scripts that automate the data transform validation </a:t>
            </a:r>
          </a:p>
          <a:p>
            <a:pPr lvl="1"/>
            <a:r>
              <a:rPr lang="en-US" sz="1800" dirty="0"/>
              <a:t>MDM/DQ – Data cleansing/matching results validation by utilizing user defined functions to reproduce desired per business rules results </a:t>
            </a:r>
          </a:p>
          <a:p>
            <a:pPr lvl="1"/>
            <a:r>
              <a:rPr lang="en-US" sz="1800" dirty="0"/>
              <a:t>BI – Testing report functionality of the developed OLAP reports and the validity of displayed data </a:t>
            </a:r>
          </a:p>
          <a:p>
            <a:pPr lvl="1"/>
            <a:r>
              <a:rPr lang="en-US" sz="1800" dirty="0"/>
              <a:t>Migration/Upgrade – Ensure that both functional and non-functional behavior has not been adversely affected</a:t>
            </a:r>
          </a:p>
          <a:p>
            <a:pPr marL="57150" lvl="1" indent="171450"/>
            <a:r>
              <a:rPr lang="en-US" sz="1800" dirty="0"/>
              <a:t>Analyze test execution results and identify source data, code issues and defects</a:t>
            </a:r>
          </a:p>
        </p:txBody>
      </p:sp>
      <p:pic>
        <p:nvPicPr>
          <p:cNvPr id="4099" name="Picture 3" descr="C:\Documents and Settings\USER\Desktop\Adastra Presentation\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09" y="1104900"/>
            <a:ext cx="2545987" cy="202405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43230" y="1210172"/>
            <a:ext cx="84773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Create and maintain test documentation including strategy and plans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Identify gaps in requirements from the early stages of solution design on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Validate the integrity between requirement documents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 test cases that validate the code result against the business logic</a:t>
            </a:r>
          </a:p>
        </p:txBody>
      </p:sp>
    </p:spTree>
    <p:extLst>
      <p:ext uri="{BB962C8B-B14F-4D97-AF65-F5344CB8AC3E}">
        <p14:creationId xmlns:p14="http://schemas.microsoft.com/office/powerpoint/2010/main" val="15070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:circle/>
      </p:transition>
    </mc:Choice>
    <mc:Fallback xmlns="">
      <p:transition spd="slow" advClick="0" advTm="17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9D4927-FB83-4CD9-B598-620EEE0BC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149">
            <a:off x="633420" y="4841447"/>
            <a:ext cx="2019300" cy="1263650"/>
          </a:xfrm>
          <a:prstGeom prst="rect">
            <a:avLst/>
          </a:prstGeom>
        </p:spPr>
      </p:pic>
      <p:pic>
        <p:nvPicPr>
          <p:cNvPr id="5" name="Picture 4" descr="A close up of a newspaper&#10;&#10;Description generated with very high confidence">
            <a:extLst>
              <a:ext uri="{FF2B5EF4-FFF2-40B4-BE49-F238E27FC236}">
                <a16:creationId xmlns:a16="http://schemas.microsoft.com/office/drawing/2014/main" id="{E5CCC4FE-ABA8-4DFE-A90B-D8CCD9F03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927">
            <a:off x="2359056" y="961757"/>
            <a:ext cx="2297999" cy="1156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2895C-B003-41A8-AD97-FDEF9046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DQ/MDM Consultant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E370-0F1A-465F-8377-AAEB0E11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US" sz="1800" dirty="0"/>
              <a:t>Analyze, design, develop, test and document Data Quality (DQ) and Master Data Management (MDM) processes from detailed and high level specifications, and assist in troubleshooting</a:t>
            </a:r>
          </a:p>
          <a:p>
            <a:pPr lvl="0"/>
            <a:r>
              <a:rPr lang="en-US" sz="1800" dirty="0"/>
              <a:t>Close work with clients in order to identify critical data elements and define data quality criteria including business rules, definitions, and tolerance levels</a:t>
            </a:r>
          </a:p>
          <a:p>
            <a:pPr lvl="0"/>
            <a:r>
              <a:rPr lang="en-US" sz="1800" dirty="0"/>
              <a:t>Establish data quality dimensions, such as data completeness, conformance, consistency, validity, and timeliness</a:t>
            </a:r>
          </a:p>
          <a:p>
            <a:pPr lvl="0"/>
            <a:r>
              <a:rPr lang="en-US" sz="1800" dirty="0"/>
              <a:t>Profiling, Cleansing, Mastering and Monitoring Data utilizing ETL/DQ/MDM tools such as </a:t>
            </a:r>
            <a:r>
              <a:rPr lang="en-US" sz="1800" dirty="0" err="1"/>
              <a:t>Ataccama</a:t>
            </a:r>
            <a:r>
              <a:rPr lang="en-US" sz="1800" dirty="0"/>
              <a:t>, Informatica DQ</a:t>
            </a:r>
          </a:p>
          <a:p>
            <a:r>
              <a:rPr lang="en-US" sz="1800" dirty="0"/>
              <a:t>Configuration of DQ exceptions managements and reference data management environments</a:t>
            </a: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519E93E-0845-438D-9F14-AF17DD7475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7022" r="5609" b="10439"/>
          <a:stretch/>
        </p:blipFill>
        <p:spPr>
          <a:xfrm rot="624504">
            <a:off x="8934206" y="723900"/>
            <a:ext cx="2424792" cy="13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>
        <p14:reveal/>
      </p:transition>
    </mc:Choice>
    <mc:Fallback xmlns="">
      <p:transition spd="slow" advClick="0" advTm="1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2858-C168-40EF-BCB2-0CCD8F3D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0FE98-1FF2-4DA0-AF9A-A79BDD21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/>
              <a:t>Setup, secure and manage clusters of computers working with the Hadoop Distributed Files System (HDFS) and storing huge volume of data (in the TB magnitude)</a:t>
            </a:r>
          </a:p>
          <a:p>
            <a:pPr lvl="0"/>
            <a:r>
              <a:rPr lang="en-US" sz="2200" dirty="0"/>
              <a:t>Setup and manage NoSQL databases</a:t>
            </a:r>
          </a:p>
          <a:p>
            <a:pPr lvl="0"/>
            <a:r>
              <a:rPr lang="en-US" sz="2200" dirty="0"/>
              <a:t>Batch transfer and integrate data between </a:t>
            </a:r>
            <a:br>
              <a:rPr lang="en-US" sz="2200" dirty="0"/>
            </a:br>
            <a:r>
              <a:rPr lang="en-US" sz="2200" dirty="0"/>
              <a:t>traditional Data Warehousing systems and HDFS</a:t>
            </a:r>
          </a:p>
          <a:p>
            <a:pPr lvl="0"/>
            <a:r>
              <a:rPr lang="en-US" sz="2200" dirty="0"/>
              <a:t>Integrate real time streaming data from social media,</a:t>
            </a:r>
            <a:br>
              <a:rPr lang="en-US" sz="2200" dirty="0"/>
            </a:br>
            <a:r>
              <a:rPr lang="en-US" sz="2200" dirty="0"/>
              <a:t>web feeds, sensor data from smart devices, machine logs, etc.</a:t>
            </a:r>
          </a:p>
          <a:p>
            <a:pPr lvl="0"/>
            <a:r>
              <a:rPr lang="en-US" sz="2200" dirty="0"/>
              <a:t>Perform Data Analytics on the accumulated data sets; Data Science</a:t>
            </a:r>
          </a:p>
          <a:p>
            <a:pPr lvl="0"/>
            <a:r>
              <a:rPr lang="en-US" sz="2200" dirty="0"/>
              <a:t>Query and visualize data to drive business insights</a:t>
            </a:r>
          </a:p>
          <a:p>
            <a:pPr lvl="0"/>
            <a:r>
              <a:rPr lang="en-US" sz="2200" dirty="0"/>
              <a:t>Work within the Apache Hadoop Ecosystem and utilize the applications commonly included in the Cloudera, Hortonworks or </a:t>
            </a:r>
            <a:r>
              <a:rPr lang="en-US" sz="2200" dirty="0" err="1"/>
              <a:t>MapR</a:t>
            </a:r>
            <a:r>
              <a:rPr lang="en-US" sz="2200" dirty="0"/>
              <a:t> big data stacks. Develop code in Python, Scala, R or Java</a:t>
            </a:r>
          </a:p>
          <a:p>
            <a:endParaRPr lang="en-US" dirty="0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1FE3362-3ABB-4562-AABD-73063A0B7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08">
            <a:off x="6115023" y="406524"/>
            <a:ext cx="2394072" cy="773865"/>
          </a:xfrm>
          <a:prstGeom prst="rect">
            <a:avLst/>
          </a:prstGeom>
        </p:spPr>
      </p:pic>
      <p:pic>
        <p:nvPicPr>
          <p:cNvPr id="9" name="Picture 8" descr="A close up of a person&#10;&#10;Description generated with high confidence">
            <a:extLst>
              <a:ext uri="{FF2B5EF4-FFF2-40B4-BE49-F238E27FC236}">
                <a16:creationId xmlns:a16="http://schemas.microsoft.com/office/drawing/2014/main" id="{7762A06B-0F57-4994-BD48-52DF12FCF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5" y="2486375"/>
            <a:ext cx="1496105" cy="1496105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DE94C8-672E-4D32-B994-527320B32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437" y="5401977"/>
            <a:ext cx="2219907" cy="1165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A14ADA-53AF-4EAC-BD46-76E5DC826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586" y="2489772"/>
            <a:ext cx="1496105" cy="14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7000">
        <p:split orient="vert"/>
      </p:transition>
    </mc:Choice>
    <mc:Fallback xmlns="">
      <p:transition spd="slow" advClick="0" advTm="17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more</a:t>
            </a:r>
            <a:endParaRPr lang="bg-BG" dirty="0"/>
          </a:p>
        </p:txBody>
      </p:sp>
      <p:pic>
        <p:nvPicPr>
          <p:cNvPr id="1026" name="Picture 2" descr="C:\Users\Killmore\Google Диск\Adastra\Docs\Presentations\VFU - 20170211\data-scientist-only-fe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70" y="4357694"/>
            <a:ext cx="3238523" cy="2038970"/>
          </a:xfrm>
          <a:prstGeom prst="rect">
            <a:avLst/>
          </a:prstGeom>
          <a:noFill/>
        </p:spPr>
      </p:pic>
      <p:pic>
        <p:nvPicPr>
          <p:cNvPr id="1027" name="Picture 3" descr="C:\Users\Killmore\Google Диск\Adastra\Docs\Presentations\VFU - 20170211\Pag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2898" y="4154955"/>
            <a:ext cx="3240068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4971" y="4000504"/>
            <a:ext cx="295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Scientist</a:t>
            </a:r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9778244" y="3855517"/>
            <a:ext cx="202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Manager</a:t>
            </a:r>
            <a:endParaRPr lang="bg-BG" dirty="0"/>
          </a:p>
        </p:txBody>
      </p:sp>
      <p:pic>
        <p:nvPicPr>
          <p:cNvPr id="1028" name="Picture 4" descr="C:\Users\Killmore\Google Диск\Adastra\Docs\Presentations\VFU - 20170211\Screen-Shot-2016-10-31-at-14.48.26-300x2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837" y="1563490"/>
            <a:ext cx="4381531" cy="22674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7461" y="1134862"/>
            <a:ext cx="295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Architect</a:t>
            </a:r>
            <a:endParaRPr lang="bg-BG" dirty="0"/>
          </a:p>
        </p:txBody>
      </p:sp>
      <p:pic>
        <p:nvPicPr>
          <p:cNvPr id="1029" name="Picture 5" descr="C:\Users\Killmore\Google Диск\Adastra\Docs\Presentations\VFU - 20170211\psychiatrist_in_chair_800_cl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243" y="679468"/>
            <a:ext cx="3865040" cy="28987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40632" y="412966"/>
            <a:ext cx="188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Analyst</a:t>
            </a:r>
            <a:endParaRPr lang="bg-BG" dirty="0"/>
          </a:p>
        </p:txBody>
      </p:sp>
      <p:pic>
        <p:nvPicPr>
          <p:cNvPr id="2050" name="Picture 2" descr="C:\Users\Killmore\Google Диск\Adastra\Docs\Presentations\VFU - 20170211\DBA Skywalker-01.png-350x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41043" y="936319"/>
            <a:ext cx="1753652" cy="22647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872893" y="552449"/>
            <a:ext cx="202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Database Admin</a:t>
            </a:r>
            <a:endParaRPr lang="bg-BG" dirty="0"/>
          </a:p>
        </p:txBody>
      </p:sp>
      <p:pic>
        <p:nvPicPr>
          <p:cNvPr id="2051" name="Picture 3" descr="C:\Users\Killmore\Google Диск\Adastra\Docs\Presentations\VFU - 20170211\tech-support.jpg"/>
          <p:cNvPicPr>
            <a:picLocks noChangeAspect="1" noChangeArrowheads="1"/>
          </p:cNvPicPr>
          <p:nvPr/>
        </p:nvPicPr>
        <p:blipFill>
          <a:blip r:embed="rId7" cstate="print"/>
          <a:srcRect l="9172" t="24107" r="23657" b="4934"/>
          <a:stretch>
            <a:fillRect/>
          </a:stretch>
        </p:blipFill>
        <p:spPr bwMode="auto">
          <a:xfrm>
            <a:off x="5688532" y="4023360"/>
            <a:ext cx="2714323" cy="191542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13162" y="3690284"/>
            <a:ext cx="202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Technical Support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8118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 Support Our Talents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46704" y="1855351"/>
            <a:ext cx="5157787" cy="4508500"/>
          </a:xfrm>
        </p:spPr>
        <p:txBody>
          <a:bodyPr>
            <a:normAutofit/>
          </a:bodyPr>
          <a:lstStyle/>
          <a:p>
            <a:pPr lvl="1" fontAlgn="base">
              <a:spcAft>
                <a:spcPct val="0"/>
              </a:spcAft>
            </a:pPr>
            <a:r>
              <a:rPr lang="en-US" sz="2200" dirty="0">
                <a:sym typeface="Arial" charset="0"/>
              </a:rPr>
              <a:t>E-learning platform utilization</a:t>
            </a:r>
          </a:p>
          <a:p>
            <a:pPr lvl="1" fontAlgn="base">
              <a:spcAft>
                <a:spcPct val="0"/>
              </a:spcAft>
            </a:pPr>
            <a:r>
              <a:rPr lang="en-US" sz="2200" dirty="0">
                <a:sym typeface="Arial" charset="0"/>
              </a:rPr>
              <a:t>Training owners and mentors</a:t>
            </a:r>
          </a:p>
          <a:p>
            <a:pPr lvl="1" fontAlgn="base">
              <a:spcAft>
                <a:spcPct val="0"/>
              </a:spcAft>
            </a:pPr>
            <a:r>
              <a:rPr lang="en-US" sz="2200" dirty="0">
                <a:sym typeface="Arial" charset="0"/>
              </a:rPr>
              <a:t>Key technical trainings online</a:t>
            </a:r>
          </a:p>
          <a:p>
            <a:pPr lvl="1" fontAlgn="base">
              <a:spcAft>
                <a:spcPct val="0"/>
              </a:spcAft>
            </a:pPr>
            <a:r>
              <a:rPr lang="en-US" sz="2200" dirty="0">
                <a:sym typeface="Arial" charset="0"/>
              </a:rPr>
              <a:t>On-the-job training and mentoring</a:t>
            </a:r>
          </a:p>
          <a:p>
            <a:pPr lvl="1" fontAlgn="base">
              <a:spcAft>
                <a:spcPct val="0"/>
              </a:spcAft>
            </a:pPr>
            <a:r>
              <a:rPr lang="en-US" sz="2200" dirty="0">
                <a:sym typeface="Arial" charset="0"/>
              </a:rPr>
              <a:t>Internship programs</a:t>
            </a:r>
          </a:p>
          <a:p>
            <a:pPr lvl="1"/>
            <a:r>
              <a:rPr lang="en-US" sz="2200" dirty="0"/>
              <a:t>Role-specific trainings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77740">
            <a:off x="4419349" y="2631497"/>
            <a:ext cx="3496429" cy="295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943E5E-A7B1-4BED-8B13-BFC206972896}"/>
              </a:ext>
            </a:extLst>
          </p:cNvPr>
          <p:cNvSpPr txBox="1"/>
          <p:nvPr/>
        </p:nvSpPr>
        <p:spPr>
          <a:xfrm>
            <a:off x="7658787" y="2873347"/>
            <a:ext cx="48176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Induction trainings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Soft skills trainings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Language trainings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External trainings and certifications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ym typeface="Arial" charset="0"/>
              </a:rPr>
              <a:t>Adastra</a:t>
            </a:r>
            <a:r>
              <a:rPr lang="en-US" sz="2200" dirty="0">
                <a:sym typeface="Arial" charset="0"/>
              </a:rPr>
              <a:t> Academy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Arial" charset="0"/>
              </a:rPr>
              <a:t>Cooperation with universities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7A1EC-2272-4480-BFC7-E36527B70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49" y="818259"/>
            <a:ext cx="4400230" cy="20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9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fallOver"/>
      </p:transition>
    </mc:Choice>
    <mc:Fallback xmlns=""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E0EFE7B-462F-4FDE-A6A5-AE4269C14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977">
            <a:off x="5692131" y="667505"/>
            <a:ext cx="2971387" cy="21358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3071" y="342900"/>
            <a:ext cx="10548930" cy="762000"/>
          </a:xfrm>
        </p:spPr>
        <p:txBody>
          <a:bodyPr/>
          <a:lstStyle/>
          <a:p>
            <a:r>
              <a:rPr lang="en-US" dirty="0"/>
              <a:t>I Feel Ready</a:t>
            </a:r>
            <a:r>
              <a:rPr lang="bg-BG" dirty="0"/>
              <a:t>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1200" y="1524000"/>
            <a:ext cx="8623323" cy="4495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de-DE" sz="2400" dirty="0"/>
              <a:t>SQL Knowledge </a:t>
            </a:r>
            <a:endParaRPr lang="bg-BG" sz="2400" dirty="0"/>
          </a:p>
          <a:p>
            <a:pPr lvl="0">
              <a:lnSpc>
                <a:spcPct val="170000"/>
              </a:lnSpc>
            </a:pPr>
            <a:r>
              <a:rPr lang="en-US" sz="2400" dirty="0"/>
              <a:t>Good communication in English and/or German </a:t>
            </a:r>
          </a:p>
          <a:p>
            <a:pPr lvl="0">
              <a:lnSpc>
                <a:spcPct val="170000"/>
              </a:lnSpc>
            </a:pPr>
            <a:r>
              <a:rPr lang="en-US" sz="2400" dirty="0"/>
              <a:t>Knowledge and/or hands-on experience with: </a:t>
            </a:r>
            <a:br>
              <a:rPr lang="en-US" sz="2400" dirty="0"/>
            </a:br>
            <a:r>
              <a:rPr lang="en-US" sz="2400" dirty="0"/>
              <a:t>SQL, Excel, Databases and / or OOP languages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You are not afraid of new challenges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Result-oriented and highly energetic </a:t>
            </a:r>
            <a:br>
              <a:rPr lang="en-US" sz="2400" dirty="0"/>
            </a:br>
            <a:r>
              <a:rPr lang="en-US" sz="2400" dirty="0"/>
              <a:t>individual 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Analytical and creative thinker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You can cook </a:t>
            </a:r>
            <a:r>
              <a:rPr lang="bg-BG" sz="2400" dirty="0">
                <a:sym typeface="Wingdings" pitchFamily="2" charset="2"/>
              </a:rPr>
              <a:t></a:t>
            </a:r>
            <a:endParaRPr lang="en-US" sz="2400" dirty="0">
              <a:sym typeface="Wingdings" pitchFamily="2" charset="2"/>
            </a:endParaRPr>
          </a:p>
          <a:p>
            <a:pPr>
              <a:lnSpc>
                <a:spcPct val="170000"/>
              </a:lnSpc>
            </a:pPr>
            <a:r>
              <a:rPr lang="en-US" sz="2400" dirty="0">
                <a:sym typeface="Wingdings" pitchFamily="2" charset="2"/>
              </a:rPr>
              <a:t>Check out at</a:t>
            </a:r>
            <a:r>
              <a:rPr lang="bg-BG" sz="2400" dirty="0">
                <a:sym typeface="Wingdings" pitchFamily="2" charset="2"/>
              </a:rPr>
              <a:t>: </a:t>
            </a:r>
          </a:p>
          <a:p>
            <a:pPr>
              <a:buNone/>
            </a:pPr>
            <a:endParaRPr lang="bg-BG" dirty="0"/>
          </a:p>
          <a:p>
            <a:pPr>
              <a:buNone/>
            </a:pPr>
            <a:endParaRPr lang="bg-BG" dirty="0"/>
          </a:p>
        </p:txBody>
      </p:sp>
      <p:pic>
        <p:nvPicPr>
          <p:cNvPr id="3074" name="Picture 2" descr="C:\Documents and Settings\USER\Desktop\Adastra Presentation\spongeb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4522" y="3994139"/>
            <a:ext cx="2297478" cy="2450352"/>
          </a:xfrm>
          <a:prstGeom prst="rect">
            <a:avLst/>
          </a:prstGeom>
          <a:noFill/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EDDC88A-8154-4B36-9EF0-24E9454E0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761">
            <a:off x="8841398" y="960299"/>
            <a:ext cx="2969539" cy="19998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040B74C-0A6F-4D36-B34C-AC3F09F94165}"/>
              </a:ext>
            </a:extLst>
          </p:cNvPr>
          <p:cNvGrpSpPr/>
          <p:nvPr/>
        </p:nvGrpSpPr>
        <p:grpSpPr>
          <a:xfrm>
            <a:off x="4579655" y="3127988"/>
            <a:ext cx="4138553" cy="3042064"/>
            <a:chOff x="5809404" y="3136729"/>
            <a:chExt cx="4138553" cy="3042064"/>
          </a:xfrm>
        </p:grpSpPr>
        <p:pic>
          <p:nvPicPr>
            <p:cNvPr id="8" name="Content Placeholder 5">
              <a:extLst>
                <a:ext uri="{FF2B5EF4-FFF2-40B4-BE49-F238E27FC236}">
                  <a16:creationId xmlns:a16="http://schemas.microsoft.com/office/drawing/2014/main" id="{36EC4B6A-1D6E-4FE1-A4D7-10CBAE53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99869">
              <a:off x="5809404" y="3136729"/>
              <a:ext cx="2030434" cy="30420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8C60B5-3BEC-41ED-BC25-93B88CFDC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66908">
              <a:off x="7598649" y="2761057"/>
              <a:ext cx="1880775" cy="281784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ABDB4E-C740-4DB7-A847-9CA6F64E24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99" y="5473185"/>
            <a:ext cx="999457" cy="9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6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283972"/>
            <a:ext cx="3759913" cy="2154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" y="2555687"/>
            <a:ext cx="3172543" cy="3339519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06677" y="3380606"/>
            <a:ext cx="4458072" cy="2514600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657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2pPr>
            <a:lvl3pPr marL="9017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rgbClr val="5F5F5F"/>
                </a:solidFill>
                <a:latin typeface="+mn-lt"/>
              </a:defRPr>
            </a:lvl3pPr>
            <a:lvl4pPr marL="187642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4pPr>
            <a:lvl5pPr marL="242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88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6pPr>
            <a:lvl7pPr marL="334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7pPr>
            <a:lvl8pPr marL="3797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8pPr>
            <a:lvl9pPr marL="425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CA" sz="1400" dirty="0">
              <a:solidFill>
                <a:schemeClr val="tx1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ADASTRA  Bulgaria</a:t>
            </a:r>
          </a:p>
          <a:p>
            <a:pPr marL="0" indent="0">
              <a:buFont typeface="Wingdings" pitchFamily="2" charset="2"/>
              <a:buNone/>
            </a:pPr>
            <a:r>
              <a:rPr lang="en-CA" sz="1400" dirty="0">
                <a:solidFill>
                  <a:schemeClr val="tx1"/>
                </a:solidFill>
                <a:effectLst/>
              </a:rPr>
              <a:t>3</a:t>
            </a:r>
            <a:r>
              <a:rPr lang="bg-BG" sz="1400" dirty="0">
                <a:solidFill>
                  <a:schemeClr val="tx1"/>
                </a:solidFill>
                <a:effectLst/>
              </a:rPr>
              <a:t>2</a:t>
            </a:r>
            <a:r>
              <a:rPr lang="en-CA" sz="140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Atanas </a:t>
            </a:r>
            <a:r>
              <a:rPr lang="en-US" sz="1400" dirty="0" err="1">
                <a:solidFill>
                  <a:schemeClr val="tx1"/>
                </a:solidFill>
              </a:rPr>
              <a:t>Dukov</a:t>
            </a:r>
            <a:r>
              <a:rPr lang="en-CA" sz="1400" dirty="0">
                <a:solidFill>
                  <a:schemeClr val="tx1"/>
                </a:solidFill>
                <a:effectLst/>
              </a:rPr>
              <a:t> Str., 3</a:t>
            </a:r>
            <a:r>
              <a:rPr lang="en-CA" sz="1400" baseline="30000" dirty="0">
                <a:solidFill>
                  <a:schemeClr val="tx1"/>
                </a:solidFill>
                <a:effectLst/>
              </a:rPr>
              <a:t>rd</a:t>
            </a:r>
            <a:r>
              <a:rPr lang="en-CA" sz="1400" dirty="0">
                <a:solidFill>
                  <a:schemeClr val="tx1"/>
                </a:solidFill>
                <a:effectLst/>
              </a:rPr>
              <a:t> </a:t>
            </a:r>
            <a:r>
              <a:rPr lang="en-CA" sz="1400" dirty="0" err="1">
                <a:solidFill>
                  <a:schemeClr val="tx1"/>
                </a:solidFill>
                <a:effectLst/>
              </a:rPr>
              <a:t>fl</a:t>
            </a:r>
            <a:endParaRPr lang="en-CA" sz="1400" dirty="0">
              <a:solidFill>
                <a:schemeClr val="tx1"/>
              </a:solidFill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en-CA" sz="1400" dirty="0">
                <a:solidFill>
                  <a:schemeClr val="tx1"/>
                </a:solidFill>
                <a:effectLst/>
              </a:rPr>
              <a:t>1407 Sofia, Bulgaria</a:t>
            </a:r>
          </a:p>
          <a:p>
            <a:pPr marL="0" indent="0">
              <a:buFont typeface="Wingdings" pitchFamily="2" charset="2"/>
              <a:buNone/>
            </a:pPr>
            <a:r>
              <a:rPr lang="en-CA" sz="1400" dirty="0">
                <a:solidFill>
                  <a:schemeClr val="tx1"/>
                </a:solidFill>
                <a:effectLst/>
              </a:rPr>
              <a:t>Tel: +359 2 960 00 30</a:t>
            </a:r>
          </a:p>
          <a:p>
            <a:pPr marL="0" indent="0" algn="ctr">
              <a:buFont typeface="Wingdings" pitchFamily="2" charset="2"/>
              <a:buNone/>
            </a:pPr>
            <a:endParaRPr lang="en-CA" sz="1400" dirty="0">
              <a:solidFill>
                <a:schemeClr val="tx1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CA" sz="1400" dirty="0">
                <a:solidFill>
                  <a:schemeClr val="tx1"/>
                </a:solidFill>
                <a:effectLst/>
                <a:hlinkClick r:id="rId4"/>
              </a:rPr>
              <a:t>www.adastragrp.bg</a:t>
            </a:r>
            <a:endParaRPr lang="en-CA" sz="1400" dirty="0">
              <a:solidFill>
                <a:schemeClr val="tx1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1400" dirty="0" err="1">
                <a:solidFill>
                  <a:schemeClr val="tx1"/>
                </a:solidFill>
                <a:hlinkClick r:id="rId5"/>
              </a:rPr>
              <a:t>jobs</a:t>
            </a:r>
            <a:r>
              <a:rPr lang="en-US" sz="1400" b="0" dirty="0" err="1">
                <a:solidFill>
                  <a:schemeClr val="tx1"/>
                </a:solidFill>
                <a:effectLst/>
                <a:hlinkClick r:id="rId5"/>
              </a:rPr>
              <a:t>bg@adastra</a:t>
            </a:r>
            <a:r>
              <a:rPr lang="cs-CZ" sz="1400" b="0" dirty="0">
                <a:solidFill>
                  <a:schemeClr val="tx1"/>
                </a:solidFill>
                <a:effectLst/>
                <a:hlinkClick r:id="rId5"/>
              </a:rPr>
              <a:t>grp</a:t>
            </a:r>
            <a:r>
              <a:rPr lang="en-US" sz="1400" b="0" dirty="0">
                <a:solidFill>
                  <a:schemeClr val="tx1"/>
                </a:solidFill>
                <a:effectLst/>
                <a:hlinkClick r:id="rId5"/>
              </a:rPr>
              <a:t>.com</a:t>
            </a:r>
            <a:endParaRPr lang="en-US" sz="1400" b="0" dirty="0">
              <a:solidFill>
                <a:schemeClr val="tx1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1400" b="1" dirty="0">
              <a:solidFill>
                <a:schemeClr val="tx1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</a:pPr>
            <a:endParaRPr lang="en-CA" sz="1400" dirty="0">
              <a:solidFill>
                <a:schemeClr val="tx1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</a:pPr>
            <a:endParaRPr lang="en-CA" sz="1400" dirty="0">
              <a:solidFill>
                <a:schemeClr val="tx1"/>
              </a:solidFill>
              <a:effectLst/>
            </a:endParaRPr>
          </a:p>
          <a:p>
            <a:pPr marL="0" indent="0">
              <a:buFont typeface="Wingdings" pitchFamily="2" charset="2"/>
              <a:buNone/>
            </a:pPr>
            <a:endParaRPr lang="en-CA" sz="1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631782" y="3633936"/>
            <a:ext cx="2697088" cy="2514600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657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2pPr>
            <a:lvl3pPr marL="9017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rgbClr val="5F5F5F"/>
                </a:solidFill>
                <a:latin typeface="+mn-lt"/>
              </a:defRPr>
            </a:lvl3pPr>
            <a:lvl4pPr marL="187642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4pPr>
            <a:lvl5pPr marL="242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88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6pPr>
            <a:lvl7pPr marL="334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7pPr>
            <a:lvl8pPr marL="3797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8pPr>
            <a:lvl9pPr marL="425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2525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CA" sz="1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CA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1400" dirty="0">
                <a:solidFill>
                  <a:schemeClr val="tx1"/>
                </a:solidFill>
              </a:rPr>
              <a:t>Blvd. “General Kolev" 113</a:t>
            </a:r>
          </a:p>
          <a:p>
            <a:pPr marL="0" indent="0">
              <a:buNone/>
            </a:pPr>
            <a:r>
              <a:rPr lang="en-CA" sz="1400" dirty="0">
                <a:solidFill>
                  <a:schemeClr val="tx1"/>
                </a:solidFill>
              </a:rPr>
              <a:t>9000 </a:t>
            </a:r>
            <a:r>
              <a:rPr lang="en-CA" sz="1400" dirty="0">
                <a:solidFill>
                  <a:schemeClr val="tx1"/>
                </a:solidFill>
                <a:effectLst/>
              </a:rPr>
              <a:t>Varna, Bulgaria</a:t>
            </a:r>
          </a:p>
          <a:p>
            <a:pPr marL="0" indent="0">
              <a:buFont typeface="Wingdings" pitchFamily="2" charset="2"/>
              <a:buNone/>
            </a:pPr>
            <a:r>
              <a:rPr lang="en-CA" sz="1400" dirty="0">
                <a:solidFill>
                  <a:schemeClr val="tx1"/>
                </a:solidFill>
                <a:effectLst/>
              </a:rPr>
              <a:t>Tel: +359 2 819 34 09</a:t>
            </a:r>
          </a:p>
          <a:p>
            <a:pPr marL="0" indent="0">
              <a:buFont typeface="Wingdings" pitchFamily="2" charset="2"/>
              <a:buNone/>
            </a:pPr>
            <a:endParaRPr lang="en-CA" sz="1400" dirty="0">
              <a:solidFill>
                <a:schemeClr val="tx1"/>
              </a:solidFill>
              <a:effectLst/>
            </a:endParaRPr>
          </a:p>
          <a:p>
            <a:pPr marL="0" indent="0">
              <a:buFont typeface="Wingdings" pitchFamily="2" charset="2"/>
              <a:buNone/>
            </a:pPr>
            <a:endParaRPr lang="en-CA" sz="14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795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5000">
        <p15:prstTrans prst="origami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279">
            <a:extLst>
              <a:ext uri="{FF2B5EF4-FFF2-40B4-BE49-F238E27FC236}">
                <a16:creationId xmlns:a16="http://schemas.microsoft.com/office/drawing/2014/main" id="{CFB61EDB-55EE-467E-9610-E1284F036C74}"/>
              </a:ext>
            </a:extLst>
          </p:cNvPr>
          <p:cNvSpPr/>
          <p:nvPr/>
        </p:nvSpPr>
        <p:spPr>
          <a:xfrm>
            <a:off x="1140701" y="4889541"/>
            <a:ext cx="9906000" cy="5402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700">
                <a:solidFill>
                  <a:srgbClr val="969C9C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1pPr>
          </a:lstStyle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463" b="0" dirty="0">
                <a:ln w="0"/>
                <a:solidFill>
                  <a:srgbClr val="414042"/>
                </a:solidFill>
                <a:latin typeface="Franklin Gothic Book"/>
              </a:rPr>
              <a:t>World-class data management and business consulting solutions, services, and software.</a:t>
            </a:r>
          </a:p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463" b="0" dirty="0">
                <a:ln w="0"/>
                <a:solidFill>
                  <a:srgbClr val="414042"/>
                </a:solidFill>
                <a:latin typeface="Franklin Gothic Book"/>
              </a:rPr>
              <a:t>From strategy, to delivery, and beyond. </a:t>
            </a:r>
          </a:p>
        </p:txBody>
      </p:sp>
      <p:sp>
        <p:nvSpPr>
          <p:cNvPr id="34" name="Shape 280">
            <a:extLst>
              <a:ext uri="{FF2B5EF4-FFF2-40B4-BE49-F238E27FC236}">
                <a16:creationId xmlns:a16="http://schemas.microsoft.com/office/drawing/2014/main" id="{CF410C5D-CB09-4CF9-895A-72093E22A0FD}"/>
              </a:ext>
            </a:extLst>
          </p:cNvPr>
          <p:cNvSpPr/>
          <p:nvPr/>
        </p:nvSpPr>
        <p:spPr>
          <a:xfrm>
            <a:off x="2334426" y="534634"/>
            <a:ext cx="7518415" cy="6114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429" tIns="28429" rIns="28429" bIns="28429" anchor="ctr">
            <a:spAutoFit/>
          </a:bodyPr>
          <a:lstStyle>
            <a:lvl1pPr>
              <a:lnSpc>
                <a:spcPct val="90000"/>
              </a:lnSpc>
              <a:defRPr sz="4600" b="1" spc="966">
                <a:latin typeface="TeX Gyre Adventor"/>
                <a:ea typeface="TeX Gyre Adventor"/>
                <a:cs typeface="TeX Gyre Adventor"/>
                <a:sym typeface="TeX Gyre Adventor"/>
              </a:defRPr>
            </a:lvl1pPr>
          </a:lstStyle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 sz="1800" b="0" spc="0"/>
            </a:pPr>
            <a:r>
              <a:rPr sz="4000" b="0" spc="392" dirty="0">
                <a:solidFill>
                  <a:srgbClr val="414042"/>
                </a:solidFill>
                <a:latin typeface="Franklin Gothic Book"/>
              </a:rPr>
              <a:t>A</a:t>
            </a:r>
            <a:r>
              <a:rPr lang="en-CA" sz="4000" b="0" spc="392" dirty="0">
                <a:solidFill>
                  <a:srgbClr val="414042"/>
                </a:solidFill>
                <a:latin typeface="Franklin Gothic Book"/>
              </a:rPr>
              <a:t>DASTRA FAST FACTS</a:t>
            </a:r>
            <a:endParaRPr sz="4000" b="0" spc="392" dirty="0">
              <a:solidFill>
                <a:srgbClr val="414042"/>
              </a:solidFill>
              <a:latin typeface="Franklin Gothic Book"/>
            </a:endParaRPr>
          </a:p>
        </p:txBody>
      </p:sp>
      <p:sp>
        <p:nvSpPr>
          <p:cNvPr id="35" name="Shape 282">
            <a:extLst>
              <a:ext uri="{FF2B5EF4-FFF2-40B4-BE49-F238E27FC236}">
                <a16:creationId xmlns:a16="http://schemas.microsoft.com/office/drawing/2014/main" id="{DF75433D-5B2B-4509-955E-A2327BC041E6}"/>
              </a:ext>
            </a:extLst>
          </p:cNvPr>
          <p:cNvSpPr/>
          <p:nvPr/>
        </p:nvSpPr>
        <p:spPr>
          <a:xfrm>
            <a:off x="5781127" y="1574226"/>
            <a:ext cx="625011" cy="52716"/>
          </a:xfrm>
          <a:prstGeom prst="rect">
            <a:avLst/>
          </a:prstGeom>
          <a:solidFill>
            <a:srgbClr val="C82506"/>
          </a:solidFill>
          <a:ln w="3175">
            <a:miter lim="400000"/>
          </a:ln>
        </p:spPr>
        <p:txBody>
          <a:bodyPr lIns="28429" tIns="28429" rIns="28429" bIns="28429" anchor="ctr"/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1300" b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6" name="Shape 261">
            <a:extLst>
              <a:ext uri="{FF2B5EF4-FFF2-40B4-BE49-F238E27FC236}">
                <a16:creationId xmlns:a16="http://schemas.microsoft.com/office/drawing/2014/main" id="{1389378D-24CA-4F5D-BCFB-81BDD3901BCE}"/>
              </a:ext>
            </a:extLst>
          </p:cNvPr>
          <p:cNvSpPr/>
          <p:nvPr/>
        </p:nvSpPr>
        <p:spPr>
          <a:xfrm>
            <a:off x="1140701" y="1755187"/>
            <a:ext cx="9910600" cy="2750902"/>
          </a:xfrm>
          <a:prstGeom prst="rect">
            <a:avLst/>
          </a:prstGeom>
          <a:solidFill>
            <a:srgbClr val="0F0F0F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4A5264"/>
                </a:solidFill>
              </a:defRPr>
            </a:pPr>
            <a:endParaRPr sz="1300" b="0">
              <a:solidFill>
                <a:srgbClr val="4A5264"/>
              </a:solidFill>
              <a:latin typeface="Franklin Gothic Book"/>
            </a:endParaRPr>
          </a:p>
        </p:txBody>
      </p:sp>
      <p:sp>
        <p:nvSpPr>
          <p:cNvPr id="37" name="Shape 262">
            <a:extLst>
              <a:ext uri="{FF2B5EF4-FFF2-40B4-BE49-F238E27FC236}">
                <a16:creationId xmlns:a16="http://schemas.microsoft.com/office/drawing/2014/main" id="{2D1F81BC-6E9D-4542-9DDF-7E9AD368F659}"/>
              </a:ext>
            </a:extLst>
          </p:cNvPr>
          <p:cNvSpPr/>
          <p:nvPr/>
        </p:nvSpPr>
        <p:spPr>
          <a:xfrm>
            <a:off x="5831128" y="4500086"/>
            <a:ext cx="525276" cy="16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1" extrusionOk="0">
                <a:moveTo>
                  <a:pt x="10800" y="21389"/>
                </a:moveTo>
                <a:cubicBezTo>
                  <a:pt x="14745" y="21223"/>
                  <a:pt x="13752" y="4316"/>
                  <a:pt x="21600" y="0"/>
                </a:cubicBezTo>
                <a:cubicBezTo>
                  <a:pt x="14400" y="0"/>
                  <a:pt x="7200" y="0"/>
                  <a:pt x="0" y="0"/>
                </a:cubicBezTo>
                <a:cubicBezTo>
                  <a:pt x="9093" y="4312"/>
                  <a:pt x="5783" y="21600"/>
                  <a:pt x="10800" y="21389"/>
                </a:cubicBezTo>
                <a:close/>
              </a:path>
            </a:pathLst>
          </a:custGeom>
          <a:solidFill>
            <a:srgbClr val="0F0F0F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1300" b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8" name="Shape 263">
            <a:extLst>
              <a:ext uri="{FF2B5EF4-FFF2-40B4-BE49-F238E27FC236}">
                <a16:creationId xmlns:a16="http://schemas.microsoft.com/office/drawing/2014/main" id="{C9817549-8567-424C-BCDB-D779FD5A3E1B}"/>
              </a:ext>
            </a:extLst>
          </p:cNvPr>
          <p:cNvSpPr/>
          <p:nvPr/>
        </p:nvSpPr>
        <p:spPr>
          <a:xfrm flipH="1">
            <a:off x="5830996" y="4500086"/>
            <a:ext cx="525276" cy="16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1" extrusionOk="0">
                <a:moveTo>
                  <a:pt x="10800" y="21389"/>
                </a:moveTo>
                <a:cubicBezTo>
                  <a:pt x="14745" y="21223"/>
                  <a:pt x="13752" y="4316"/>
                  <a:pt x="21600" y="0"/>
                </a:cubicBezTo>
                <a:cubicBezTo>
                  <a:pt x="14400" y="0"/>
                  <a:pt x="7200" y="0"/>
                  <a:pt x="0" y="0"/>
                </a:cubicBezTo>
                <a:cubicBezTo>
                  <a:pt x="9093" y="4312"/>
                  <a:pt x="5783" y="21600"/>
                  <a:pt x="10800" y="21389"/>
                </a:cubicBezTo>
                <a:close/>
              </a:path>
            </a:pathLst>
          </a:custGeom>
          <a:solidFill>
            <a:srgbClr val="0F0F0F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1300" b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39" name="Shape 264">
            <a:extLst>
              <a:ext uri="{FF2B5EF4-FFF2-40B4-BE49-F238E27FC236}">
                <a16:creationId xmlns:a16="http://schemas.microsoft.com/office/drawing/2014/main" id="{E5A32579-185A-4B45-8D7F-E71619B34C68}"/>
              </a:ext>
            </a:extLst>
          </p:cNvPr>
          <p:cNvSpPr/>
          <p:nvPr/>
        </p:nvSpPr>
        <p:spPr>
          <a:xfrm flipV="1">
            <a:off x="3752071" y="2267958"/>
            <a:ext cx="1" cy="1702088"/>
          </a:xfrm>
          <a:prstGeom prst="line">
            <a:avLst/>
          </a:prstGeom>
          <a:ln w="25400">
            <a:solidFill>
              <a:srgbClr val="FFFFFF">
                <a:alpha val="20582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 sz="3200"/>
            </a:pPr>
            <a:endParaRPr sz="1300" b="0">
              <a:solidFill>
                <a:srgbClr val="F5F5F5"/>
              </a:solidFill>
              <a:latin typeface="Franklin Gothic Book"/>
            </a:endParaRPr>
          </a:p>
        </p:txBody>
      </p:sp>
      <p:sp>
        <p:nvSpPr>
          <p:cNvPr id="40" name="Shape 265">
            <a:extLst>
              <a:ext uri="{FF2B5EF4-FFF2-40B4-BE49-F238E27FC236}">
                <a16:creationId xmlns:a16="http://schemas.microsoft.com/office/drawing/2014/main" id="{37A2452C-2CB6-407E-A192-87CF13C81BA3}"/>
              </a:ext>
            </a:extLst>
          </p:cNvPr>
          <p:cNvSpPr/>
          <p:nvPr/>
        </p:nvSpPr>
        <p:spPr>
          <a:xfrm flipV="1">
            <a:off x="6093700" y="2267958"/>
            <a:ext cx="1" cy="1702088"/>
          </a:xfrm>
          <a:prstGeom prst="line">
            <a:avLst/>
          </a:prstGeom>
          <a:ln w="25400">
            <a:solidFill>
              <a:srgbClr val="FFFFFF">
                <a:alpha val="20582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 sz="3200"/>
            </a:pPr>
            <a:endParaRPr sz="1300" b="0">
              <a:solidFill>
                <a:srgbClr val="F5F5F5"/>
              </a:solidFill>
              <a:latin typeface="Franklin Gothic Book"/>
            </a:endParaRPr>
          </a:p>
        </p:txBody>
      </p:sp>
      <p:sp>
        <p:nvSpPr>
          <p:cNvPr id="41" name="Shape 266">
            <a:extLst>
              <a:ext uri="{FF2B5EF4-FFF2-40B4-BE49-F238E27FC236}">
                <a16:creationId xmlns:a16="http://schemas.microsoft.com/office/drawing/2014/main" id="{53FCAB93-8971-47B7-A446-07B389AE42A3}"/>
              </a:ext>
            </a:extLst>
          </p:cNvPr>
          <p:cNvSpPr/>
          <p:nvPr/>
        </p:nvSpPr>
        <p:spPr>
          <a:xfrm flipV="1">
            <a:off x="8460264" y="2267958"/>
            <a:ext cx="1" cy="1702088"/>
          </a:xfrm>
          <a:prstGeom prst="line">
            <a:avLst/>
          </a:prstGeom>
          <a:ln w="25400">
            <a:solidFill>
              <a:srgbClr val="FFFFFF">
                <a:alpha val="20582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 sz="3200"/>
            </a:pPr>
            <a:endParaRPr sz="1300" b="0">
              <a:solidFill>
                <a:srgbClr val="F5F5F5"/>
              </a:solidFill>
              <a:latin typeface="Franklin Gothic Book"/>
            </a:endParaRPr>
          </a:p>
        </p:txBody>
      </p:sp>
      <p:sp>
        <p:nvSpPr>
          <p:cNvPr id="42" name="Shape 271">
            <a:extLst>
              <a:ext uri="{FF2B5EF4-FFF2-40B4-BE49-F238E27FC236}">
                <a16:creationId xmlns:a16="http://schemas.microsoft.com/office/drawing/2014/main" id="{9EA3F150-179E-4ABB-9CD3-F475CC0430E8}"/>
              </a:ext>
            </a:extLst>
          </p:cNvPr>
          <p:cNvSpPr/>
          <p:nvPr/>
        </p:nvSpPr>
        <p:spPr>
          <a:xfrm>
            <a:off x="1599828" y="3326988"/>
            <a:ext cx="1857375" cy="3950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429" tIns="28429" rIns="28429" bIns="28429" anchor="ctr">
            <a:spAutoFit/>
          </a:bodyPr>
          <a:lstStyle>
            <a:lvl1pPr>
              <a:lnSpc>
                <a:spcPct val="90000"/>
              </a:lnSpc>
              <a:defRPr sz="3000" spc="63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defRPr>
            </a:lvl1pPr>
          </a:lstStyle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 sz="1800" spc="0">
                <a:solidFill>
                  <a:srgbClr val="000000"/>
                </a:solidFill>
              </a:defRPr>
            </a:pPr>
            <a:r>
              <a:rPr lang="en-CA" sz="1219" b="0" spc="256" dirty="0">
                <a:solidFill>
                  <a:srgbClr val="F5F5F5"/>
                </a:solidFill>
              </a:rPr>
              <a:t>INFORMATION INSIGHT</a:t>
            </a:r>
            <a:endParaRPr sz="1219" b="0" spc="256" dirty="0">
              <a:solidFill>
                <a:srgbClr val="F5F5F5"/>
              </a:solidFill>
            </a:endParaRPr>
          </a:p>
        </p:txBody>
      </p:sp>
      <p:sp>
        <p:nvSpPr>
          <p:cNvPr id="43" name="Shape 275">
            <a:extLst>
              <a:ext uri="{FF2B5EF4-FFF2-40B4-BE49-F238E27FC236}">
                <a16:creationId xmlns:a16="http://schemas.microsoft.com/office/drawing/2014/main" id="{8282DA8D-7951-4127-A652-799BFE505001}"/>
              </a:ext>
            </a:extLst>
          </p:cNvPr>
          <p:cNvSpPr/>
          <p:nvPr/>
        </p:nvSpPr>
        <p:spPr>
          <a:xfrm>
            <a:off x="1599828" y="3688352"/>
            <a:ext cx="1857375" cy="4175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429" tIns="28429" rIns="28429" bIns="28429" anchor="ctr">
            <a:spAutoFit/>
          </a:bodyPr>
          <a:lstStyle>
            <a:lvl1pPr>
              <a:lnSpc>
                <a:spcPct val="120000"/>
              </a:lnSpc>
              <a:defRPr sz="2400" i="1">
                <a:solidFill>
                  <a:srgbClr val="969C9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srgbClr val="000000"/>
                </a:solidFill>
              </a:defRPr>
            </a:pPr>
            <a:r>
              <a:rPr lang="en-CA" sz="975" b="0" i="0" dirty="0">
                <a:solidFill>
                  <a:srgbClr val="F5F5F5"/>
                </a:solidFill>
              </a:rPr>
              <a:t>Total data management and business analytics</a:t>
            </a:r>
            <a:endParaRPr sz="975" b="0" i="0" dirty="0">
              <a:solidFill>
                <a:srgbClr val="F5F5F5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1D14EDD-F15C-4573-BD5B-EB520EB45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11" y="2340539"/>
            <a:ext cx="674210" cy="836019"/>
          </a:xfrm>
          <a:prstGeom prst="rect">
            <a:avLst/>
          </a:prstGeom>
        </p:spPr>
      </p:pic>
      <p:grpSp>
        <p:nvGrpSpPr>
          <p:cNvPr id="45" name="Group 29">
            <a:extLst>
              <a:ext uri="{FF2B5EF4-FFF2-40B4-BE49-F238E27FC236}">
                <a16:creationId xmlns:a16="http://schemas.microsoft.com/office/drawing/2014/main" id="{3BEEEA6F-031E-45B6-BD94-66CE76F66FA6}"/>
              </a:ext>
            </a:extLst>
          </p:cNvPr>
          <p:cNvGrpSpPr/>
          <p:nvPr/>
        </p:nvGrpSpPr>
        <p:grpSpPr>
          <a:xfrm>
            <a:off x="3986463" y="3326988"/>
            <a:ext cx="1857375" cy="778876"/>
            <a:chOff x="3502478" y="3440692"/>
            <a:chExt cx="2286000" cy="958617"/>
          </a:xfrm>
        </p:grpSpPr>
        <p:sp>
          <p:nvSpPr>
            <p:cNvPr id="46" name="Shape 272">
              <a:extLst>
                <a:ext uri="{FF2B5EF4-FFF2-40B4-BE49-F238E27FC236}">
                  <a16:creationId xmlns:a16="http://schemas.microsoft.com/office/drawing/2014/main" id="{1098E4DB-8850-4741-A756-0BCFDB572A56}"/>
                </a:ext>
              </a:extLst>
            </p:cNvPr>
            <p:cNvSpPr/>
            <p:nvPr/>
          </p:nvSpPr>
          <p:spPr>
            <a:xfrm>
              <a:off x="3502478" y="3440692"/>
              <a:ext cx="2286000" cy="48624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8429" tIns="28429" rIns="28429" bIns="28429" anchor="ctr">
              <a:spAutoFit/>
            </a:bodyPr>
            <a:lstStyle>
              <a:lvl1pPr>
                <a:lnSpc>
                  <a:spcPct val="90000"/>
                </a:lnSpc>
                <a:defRPr sz="3000" spc="630">
                  <a:solidFill>
                    <a:srgbClr val="FFFFFF"/>
                  </a:solidFill>
                  <a:latin typeface="TeX Gyre Adventor"/>
                  <a:ea typeface="TeX Gyre Adventor"/>
                  <a:cs typeface="TeX Gyre Adventor"/>
                  <a:sym typeface="TeX Gyre Adventor"/>
                </a:defRPr>
              </a:lvl1pPr>
            </a:lstStyle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 sz="1800" spc="0">
                  <a:solidFill>
                    <a:srgbClr val="000000"/>
                  </a:solidFill>
                </a:defRPr>
              </a:pPr>
              <a:r>
                <a:rPr lang="en-CA" sz="1219" b="0" spc="256" dirty="0">
                  <a:solidFill>
                    <a:srgbClr val="F5F5F5"/>
                  </a:solidFill>
                </a:rPr>
                <a:t>12 OFFICES GLOBALLY</a:t>
              </a:r>
              <a:endParaRPr sz="1219" b="0" spc="256" dirty="0">
                <a:solidFill>
                  <a:srgbClr val="F5F5F5"/>
                </a:solidFill>
              </a:endParaRPr>
            </a:p>
          </p:txBody>
        </p:sp>
        <p:sp>
          <p:nvSpPr>
            <p:cNvPr id="47" name="Shape 276">
              <a:extLst>
                <a:ext uri="{FF2B5EF4-FFF2-40B4-BE49-F238E27FC236}">
                  <a16:creationId xmlns:a16="http://schemas.microsoft.com/office/drawing/2014/main" id="{08D0EBB5-F202-43E5-9832-7377D05AA1E0}"/>
                </a:ext>
              </a:extLst>
            </p:cNvPr>
            <p:cNvSpPr/>
            <p:nvPr/>
          </p:nvSpPr>
          <p:spPr>
            <a:xfrm>
              <a:off x="3502478" y="3885448"/>
              <a:ext cx="2286000" cy="51386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8429" tIns="28429" rIns="28429" bIns="28429" anchor="ctr">
              <a:spAutoFit/>
            </a:bodyPr>
            <a:lstStyle>
              <a:lvl1pPr>
                <a:lnSpc>
                  <a:spcPct val="120000"/>
                </a:lnSpc>
                <a:defRPr sz="2400" i="1">
                  <a:solidFill>
                    <a:srgbClr val="969C9C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</a:lstStyle>
            <a:p>
              <a:pPr marL="185738" indent="-185738" defTabSz="7429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AutoNum type="arabicPlain" startAt="32"/>
                <a:defRPr sz="1800" i="0">
                  <a:solidFill>
                    <a:srgbClr val="000000"/>
                  </a:solidFill>
                </a:defRPr>
              </a:pPr>
              <a:r>
                <a:rPr lang="en-CA" sz="975" b="0" i="0" dirty="0">
                  <a:solidFill>
                    <a:srgbClr val="F5F5F5"/>
                  </a:solidFill>
                </a:rPr>
                <a:t>international awards </a:t>
              </a:r>
            </a:p>
            <a:p>
              <a:pPr marL="185738" indent="-185738" defTabSz="742950" eaLnBrk="1" fontAlgn="auto" hangingPunct="1">
                <a:spcBef>
                  <a:spcPts val="0"/>
                </a:spcBef>
                <a:spcAft>
                  <a:spcPts val="0"/>
                </a:spcAft>
                <a:defRPr sz="1800" i="0">
                  <a:solidFill>
                    <a:srgbClr val="000000"/>
                  </a:solidFill>
                </a:defRPr>
              </a:pPr>
              <a:r>
                <a:rPr lang="en-CA" sz="975" b="0" i="0" dirty="0">
                  <a:solidFill>
                    <a:srgbClr val="F5F5F5"/>
                  </a:solidFill>
                </a:rPr>
                <a:t>for quality</a:t>
              </a:r>
              <a:endParaRPr sz="975" b="0" i="0" dirty="0">
                <a:solidFill>
                  <a:srgbClr val="F5F5F5"/>
                </a:solidFill>
              </a:endParaRPr>
            </a:p>
          </p:txBody>
        </p:sp>
      </p:grpSp>
      <p:grpSp>
        <p:nvGrpSpPr>
          <p:cNvPr id="48" name="Group 31">
            <a:extLst>
              <a:ext uri="{FF2B5EF4-FFF2-40B4-BE49-F238E27FC236}">
                <a16:creationId xmlns:a16="http://schemas.microsoft.com/office/drawing/2014/main" id="{6E1573B5-7C85-4C46-87D7-9F0E8804D4DF}"/>
              </a:ext>
            </a:extLst>
          </p:cNvPr>
          <p:cNvGrpSpPr/>
          <p:nvPr/>
        </p:nvGrpSpPr>
        <p:grpSpPr>
          <a:xfrm>
            <a:off x="8759736" y="2446036"/>
            <a:ext cx="1857375" cy="1659829"/>
            <a:chOff x="9377275" y="2356443"/>
            <a:chExt cx="2286000" cy="2042867"/>
          </a:xfrm>
        </p:grpSpPr>
        <p:sp>
          <p:nvSpPr>
            <p:cNvPr id="49" name="Shape 274">
              <a:extLst>
                <a:ext uri="{FF2B5EF4-FFF2-40B4-BE49-F238E27FC236}">
                  <a16:creationId xmlns:a16="http://schemas.microsoft.com/office/drawing/2014/main" id="{91014882-41AA-423D-B9F9-7AA524BBA0C6}"/>
                </a:ext>
              </a:extLst>
            </p:cNvPr>
            <p:cNvSpPr/>
            <p:nvPr/>
          </p:nvSpPr>
          <p:spPr>
            <a:xfrm>
              <a:off x="9377275" y="3544587"/>
              <a:ext cx="2286000" cy="27845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8429" tIns="28429" rIns="28429" bIns="28429" anchor="ctr">
              <a:spAutoFit/>
            </a:bodyPr>
            <a:lstStyle>
              <a:lvl1pPr>
                <a:lnSpc>
                  <a:spcPct val="90000"/>
                </a:lnSpc>
                <a:defRPr sz="3000" spc="630">
                  <a:solidFill>
                    <a:srgbClr val="FFFFFF"/>
                  </a:solidFill>
                  <a:latin typeface="TeX Gyre Adventor"/>
                  <a:ea typeface="TeX Gyre Adventor"/>
                  <a:cs typeface="TeX Gyre Adventor"/>
                  <a:sym typeface="TeX Gyre Adventor"/>
                </a:defRPr>
              </a:lvl1pPr>
            </a:lstStyle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 sz="1800" spc="0">
                  <a:solidFill>
                    <a:srgbClr val="000000"/>
                  </a:solidFill>
                </a:defRPr>
              </a:pPr>
              <a:r>
                <a:rPr lang="en-CA" sz="1219" b="0" spc="256" dirty="0">
                  <a:solidFill>
                    <a:srgbClr val="F5F5F5"/>
                  </a:solidFill>
                </a:rPr>
                <a:t>$125 MILLION</a:t>
              </a:r>
              <a:endParaRPr sz="1219" b="0" spc="256" dirty="0">
                <a:solidFill>
                  <a:srgbClr val="F5F5F5"/>
                </a:solidFill>
              </a:endParaRPr>
            </a:p>
          </p:txBody>
        </p:sp>
        <p:sp>
          <p:nvSpPr>
            <p:cNvPr id="50" name="Shape 278">
              <a:extLst>
                <a:ext uri="{FF2B5EF4-FFF2-40B4-BE49-F238E27FC236}">
                  <a16:creationId xmlns:a16="http://schemas.microsoft.com/office/drawing/2014/main" id="{1C88791A-24A7-402C-86E9-38AEFEBA7BBA}"/>
                </a:ext>
              </a:extLst>
            </p:cNvPr>
            <p:cNvSpPr/>
            <p:nvPr/>
          </p:nvSpPr>
          <p:spPr>
            <a:xfrm>
              <a:off x="9397713" y="3885449"/>
              <a:ext cx="1753569" cy="51386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429" tIns="28429" rIns="28429" bIns="28429" anchor="ctr">
              <a:spAutoFit/>
            </a:bodyPr>
            <a:lstStyle>
              <a:lvl1pPr>
                <a:lnSpc>
                  <a:spcPct val="120000"/>
                </a:lnSpc>
                <a:defRPr sz="2400" i="1">
                  <a:solidFill>
                    <a:srgbClr val="969C9C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</a:lstStyle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 sz="1800" i="0">
                  <a:solidFill>
                    <a:srgbClr val="000000"/>
                  </a:solidFill>
                </a:defRPr>
              </a:pPr>
              <a:r>
                <a:rPr lang="en-CA" sz="975" b="0" i="0" dirty="0">
                  <a:solidFill>
                    <a:srgbClr val="F5F5F5"/>
                  </a:solidFill>
                </a:rPr>
                <a:t>Consistent, organic growth</a:t>
              </a:r>
            </a:p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 sz="1800" i="0">
                  <a:solidFill>
                    <a:srgbClr val="000000"/>
                  </a:solidFill>
                </a:defRPr>
              </a:pPr>
              <a:r>
                <a:rPr lang="en-CA" sz="975" b="0" i="0" dirty="0">
                  <a:solidFill>
                    <a:srgbClr val="F5F5F5"/>
                  </a:solidFill>
                </a:rPr>
                <a:t>for 20 years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B82ABE2-DD61-481B-B97A-96762378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0025" y="2356443"/>
              <a:ext cx="920500" cy="914400"/>
            </a:xfrm>
            <a:prstGeom prst="rect">
              <a:avLst/>
            </a:prstGeom>
          </p:spPr>
        </p:pic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64D8A4B0-11B5-4B36-8957-4CBA331C24C1}"/>
              </a:ext>
            </a:extLst>
          </p:cNvPr>
          <p:cNvGrpSpPr/>
          <p:nvPr/>
        </p:nvGrpSpPr>
        <p:grpSpPr>
          <a:xfrm>
            <a:off x="6373092" y="2312304"/>
            <a:ext cx="1857372" cy="1793561"/>
            <a:chOff x="6439876" y="2191850"/>
            <a:chExt cx="2286000" cy="2207460"/>
          </a:xfrm>
        </p:grpSpPr>
        <p:sp>
          <p:nvSpPr>
            <p:cNvPr id="53" name="Shape 273">
              <a:extLst>
                <a:ext uri="{FF2B5EF4-FFF2-40B4-BE49-F238E27FC236}">
                  <a16:creationId xmlns:a16="http://schemas.microsoft.com/office/drawing/2014/main" id="{E05E1C5B-3131-4809-857C-23243EA04E84}"/>
                </a:ext>
              </a:extLst>
            </p:cNvPr>
            <p:cNvSpPr/>
            <p:nvPr/>
          </p:nvSpPr>
          <p:spPr>
            <a:xfrm>
              <a:off x="6439876" y="3440693"/>
              <a:ext cx="2286000" cy="48624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8429" tIns="28429" rIns="28429" bIns="28429" anchor="ctr">
              <a:spAutoFit/>
            </a:bodyPr>
            <a:lstStyle>
              <a:lvl1pPr>
                <a:lnSpc>
                  <a:spcPct val="90000"/>
                </a:lnSpc>
                <a:defRPr sz="3000" spc="630">
                  <a:solidFill>
                    <a:srgbClr val="FFFFFF"/>
                  </a:solidFill>
                  <a:latin typeface="TeX Gyre Adventor"/>
                  <a:ea typeface="TeX Gyre Adventor"/>
                  <a:cs typeface="TeX Gyre Adventor"/>
                  <a:sym typeface="TeX Gyre Adventor"/>
                </a:defRPr>
              </a:lvl1pPr>
            </a:lstStyle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 sz="1800" spc="0">
                  <a:solidFill>
                    <a:srgbClr val="000000"/>
                  </a:solidFill>
                </a:defRPr>
              </a:pPr>
              <a:r>
                <a:rPr lang="en-CA" sz="1219" b="0" spc="256" dirty="0">
                  <a:solidFill>
                    <a:srgbClr val="F5F5F5"/>
                  </a:solidFill>
                </a:rPr>
                <a:t>1200+ PROFESSIONALS</a:t>
              </a:r>
              <a:endParaRPr sz="1219" b="0" spc="256" dirty="0">
                <a:solidFill>
                  <a:srgbClr val="F5F5F5"/>
                </a:solidFill>
              </a:endParaRPr>
            </a:p>
          </p:txBody>
        </p:sp>
        <p:sp>
          <p:nvSpPr>
            <p:cNvPr id="54" name="Shape 277">
              <a:extLst>
                <a:ext uri="{FF2B5EF4-FFF2-40B4-BE49-F238E27FC236}">
                  <a16:creationId xmlns:a16="http://schemas.microsoft.com/office/drawing/2014/main" id="{A03D65B6-0D02-4219-A95F-24CC4F6931FB}"/>
                </a:ext>
              </a:extLst>
            </p:cNvPr>
            <p:cNvSpPr/>
            <p:nvPr/>
          </p:nvSpPr>
          <p:spPr>
            <a:xfrm>
              <a:off x="6455802" y="3885449"/>
              <a:ext cx="1633225" cy="51386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429" tIns="28429" rIns="28429" bIns="28429" anchor="ctr">
              <a:spAutoFit/>
            </a:bodyPr>
            <a:lstStyle>
              <a:lvl1pPr>
                <a:lnSpc>
                  <a:spcPct val="120000"/>
                </a:lnSpc>
                <a:defRPr sz="2400" i="1">
                  <a:solidFill>
                    <a:srgbClr val="969C9C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</a:lstStyle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 sz="1800" i="0">
                  <a:solidFill>
                    <a:srgbClr val="000000"/>
                  </a:solidFill>
                </a:defRPr>
              </a:pPr>
              <a:r>
                <a:rPr lang="en-CA" sz="975" b="0" i="0" dirty="0">
                  <a:solidFill>
                    <a:srgbClr val="F5F5F5"/>
                  </a:solidFill>
                </a:rPr>
                <a:t>360+ completed projects</a:t>
              </a:r>
            </a:p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 sz="1800" i="0">
                  <a:solidFill>
                    <a:srgbClr val="000000"/>
                  </a:solidFill>
                </a:defRPr>
              </a:pPr>
              <a:r>
                <a:rPr lang="en-CA" sz="975" b="0" i="0" dirty="0">
                  <a:solidFill>
                    <a:srgbClr val="F5F5F5"/>
                  </a:solidFill>
                </a:rPr>
                <a:t>Fluent in 23 languages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C683BBC-0280-4C7D-B446-871847255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265" y="2191850"/>
              <a:ext cx="1116754" cy="1098447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FE762272-27FC-481C-9788-5F7CD8A123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78" y="2509242"/>
            <a:ext cx="662822" cy="6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13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CD447-BEDE-4B1D-8566-4461A0B5F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5534" r="25783" b="21266"/>
          <a:stretch/>
        </p:blipFill>
        <p:spPr>
          <a:xfrm>
            <a:off x="1" y="256477"/>
            <a:ext cx="12192000" cy="6223337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CF1CC10B-4828-401F-B9D3-8C9EA4BA0734}"/>
              </a:ext>
            </a:extLst>
          </p:cNvPr>
          <p:cNvSpPr txBox="1">
            <a:spLocks/>
          </p:cNvSpPr>
          <p:nvPr/>
        </p:nvSpPr>
        <p:spPr>
          <a:xfrm>
            <a:off x="3683945" y="5555375"/>
            <a:ext cx="5769867" cy="91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We are Adastra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F1D07-1521-4011-A2A7-900052710A73}"/>
              </a:ext>
            </a:extLst>
          </p:cNvPr>
          <p:cNvSpPr txBox="1"/>
          <p:nvPr/>
        </p:nvSpPr>
        <p:spPr>
          <a:xfrm>
            <a:off x="5000791" y="1491707"/>
            <a:ext cx="353655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63" dirty="0">
                <a:solidFill>
                  <a:srgbClr val="414042"/>
                </a:solidFill>
                <a:latin typeface="Franklin Gothic Book"/>
              </a:rPr>
              <a:t>Data-driven business insight</a:t>
            </a:r>
            <a:endParaRPr lang="en-CA" sz="1463" dirty="0">
              <a:solidFill>
                <a:srgbClr val="414042"/>
              </a:solidFill>
              <a:latin typeface="Franklin Gothic Book"/>
            </a:endParaRP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676F5A01-745C-4CD3-ABC4-B21761CC3B54}"/>
              </a:ext>
            </a:extLst>
          </p:cNvPr>
          <p:cNvGrpSpPr/>
          <p:nvPr/>
        </p:nvGrpSpPr>
        <p:grpSpPr>
          <a:xfrm>
            <a:off x="659032" y="2167921"/>
            <a:ext cx="4044590" cy="864454"/>
            <a:chOff x="461262" y="1673048"/>
            <a:chExt cx="4601329" cy="12547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6F5B4B-A673-406A-803B-3E578D49E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50" y="1673048"/>
              <a:ext cx="3200822" cy="4511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32A819-FA36-4FB8-9A70-A2A5A0B36581}"/>
                </a:ext>
              </a:extLst>
            </p:cNvPr>
            <p:cNvSpPr txBox="1"/>
            <p:nvPr/>
          </p:nvSpPr>
          <p:spPr>
            <a:xfrm>
              <a:off x="461262" y="2259980"/>
              <a:ext cx="4601329" cy="66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63" dirty="0">
                  <a:solidFill>
                    <a:srgbClr val="414042"/>
                  </a:solidFill>
                  <a:latin typeface="Franklin Gothic Book"/>
                </a:rPr>
                <a:t>Smart data curation for digital transformation</a:t>
              </a:r>
              <a:endParaRPr lang="en-CA" sz="1463" dirty="0">
                <a:solidFill>
                  <a:srgbClr val="414042"/>
                </a:solidFill>
                <a:latin typeface="Franklin Gothic Book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C06A9ED-F473-45D2-895A-933D5BF3E46F}"/>
              </a:ext>
            </a:extLst>
          </p:cNvPr>
          <p:cNvGrpSpPr/>
          <p:nvPr/>
        </p:nvGrpSpPr>
        <p:grpSpPr>
          <a:xfrm>
            <a:off x="5043148" y="2503749"/>
            <a:ext cx="2597880" cy="1111999"/>
            <a:chOff x="5072334" y="2902157"/>
            <a:chExt cx="2955477" cy="16140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4FBE0B-817C-4C9A-A319-02DCF7090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334" y="2902157"/>
              <a:ext cx="2668608" cy="10514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594845-AB4D-4273-B33E-CD7A0B34DD29}"/>
                </a:ext>
              </a:extLst>
            </p:cNvPr>
            <p:cNvSpPr txBox="1"/>
            <p:nvPr/>
          </p:nvSpPr>
          <p:spPr>
            <a:xfrm>
              <a:off x="5132803" y="4055407"/>
              <a:ext cx="2895008" cy="46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63" dirty="0">
                  <a:solidFill>
                    <a:srgbClr val="414042"/>
                  </a:solidFill>
                  <a:latin typeface="Franklin Gothic Book"/>
                </a:rPr>
                <a:t>Optimize your organization</a:t>
              </a:r>
              <a:endParaRPr lang="en-CA" sz="1463" dirty="0">
                <a:solidFill>
                  <a:srgbClr val="414042"/>
                </a:solidFill>
                <a:latin typeface="Franklin Gothic Book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8C3473E5-8F2B-4F30-888D-2510376C19BE}"/>
              </a:ext>
            </a:extLst>
          </p:cNvPr>
          <p:cNvGrpSpPr/>
          <p:nvPr/>
        </p:nvGrpSpPr>
        <p:grpSpPr>
          <a:xfrm>
            <a:off x="9114857" y="1359315"/>
            <a:ext cx="3563801" cy="1530437"/>
            <a:chOff x="9533267" y="2525579"/>
            <a:chExt cx="3878877" cy="17236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DD2CA6-857A-4A4C-9019-945A63E31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3267" y="2525579"/>
              <a:ext cx="2841481" cy="169822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9F609E-93BD-437C-B5CA-EE6620DE5FCD}"/>
                </a:ext>
              </a:extLst>
            </p:cNvPr>
            <p:cNvSpPr txBox="1"/>
            <p:nvPr/>
          </p:nvSpPr>
          <p:spPr>
            <a:xfrm>
              <a:off x="9848530" y="3891673"/>
              <a:ext cx="3563614" cy="357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/>
              <a:r>
                <a:rPr lang="en-US" sz="1463" dirty="0">
                  <a:solidFill>
                    <a:srgbClr val="414042"/>
                  </a:solidFill>
                  <a:latin typeface="Franklin Gothic Book"/>
                </a:rPr>
                <a:t>Learn from those who do it</a:t>
              </a:r>
              <a:r>
                <a:rPr lang="bg-BG" sz="1463" dirty="0">
                  <a:solidFill>
                    <a:srgbClr val="414042"/>
                  </a:solidFill>
                  <a:latin typeface="Franklin Gothic Book"/>
                </a:rPr>
                <a:t>! </a:t>
              </a:r>
              <a:endParaRPr lang="en-CA" sz="1463" dirty="0">
                <a:solidFill>
                  <a:srgbClr val="414042"/>
                </a:solidFill>
                <a:latin typeface="Franklin Gothic Book"/>
              </a:endParaRP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DDA61BD9-C5C0-4732-AFAD-C839C3394E63}"/>
              </a:ext>
            </a:extLst>
          </p:cNvPr>
          <p:cNvGrpSpPr/>
          <p:nvPr/>
        </p:nvGrpSpPr>
        <p:grpSpPr>
          <a:xfrm>
            <a:off x="425300" y="4598469"/>
            <a:ext cx="4112661" cy="767795"/>
            <a:chOff x="373357" y="4803583"/>
            <a:chExt cx="4678770" cy="1114430"/>
          </a:xfrm>
        </p:grpSpPr>
        <p:pic>
          <p:nvPicPr>
            <p:cNvPr id="16" name="Picture 6" descr="https://i0.wp.com/blog.anywhere.cz/wp-content/uploads/2017/03/logo_test_one.png?fit=300%2C78">
              <a:extLst>
                <a:ext uri="{FF2B5EF4-FFF2-40B4-BE49-F238E27FC236}">
                  <a16:creationId xmlns:a16="http://schemas.microsoft.com/office/drawing/2014/main" id="{4F08DC4F-6541-4692-AC3A-3798768F16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4180"/>
            <a:stretch/>
          </p:blipFill>
          <p:spPr bwMode="auto">
            <a:xfrm>
              <a:off x="373357" y="4803583"/>
              <a:ext cx="4678770" cy="681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1F0FBA-70BC-4C28-B6B7-AC2934D05F19}"/>
                </a:ext>
              </a:extLst>
            </p:cNvPr>
            <p:cNvSpPr txBox="1"/>
            <p:nvPr/>
          </p:nvSpPr>
          <p:spPr>
            <a:xfrm>
              <a:off x="437459" y="5527294"/>
              <a:ext cx="4550566" cy="3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63" dirty="0">
                  <a:solidFill>
                    <a:srgbClr val="414042"/>
                  </a:solidFill>
                  <a:latin typeface="Franklin Gothic Book"/>
                </a:rPr>
                <a:t>Mobile app solutions for information delivery</a:t>
              </a:r>
              <a:endParaRPr lang="en-CA" sz="1463" dirty="0">
                <a:solidFill>
                  <a:srgbClr val="414042"/>
                </a:solidFill>
                <a:latin typeface="Franklin Gothic Book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FAB44C3-DE7C-4441-854A-ED09E4DB2117}"/>
              </a:ext>
            </a:extLst>
          </p:cNvPr>
          <p:cNvSpPr txBox="1"/>
          <p:nvPr/>
        </p:nvSpPr>
        <p:spPr>
          <a:xfrm>
            <a:off x="439718" y="7667418"/>
            <a:ext cx="406420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63" dirty="0">
                <a:solidFill>
                  <a:srgbClr val="414042"/>
                </a:solidFill>
                <a:latin typeface="Franklin Gothic Book"/>
              </a:rPr>
              <a:t>Performance apps, crafted to your needs</a:t>
            </a:r>
            <a:endParaRPr lang="en-CA" sz="1463" dirty="0">
              <a:solidFill>
                <a:srgbClr val="414042"/>
              </a:solidFill>
              <a:latin typeface="Franklin Gothic Book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327F43D4-5C4D-4338-AF65-28DCD4353C86}"/>
              </a:ext>
            </a:extLst>
          </p:cNvPr>
          <p:cNvGrpSpPr/>
          <p:nvPr/>
        </p:nvGrpSpPr>
        <p:grpSpPr>
          <a:xfrm>
            <a:off x="8207304" y="4463532"/>
            <a:ext cx="4177548" cy="1096977"/>
            <a:chOff x="7531232" y="4285854"/>
            <a:chExt cx="4752590" cy="159222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2F8D75-6239-4B43-85CD-677DD720C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235" y="4285854"/>
              <a:ext cx="2028585" cy="112441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63B990-0598-4B01-8233-44BE469015CA}"/>
                </a:ext>
              </a:extLst>
            </p:cNvPr>
            <p:cNvSpPr txBox="1"/>
            <p:nvPr/>
          </p:nvSpPr>
          <p:spPr>
            <a:xfrm>
              <a:off x="7531232" y="5487363"/>
              <a:ext cx="4752590" cy="39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63" dirty="0">
                  <a:solidFill>
                    <a:srgbClr val="414042"/>
                  </a:solidFill>
                  <a:latin typeface="Franklin Gothic Book"/>
                </a:rPr>
                <a:t>Big data monetization &amp; population analytics</a:t>
              </a:r>
              <a:endParaRPr lang="en-CA" sz="1463" dirty="0">
                <a:solidFill>
                  <a:srgbClr val="414042"/>
                </a:solidFill>
                <a:latin typeface="Franklin Gothic Book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A608D27-EC11-479A-B5ED-1EA8698094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8" b="44510"/>
          <a:stretch/>
        </p:blipFill>
        <p:spPr>
          <a:xfrm>
            <a:off x="4952858" y="4133543"/>
            <a:ext cx="2740744" cy="2765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CB0E9E-421A-4908-98AC-6132127CF4EA}"/>
              </a:ext>
            </a:extLst>
          </p:cNvPr>
          <p:cNvSpPr txBox="1"/>
          <p:nvPr/>
        </p:nvSpPr>
        <p:spPr>
          <a:xfrm>
            <a:off x="5211691" y="4496955"/>
            <a:ext cx="399996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63" dirty="0">
                <a:solidFill>
                  <a:srgbClr val="414042"/>
                </a:solidFill>
                <a:latin typeface="Franklin Gothic Book"/>
              </a:rPr>
              <a:t>Machine Learning Boutique</a:t>
            </a:r>
            <a:endParaRPr lang="en-CA" sz="1463" dirty="0">
              <a:solidFill>
                <a:srgbClr val="414042"/>
              </a:solidFill>
              <a:latin typeface="Franklin Gothic Book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D303AF1-1037-49A2-9D8A-825F4BE6E6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42" y="653861"/>
            <a:ext cx="3963414" cy="56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25295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798906-38E5-4EB2-AB29-32EB27B0E221}"/>
              </a:ext>
            </a:extLst>
          </p:cNvPr>
          <p:cNvSpPr txBox="1">
            <a:spLocks/>
          </p:cNvSpPr>
          <p:nvPr/>
        </p:nvSpPr>
        <p:spPr>
          <a:xfrm>
            <a:off x="1724200" y="431918"/>
            <a:ext cx="7897559" cy="12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Adastra Bulgaria</a:t>
            </a:r>
          </a:p>
        </p:txBody>
      </p:sp>
      <p:sp>
        <p:nvSpPr>
          <p:cNvPr id="7" name="TextBox 41">
            <a:extLst>
              <a:ext uri="{FF2B5EF4-FFF2-40B4-BE49-F238E27FC236}">
                <a16:creationId xmlns:a16="http://schemas.microsoft.com/office/drawing/2014/main" id="{097BDE43-8A32-4753-9D58-85C79EEE9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665" y="1555573"/>
            <a:ext cx="372848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7188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Fast facts: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642938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0" dirty="0">
                <a:latin typeface="+mn-lt"/>
                <a:cs typeface="Arial" pitchFamily="34" charset="0"/>
              </a:rPr>
              <a:t>Established in 2007</a:t>
            </a:r>
          </a:p>
          <a:p>
            <a:pPr marL="642938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0" dirty="0">
                <a:latin typeface="+mn-lt"/>
                <a:cs typeface="Arial" pitchFamily="34" charset="0"/>
              </a:rPr>
              <a:t>Offices in Sofia and Varna</a:t>
            </a:r>
          </a:p>
          <a:p>
            <a:pPr marL="642938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0" dirty="0">
                <a:latin typeface="+mn-lt"/>
                <a:cs typeface="Arial" pitchFamily="34" charset="0"/>
              </a:rPr>
              <a:t>Our team: 220+ people</a:t>
            </a:r>
          </a:p>
          <a:p>
            <a:pPr marL="642938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1800" b="0" dirty="0">
                <a:latin typeface="+mn-lt"/>
                <a:cs typeface="Arial" pitchFamily="34" charset="0"/>
              </a:rPr>
              <a:t>In Varna since 2011</a:t>
            </a:r>
          </a:p>
          <a:p>
            <a:pPr marL="1385888" lvl="1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1800" b="0" dirty="0">
                <a:latin typeface="+mn-lt"/>
                <a:cs typeface="Arial" pitchFamily="34" charset="0"/>
              </a:rPr>
              <a:t>8</a:t>
            </a:r>
            <a:r>
              <a:rPr lang="en-US" sz="1800" b="0" dirty="0">
                <a:latin typeface="+mn-lt"/>
                <a:cs typeface="Arial" pitchFamily="34" charset="0"/>
              </a:rPr>
              <a:t>5+ people</a:t>
            </a:r>
          </a:p>
          <a:p>
            <a:pPr marL="642938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0" dirty="0">
                <a:latin typeface="+mn-lt"/>
                <a:cs typeface="Arial" pitchFamily="34" charset="0"/>
              </a:rPr>
              <a:t>40+ Multinational clients in North America, Europe, and Bulgaria</a:t>
            </a:r>
          </a:p>
          <a:p>
            <a:pPr marL="642938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0" dirty="0">
                <a:latin typeface="+mn-lt"/>
                <a:cs typeface="Arial" pitchFamily="34" charset="0"/>
              </a:rPr>
              <a:t>Outstanding track record of IM delivery (50+ projects)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E3AC89-8F4A-4E85-B166-463969FFD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660043"/>
              </p:ext>
            </p:extLst>
          </p:nvPr>
        </p:nvGraphicFramePr>
        <p:xfrm>
          <a:off x="5286702" y="431919"/>
          <a:ext cx="6474373" cy="5994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037370"/>
      </p:ext>
    </p:extLst>
  </p:cSld>
  <p:clrMapOvr>
    <a:masterClrMapping/>
  </p:clrMapOvr>
  <p:transition spd="slow" advClick="0" advTm="9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7BDA-DDA1-4365-8462-635A1028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70" y="355229"/>
            <a:ext cx="10548929" cy="749672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B353C-8E58-49CA-8B79-7739CE509CCB}"/>
              </a:ext>
            </a:extLst>
          </p:cNvPr>
          <p:cNvSpPr/>
          <p:nvPr/>
        </p:nvSpPr>
        <p:spPr>
          <a:xfrm>
            <a:off x="9089223" y="4535884"/>
            <a:ext cx="2665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Successfully Leading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 IM Field In Bulgaria </a:t>
            </a:r>
            <a:endParaRPr lang="bg-BG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For 10 Years</a:t>
            </a:r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8E761BCC-2A4A-4614-84F7-9CFE5349E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482">
            <a:off x="8024813" y="1610276"/>
            <a:ext cx="3157858" cy="197929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61C573-CBBC-47D3-98CE-6EF544FD3F6E}"/>
              </a:ext>
            </a:extLst>
          </p:cNvPr>
          <p:cNvSpPr txBox="1">
            <a:spLocks/>
          </p:cNvSpPr>
          <p:nvPr/>
        </p:nvSpPr>
        <p:spPr>
          <a:xfrm rot="1469378">
            <a:off x="8640641" y="1138716"/>
            <a:ext cx="3131911" cy="61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We Plant Our Ideas With Care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To The Business Of Our Clients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C34CBE-B884-4857-AFE2-78110C403E09}"/>
              </a:ext>
            </a:extLst>
          </p:cNvPr>
          <p:cNvSpPr txBox="1">
            <a:spLocks/>
          </p:cNvSpPr>
          <p:nvPr/>
        </p:nvSpPr>
        <p:spPr>
          <a:xfrm rot="20137628">
            <a:off x="206416" y="1846963"/>
            <a:ext cx="3314700" cy="481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We Work Hard…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9" name="Content Placeholder 3" descr="20130927_152522.jpg">
            <a:extLst>
              <a:ext uri="{FF2B5EF4-FFF2-40B4-BE49-F238E27FC236}">
                <a16:creationId xmlns:a16="http://schemas.microsoft.com/office/drawing/2014/main" id="{084575CA-E01F-4790-A95D-8D5292208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49701">
            <a:off x="742558" y="2304662"/>
            <a:ext cx="2948328" cy="1768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ECED241-EA9D-42DF-AB5B-4B313CC84F1A}"/>
              </a:ext>
            </a:extLst>
          </p:cNvPr>
          <p:cNvSpPr txBox="1">
            <a:spLocks/>
          </p:cNvSpPr>
          <p:nvPr/>
        </p:nvSpPr>
        <p:spPr>
          <a:xfrm>
            <a:off x="4801986" y="1146793"/>
            <a:ext cx="2873829" cy="390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FF0000"/>
                </a:solidFill>
              </a:rPr>
              <a:t>We Are Strong Together…</a:t>
            </a:r>
            <a:endParaRPr lang="bg-BG" sz="16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8C0BA4-9AF1-4769-83B9-15920EEDE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50" y="1540884"/>
            <a:ext cx="2418649" cy="18441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22A2EF-F8E7-423A-8223-C30FFC727FF8}"/>
              </a:ext>
            </a:extLst>
          </p:cNvPr>
          <p:cNvSpPr txBox="1">
            <a:spLocks/>
          </p:cNvSpPr>
          <p:nvPr/>
        </p:nvSpPr>
        <p:spPr>
          <a:xfrm rot="20420956">
            <a:off x="5628126" y="4311355"/>
            <a:ext cx="2670490" cy="449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bg-BG" dirty="0">
                <a:solidFill>
                  <a:srgbClr val="FF0000"/>
                </a:solidFill>
              </a:rPr>
              <a:t>...</a:t>
            </a:r>
            <a:r>
              <a:rPr lang="en-US" dirty="0">
                <a:solidFill>
                  <a:srgbClr val="FF0000"/>
                </a:solidFill>
              </a:rPr>
              <a:t>and Creative…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D0046B-E689-4843-BD26-962461697A5C}"/>
              </a:ext>
            </a:extLst>
          </p:cNvPr>
          <p:cNvSpPr txBox="1">
            <a:spLocks/>
          </p:cNvSpPr>
          <p:nvPr/>
        </p:nvSpPr>
        <p:spPr>
          <a:xfrm rot="20422513">
            <a:off x="2402679" y="3897051"/>
            <a:ext cx="2525256" cy="57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We Are Talented…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847684-B982-4B3A-953A-6BB51862EED8}"/>
              </a:ext>
            </a:extLst>
          </p:cNvPr>
          <p:cNvSpPr/>
          <p:nvPr/>
        </p:nvSpPr>
        <p:spPr>
          <a:xfrm>
            <a:off x="9076304" y="5429561"/>
            <a:ext cx="2295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And it’s all about </a:t>
            </a:r>
            <a:r>
              <a:rPr lang="en-US" sz="2400" b="1" dirty="0"/>
              <a:t>PEOPLE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pic>
        <p:nvPicPr>
          <p:cNvPr id="18" name="Picture 17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F34525B6-FDEA-4939-8ABB-35AAB0339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2294">
            <a:off x="2284647" y="4375943"/>
            <a:ext cx="3257083" cy="1239107"/>
          </a:xfrm>
          <a:prstGeom prst="rect">
            <a:avLst/>
          </a:prstGeom>
        </p:spPr>
      </p:pic>
      <p:pic>
        <p:nvPicPr>
          <p:cNvPr id="20" name="Picture 19" descr="A picture containing indoor, wall, sitting, floor&#10;&#10;Description generated with high confidence">
            <a:extLst>
              <a:ext uri="{FF2B5EF4-FFF2-40B4-BE49-F238E27FC236}">
                <a16:creationId xmlns:a16="http://schemas.microsoft.com/office/drawing/2014/main" id="{2E63811D-1396-46E9-9A62-4F6A9BD0B0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064">
            <a:off x="6242684" y="4660829"/>
            <a:ext cx="2122914" cy="14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7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prestige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5D0A59-625B-4068-AD65-F538C1D76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71" y="862807"/>
            <a:ext cx="9853194" cy="5476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5C664-EEFF-44DB-BE4F-A34B372B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Business Partners</a:t>
            </a:r>
          </a:p>
        </p:txBody>
      </p:sp>
    </p:spTree>
    <p:extLst>
      <p:ext uri="{BB962C8B-B14F-4D97-AF65-F5344CB8AC3E}">
        <p14:creationId xmlns:p14="http://schemas.microsoft.com/office/powerpoint/2010/main" val="4255026775"/>
      </p:ext>
    </p:extLst>
  </p:cSld>
  <p:clrMapOvr>
    <a:masterClrMapping/>
  </p:clrMapOvr>
  <p:transition spd="slow" advClick="0" advTm="5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2F3C-8665-4388-8CC0-FDB50BE0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Know- How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EF73F-09C4-44A8-A96B-9B4F05FCF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04900"/>
            <a:ext cx="11277600" cy="52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088C-8B2C-46E4-A195-38CCACA47500}"/>
              </a:ext>
            </a:extLst>
          </p:cNvPr>
          <p:cNvSpPr txBox="1">
            <a:spLocks/>
          </p:cNvSpPr>
          <p:nvPr/>
        </p:nvSpPr>
        <p:spPr>
          <a:xfrm>
            <a:off x="1587462" y="467422"/>
            <a:ext cx="818197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Business Information Management</a:t>
            </a:r>
            <a:endParaRPr lang="bg-B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C2C8-AD2A-49CF-BC97-7420C1B0185D}"/>
              </a:ext>
            </a:extLst>
          </p:cNvPr>
          <p:cNvSpPr txBox="1">
            <a:spLocks/>
          </p:cNvSpPr>
          <p:nvPr/>
        </p:nvSpPr>
        <p:spPr>
          <a:xfrm>
            <a:off x="1643084" y="1529388"/>
            <a:ext cx="8641020" cy="435292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pPr algn="ctr"/>
            <a:endParaRPr lang="en-US" sz="1800" dirty="0"/>
          </a:p>
          <a:p>
            <a:pPr marL="0" indent="0" algn="ctr">
              <a:buNone/>
            </a:pPr>
            <a:r>
              <a:rPr lang="en-US" sz="2400" dirty="0"/>
              <a:t>Business Information Management is the process of managing information as a strategic resource for improving organizational performance. This process involves developing strategies and introducing systems and controls to improve information quality to deliver value.</a:t>
            </a:r>
          </a:p>
          <a:p>
            <a:endParaRPr lang="en-US" sz="1800" dirty="0"/>
          </a:p>
          <a:p>
            <a:endParaRPr lang="bg-BG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1C03F-350F-4887-B5B6-BAAFDA8A2C3E}"/>
              </a:ext>
            </a:extLst>
          </p:cNvPr>
          <p:cNvSpPr txBox="1">
            <a:spLocks/>
          </p:cNvSpPr>
          <p:nvPr/>
        </p:nvSpPr>
        <p:spPr>
          <a:xfrm>
            <a:off x="10284104" y="6184327"/>
            <a:ext cx="525145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Content="1" isInverted="1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Delivery Markets and Industries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549649"/>
              </p:ext>
            </p:extLst>
          </p:nvPr>
        </p:nvGraphicFramePr>
        <p:xfrm>
          <a:off x="4281544" y="1371600"/>
          <a:ext cx="7771026" cy="487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7745" y="1371600"/>
            <a:ext cx="4406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Adastra BG main delivery markets: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Canada (EST-3, GMT-8)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(EST-1, GMT-6)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Canada (EST, GMT-5)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 (EST+5, GMT)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Austria (EST+6, GMT+1)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Slovakia (EST+6, GMT+1)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Czech Republic (EST+6, GMT+1)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 (EST+6, GMT+1)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Romania (EST+7, GMT+2)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Bulgaria (EST+7, GMT+2)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stIMXI">
  <a:themeElements>
    <a:clrScheme name="Adastra2011">
      <a:dk1>
        <a:srgbClr val="262626"/>
      </a:dk1>
      <a:lt1>
        <a:sysClr val="window" lastClr="FFFFFF"/>
      </a:lt1>
      <a:dk2>
        <a:srgbClr val="31859B"/>
      </a:dk2>
      <a:lt2>
        <a:srgbClr val="FFFFFF"/>
      </a:lt2>
      <a:accent1>
        <a:srgbClr val="EC171D"/>
      </a:accent1>
      <a:accent2>
        <a:srgbClr val="647C96"/>
      </a:accent2>
      <a:accent3>
        <a:srgbClr val="7F7F7F"/>
      </a:accent3>
      <a:accent4>
        <a:srgbClr val="9AA8B4"/>
      </a:accent4>
      <a:accent5>
        <a:srgbClr val="F79646"/>
      </a:accent5>
      <a:accent6>
        <a:srgbClr val="9BBB59"/>
      </a:accent6>
      <a:hlink>
        <a:srgbClr val="17365D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astra2011">
    <a:dk1>
      <a:srgbClr val="262626"/>
    </a:dk1>
    <a:lt1>
      <a:sysClr val="window" lastClr="FFFFFF"/>
    </a:lt1>
    <a:dk2>
      <a:srgbClr val="31859B"/>
    </a:dk2>
    <a:lt2>
      <a:srgbClr val="FFFFFF"/>
    </a:lt2>
    <a:accent1>
      <a:srgbClr val="EC171D"/>
    </a:accent1>
    <a:accent2>
      <a:srgbClr val="647C96"/>
    </a:accent2>
    <a:accent3>
      <a:srgbClr val="7F7F7F"/>
    </a:accent3>
    <a:accent4>
      <a:srgbClr val="9AA8B4"/>
    </a:accent4>
    <a:accent5>
      <a:srgbClr val="F79646"/>
    </a:accent5>
    <a:accent6>
      <a:srgbClr val="9BBB59"/>
    </a:accent6>
    <a:hlink>
      <a:srgbClr val="17365D"/>
    </a:hlink>
    <a:folHlink>
      <a:srgbClr val="59595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14702</TotalTime>
  <Words>836</Words>
  <Application>Microsoft Office PowerPoint</Application>
  <PresentationFormat>Widescreen</PresentationFormat>
  <Paragraphs>179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Droid Serif</vt:lpstr>
      <vt:lpstr>Franklin Gothic Book</vt:lpstr>
      <vt:lpstr>Futura Bk BT</vt:lpstr>
      <vt:lpstr>Raleway Regular</vt:lpstr>
      <vt:lpstr>TeX Gyre Adventor</vt:lpstr>
      <vt:lpstr>Wingdings</vt:lpstr>
      <vt:lpstr>Custom Design</vt:lpstr>
      <vt:lpstr>PostIMXI</vt:lpstr>
      <vt:lpstr>PowerPoint Presentation</vt:lpstr>
      <vt:lpstr>PowerPoint Presentation</vt:lpstr>
      <vt:lpstr>PowerPoint Presentation</vt:lpstr>
      <vt:lpstr>PowerPoint Presentation</vt:lpstr>
      <vt:lpstr>Who We Are</vt:lpstr>
      <vt:lpstr>Our Business Partners</vt:lpstr>
      <vt:lpstr>Technological Know- How</vt:lpstr>
      <vt:lpstr>PowerPoint Presentation</vt:lpstr>
      <vt:lpstr>Delivery Markets and Industries </vt:lpstr>
      <vt:lpstr>Data Integration Developer</vt:lpstr>
      <vt:lpstr>Reporting and Analytics Developer</vt:lpstr>
      <vt:lpstr>Quality Assurance Analyst</vt:lpstr>
      <vt:lpstr>DQ/MDM Consultant</vt:lpstr>
      <vt:lpstr>Big Data Engineer</vt:lpstr>
      <vt:lpstr>… and more</vt:lpstr>
      <vt:lpstr>How We Support Our Talents</vt:lpstr>
      <vt:lpstr>I Feel Ready…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Berov, Veselin</dc:creator>
  <cp:lastModifiedBy>Dimova, Zhaneta</cp:lastModifiedBy>
  <cp:revision>481</cp:revision>
  <dcterms:created xsi:type="dcterms:W3CDTF">2016-05-28T11:27:00Z</dcterms:created>
  <dcterms:modified xsi:type="dcterms:W3CDTF">2018-03-06T15:07:44Z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