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74" r:id="rId2"/>
    <p:sldMasterId id="2147483686" r:id="rId3"/>
  </p:sldMasterIdLst>
  <p:notesMasterIdLst>
    <p:notesMasterId r:id="rId46"/>
  </p:notesMasterIdLst>
  <p:sldIdLst>
    <p:sldId id="257" r:id="rId4"/>
    <p:sldId id="261" r:id="rId5"/>
    <p:sldId id="299" r:id="rId6"/>
    <p:sldId id="262" r:id="rId7"/>
    <p:sldId id="263" r:id="rId8"/>
    <p:sldId id="264" r:id="rId9"/>
    <p:sldId id="267" r:id="rId10"/>
    <p:sldId id="259" r:id="rId11"/>
    <p:sldId id="268" r:id="rId12"/>
    <p:sldId id="269" r:id="rId13"/>
    <p:sldId id="270" r:id="rId14"/>
    <p:sldId id="271" r:id="rId15"/>
    <p:sldId id="272" r:id="rId16"/>
    <p:sldId id="273" r:id="rId17"/>
    <p:sldId id="274" r:id="rId18"/>
    <p:sldId id="276" r:id="rId19"/>
    <p:sldId id="275" r:id="rId20"/>
    <p:sldId id="277" r:id="rId21"/>
    <p:sldId id="278" r:id="rId22"/>
    <p:sldId id="279" r:id="rId23"/>
    <p:sldId id="281" r:id="rId24"/>
    <p:sldId id="280" r:id="rId25"/>
    <p:sldId id="282" r:id="rId26"/>
    <p:sldId id="305" r:id="rId27"/>
    <p:sldId id="288" r:id="rId28"/>
    <p:sldId id="289" r:id="rId29"/>
    <p:sldId id="297" r:id="rId30"/>
    <p:sldId id="306" r:id="rId31"/>
    <p:sldId id="298" r:id="rId32"/>
    <p:sldId id="300" r:id="rId33"/>
    <p:sldId id="301" r:id="rId34"/>
    <p:sldId id="302" r:id="rId35"/>
    <p:sldId id="303" r:id="rId36"/>
    <p:sldId id="304" r:id="rId37"/>
    <p:sldId id="290" r:id="rId38"/>
    <p:sldId id="291" r:id="rId39"/>
    <p:sldId id="292" r:id="rId40"/>
    <p:sldId id="293" r:id="rId41"/>
    <p:sldId id="294" r:id="rId42"/>
    <p:sldId id="295" r:id="rId43"/>
    <p:sldId id="296" r:id="rId44"/>
    <p:sldId id="260" r:id="rId4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149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96336-9AC9-4615-A9AE-4BBB06E0854C}" type="datetimeFigureOut">
              <a:rPr kumimoji="1" lang="ja-JP" altLang="en-US" smtClean="0"/>
              <a:t>2018/4/23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2FC37-FFD6-4E15-98A8-FC736C215C9E}" type="slidenum">
              <a:rPr kumimoji="1" lang="ja-JP" altLang="en-US" smtClean="0"/>
              <a:t>‹#›</a:t>
            </a:fld>
            <a:endParaRPr kumimoji="1" lang="ja-JP" altLang="en-US"/>
          </a:p>
        </p:txBody>
      </p:sp>
    </p:spTree>
    <p:extLst>
      <p:ext uri="{BB962C8B-B14F-4D97-AF65-F5344CB8AC3E}">
        <p14:creationId xmlns:p14="http://schemas.microsoft.com/office/powerpoint/2010/main" val="6114517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779566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
    <p:spTree>
      <p:nvGrpSpPr>
        <p:cNvPr id="1" name=""/>
        <p:cNvGrpSpPr/>
        <p:nvPr/>
      </p:nvGrpSpPr>
      <p:grpSpPr>
        <a:xfrm>
          <a:off x="0" y="0"/>
          <a:ext cx="0" cy="0"/>
          <a:chOff x="0" y="0"/>
          <a:chExt cx="0" cy="0"/>
        </a:xfrm>
      </p:grpSpPr>
      <p:pic>
        <p:nvPicPr>
          <p:cNvPr id="2" name="図 3" descr="E_表紙4対3_全部.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4"/>
          <a:stretch/>
        </p:blipFill>
        <p:spPr bwMode="auto">
          <a:xfrm>
            <a:off x="0" y="0"/>
            <a:ext cx="9144000" cy="65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userDrawn="1"/>
        </p:nvSpPr>
        <p:spPr>
          <a:xfrm>
            <a:off x="-1279525" y="2439988"/>
            <a:ext cx="184150" cy="461962"/>
          </a:xfrm>
          <a:prstGeom prst="rect">
            <a:avLst/>
          </a:prstGeom>
          <a:noFill/>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endParaRPr lang="ja-JP" altLang="en-US">
              <a:solidFill>
                <a:srgbClr val="000000"/>
              </a:solidFill>
            </a:endParaRPr>
          </a:p>
        </p:txBody>
      </p:sp>
      <p:sp>
        <p:nvSpPr>
          <p:cNvPr id="4" name="Rectangle 3"/>
          <p:cNvSpPr>
            <a:spLocks noGrp="1" noChangeArrowheads="1"/>
          </p:cNvSpPr>
          <p:nvPr/>
        </p:nvSpPr>
        <p:spPr bwMode="auto">
          <a:xfrm>
            <a:off x="457200" y="1600200"/>
            <a:ext cx="8229600" cy="4525963"/>
          </a:xfrm>
          <a:prstGeom prst="rect">
            <a:avLst/>
          </a:prstGeom>
          <a:noFill/>
          <a:ln w="9525">
            <a:noFill/>
            <a:miter lim="800000"/>
            <a:headEnd/>
            <a:tailEnd/>
          </a:ln>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1"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2"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3"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4"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p>
        </p:txBody>
      </p:sp>
      <p:sp>
        <p:nvSpPr>
          <p:cNvPr id="6" name="フッター プレースホルダー 1"/>
          <p:cNvSpPr txBox="1">
            <a:spLocks/>
          </p:cNvSpPr>
          <p:nvPr userDrawn="1"/>
        </p:nvSpPr>
        <p:spPr>
          <a:xfrm>
            <a:off x="1437927" y="6600324"/>
            <a:ext cx="7530753" cy="153888"/>
          </a:xfrm>
          <a:prstGeom prst="rect">
            <a:avLst/>
          </a:prstGeom>
        </p:spPr>
        <p:txBody>
          <a:bodyPr vert="horz" wrap="square" lIns="91440" tIns="45720" rIns="0" bIns="0" rtlCol="0" anchor="b" anchorCtr="0">
            <a:spAutoFit/>
          </a:bodyPr>
          <a:lstStyle>
            <a:defPPr>
              <a:defRPr lang="ja-JP"/>
            </a:defPPr>
            <a:lvl1pPr marL="0" algn="r" defTabSz="914400" rtl="0" eaLnBrk="1" fontAlgn="b" latinLnBrk="0" hangingPunct="1">
              <a:defRPr kumimoji="1" sz="600" kern="1200">
                <a:solidFill>
                  <a:schemeClr val="tx1"/>
                </a:solidFill>
                <a:latin typeface="Arial"/>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0"/>
              </a:spcBef>
              <a:spcAft>
                <a:spcPct val="0"/>
              </a:spcAft>
            </a:pPr>
            <a:r>
              <a:rPr lang="en-US" altLang="ja-JP" sz="700" dirty="0">
                <a:solidFill>
                  <a:prstClr val="black"/>
                </a:solidFill>
              </a:rPr>
              <a:t>© Mitsubishi Electric Corporation</a:t>
            </a:r>
            <a:endParaRPr lang="ja-JP" altLang="en-US" sz="700" dirty="0">
              <a:solidFill>
                <a:prstClr val="black"/>
              </a:solidFill>
            </a:endParaRPr>
          </a:p>
        </p:txBody>
      </p:sp>
    </p:spTree>
    <p:extLst>
      <p:ext uri="{BB962C8B-B14F-4D97-AF65-F5344CB8AC3E}">
        <p14:creationId xmlns:p14="http://schemas.microsoft.com/office/powerpoint/2010/main" val="290545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18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9964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0420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536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596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6316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069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975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6453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971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4964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2129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7803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61850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690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7462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077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327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296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4471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598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931A12-9F58-4BEB-8B32-6777732723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14033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図 3" descr="E_表紙4対3_全部.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Grp="1" noChangeArrowheads="1"/>
          </p:cNvSpPr>
          <p:nvPr/>
        </p:nvSpPr>
        <p:spPr bwMode="auto">
          <a:xfrm>
            <a:off x="457200" y="1600200"/>
            <a:ext cx="8229600" cy="4525963"/>
          </a:xfrm>
          <a:prstGeom prst="rect">
            <a:avLst/>
          </a:prstGeom>
          <a:noFill/>
          <a:ln w="9525">
            <a:noFill/>
            <a:miter lim="800000"/>
            <a:headEnd/>
            <a:tailEnd/>
          </a:ln>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1"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2"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3"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endParaRPr lang="en-US" altLang="ja-JP" sz="4400">
              <a:solidFill>
                <a:srgbClr val="000000"/>
              </a:solidFill>
            </a:endParaRPr>
          </a:p>
          <a:p>
            <a:pPr marL="0" lvl="4" algn="ctr" fontAlgn="base">
              <a:spcBef>
                <a:spcPct val="0"/>
              </a:spcBef>
              <a:spcAft>
                <a:spcPct val="0"/>
              </a:spcAft>
              <a:defRPr/>
            </a:pPr>
            <a:r>
              <a:rPr lang="ja-JP" altLang="en-US" sz="4400">
                <a:solidFill>
                  <a:srgbClr val="000000"/>
                </a:solidFill>
              </a:rPr>
              <a:t> </a:t>
            </a:r>
            <a:r>
              <a:rPr lang="en-US" altLang="ja-JP" sz="4400">
                <a:solidFill>
                  <a:srgbClr val="000000"/>
                </a:solidFill>
              </a:rPr>
              <a:t>   </a:t>
            </a:r>
            <a:r>
              <a:rPr lang="ja-JP" altLang="en-US" sz="4400">
                <a:solidFill>
                  <a:srgbClr val="000000"/>
                </a:solidFill>
              </a:rPr>
              <a:t>   </a:t>
            </a:r>
          </a:p>
        </p:txBody>
      </p:sp>
      <p:sp>
        <p:nvSpPr>
          <p:cNvPr id="9" name="テキスト ボックス 8"/>
          <p:cNvSpPr txBox="1"/>
          <p:nvPr userDrawn="1"/>
        </p:nvSpPr>
        <p:spPr>
          <a:xfrm>
            <a:off x="-1279525" y="2439988"/>
            <a:ext cx="184150" cy="461962"/>
          </a:xfrm>
          <a:prstGeom prst="rect">
            <a:avLst/>
          </a:prstGeom>
          <a:noFill/>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endParaRPr lang="ja-JP" altLang="en-US">
              <a:solidFill>
                <a:srgbClr val="000000"/>
              </a:solidFill>
            </a:endParaRPr>
          </a:p>
        </p:txBody>
      </p:sp>
    </p:spTree>
    <p:extLst>
      <p:ext uri="{BB962C8B-B14F-4D97-AF65-F5344CB8AC3E}">
        <p14:creationId xmlns:p14="http://schemas.microsoft.com/office/powerpoint/2010/main" val="144559586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2pPr>
      <a:lvl3pPr algn="ctr" rtl="0" eaLnBrk="0" fontAlgn="base" hangingPunct="0">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3pPr>
      <a:lvl4pPr algn="ctr" rtl="0" eaLnBrk="0" fontAlgn="base" hangingPunct="0">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4pPr>
      <a:lvl5pPr algn="ctr" rtl="0" eaLnBrk="0" fontAlgn="base" hangingPunct="0">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5pPr>
      <a:lvl6pPr marL="457200" algn="ctr" rtl="0" fontAlgn="base">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6pPr>
      <a:lvl7pPr marL="914400" algn="ctr" rtl="0" fontAlgn="base">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7pPr>
      <a:lvl8pPr marL="1371600" algn="ctr" rtl="0" fontAlgn="base">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8pPr>
      <a:lvl9pPr marL="1828800" algn="ctr" rtl="0" fontAlgn="base">
        <a:spcBef>
          <a:spcPct val="0"/>
        </a:spcBef>
        <a:spcAft>
          <a:spcPct val="0"/>
        </a:spcAft>
        <a:defRPr kumimoji="1" sz="4400">
          <a:solidFill>
            <a:schemeClr val="tx2"/>
          </a:solidFill>
          <a:latin typeface="Arial" pitchFamily="38" charset="0"/>
          <a:ea typeface="ＭＳ Ｐゴシック" pitchFamily="38" charset="-128"/>
          <a:cs typeface="ＭＳ Ｐゴシック" pitchFamily="38" charset="-128"/>
        </a:defRPr>
      </a:lvl9pPr>
    </p:titleStyle>
    <p:bodyStyle>
      <a:lvl1pPr marL="342900" indent="-342900" algn="l" rtl="0" eaLnBrk="0" fontAlgn="base" hangingPunct="0">
        <a:spcBef>
          <a:spcPct val="20000"/>
        </a:spcBef>
        <a:spcAft>
          <a:spcPct val="0"/>
        </a:spcAft>
        <a:buChar char="•"/>
        <a:defRPr kumimoji="1"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1600">
          <a:solidFill>
            <a:schemeClr val="tx1"/>
          </a:solidFill>
          <a:latin typeface="+mn-lt"/>
          <a:ea typeface="+mn-ea"/>
        </a:defRPr>
      </a:lvl3pPr>
      <a:lvl4pPr marL="1600200" indent="-228600" algn="l" rtl="0" eaLnBrk="0" fontAlgn="base" hangingPunct="0">
        <a:spcBef>
          <a:spcPct val="20000"/>
        </a:spcBef>
        <a:spcAft>
          <a:spcPct val="0"/>
        </a:spcAft>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descr="E04.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533AF-8AF1-4521-84AF-EA935236BEF7}"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1A12-9F58-4BEB-8B32-67777327237E}"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0" name="フッター プレースホルダー 1"/>
          <p:cNvSpPr txBox="1">
            <a:spLocks/>
          </p:cNvSpPr>
          <p:nvPr userDrawn="1"/>
        </p:nvSpPr>
        <p:spPr>
          <a:xfrm>
            <a:off x="7687570" y="6687751"/>
            <a:ext cx="1214435" cy="138499"/>
          </a:xfrm>
          <a:prstGeom prst="rect">
            <a:avLst/>
          </a:prstGeom>
        </p:spPr>
        <p:txBody>
          <a:bodyPr vert="horz" wrap="none" lIns="91440" tIns="45720" rIns="0" bIns="0" rtlCol="0" anchor="b" anchorCtr="0">
            <a:spAutoFit/>
          </a:bodyPr>
          <a:lstStyle>
            <a:defPPr>
              <a:defRPr lang="ja-JP"/>
            </a:defPPr>
            <a:lvl1pPr marL="0" algn="r" defTabSz="914400" rtl="0" eaLnBrk="1" fontAlgn="b" latinLnBrk="0" hangingPunct="1">
              <a:defRPr kumimoji="1" sz="600" kern="1200">
                <a:solidFill>
                  <a:schemeClr val="tx1"/>
                </a:solidFill>
                <a:latin typeface="Arial"/>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prstClr val="black"/>
                </a:solidFill>
              </a:rPr>
              <a:t>© Mitsubishi Electric Corporation</a:t>
            </a:r>
            <a:endParaRPr lang="ja-JP" altLang="en-US" dirty="0">
              <a:solidFill>
                <a:prstClr val="black"/>
              </a:solidFill>
            </a:endParaRPr>
          </a:p>
        </p:txBody>
      </p:sp>
      <p:sp>
        <p:nvSpPr>
          <p:cNvPr id="11" name="Rectangle 6"/>
          <p:cNvSpPr txBox="1">
            <a:spLocks noChangeArrowheads="1"/>
          </p:cNvSpPr>
          <p:nvPr userDrawn="1"/>
        </p:nvSpPr>
        <p:spPr bwMode="auto">
          <a:xfrm>
            <a:off x="7245821" y="6486103"/>
            <a:ext cx="1905000" cy="23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marL="0" algn="r"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BEFF64-15C5-4CED-B87A-5A348AA72764}" type="slidenum">
              <a:rPr lang="en-US" altLang="ja-JP" smtClean="0">
                <a:solidFill>
                  <a:prstClr val="black"/>
                </a:solidFill>
                <a:latin typeface="Arial" panose="020B0604020202020204" pitchFamily="34" charset="0"/>
                <a:cs typeface="Arial" panose="020B0604020202020204" pitchFamily="34" charset="0"/>
              </a:rPr>
              <a:pPr/>
              <a:t>‹#›</a:t>
            </a:fld>
            <a:endParaRPr lang="en-US" altLang="ja-JP"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9861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図 7" descr="E02.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572-4D10-47DE-9E2A-E359992A16EC}" type="datetimeFigureOut">
              <a:rPr lang="ja-JP" altLang="en-US" smtClean="0">
                <a:solidFill>
                  <a:prstClr val="black">
                    <a:tint val="75000"/>
                  </a:prstClr>
                </a:solidFill>
              </a:rPr>
              <a:pPr/>
              <a:t>2018/4/23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5BD6F-EDE4-4F35-8406-1DE0BFE3BAF9}"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0" name="フッター プレースホルダー 1"/>
          <p:cNvSpPr txBox="1">
            <a:spLocks/>
          </p:cNvSpPr>
          <p:nvPr userDrawn="1"/>
        </p:nvSpPr>
        <p:spPr>
          <a:xfrm>
            <a:off x="7687570" y="6687751"/>
            <a:ext cx="1214435" cy="138499"/>
          </a:xfrm>
          <a:prstGeom prst="rect">
            <a:avLst/>
          </a:prstGeom>
        </p:spPr>
        <p:txBody>
          <a:bodyPr vert="horz" wrap="none" lIns="91440" tIns="45720" rIns="0" bIns="0" rtlCol="0" anchor="b" anchorCtr="0">
            <a:spAutoFit/>
          </a:bodyPr>
          <a:lstStyle>
            <a:defPPr>
              <a:defRPr lang="ja-JP"/>
            </a:defPPr>
            <a:lvl1pPr marL="0" algn="r" defTabSz="914400" rtl="0" eaLnBrk="1" fontAlgn="b" latinLnBrk="0" hangingPunct="1">
              <a:defRPr kumimoji="1" sz="600" kern="1200">
                <a:solidFill>
                  <a:schemeClr val="tx1"/>
                </a:solidFill>
                <a:latin typeface="Arial"/>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prstClr val="black"/>
                </a:solidFill>
              </a:rPr>
              <a:t>© Mitsubishi Electric Corporation</a:t>
            </a:r>
            <a:endParaRPr lang="ja-JP" altLang="en-US" dirty="0">
              <a:solidFill>
                <a:prstClr val="black"/>
              </a:solidFill>
            </a:endParaRPr>
          </a:p>
        </p:txBody>
      </p:sp>
    </p:spTree>
    <p:extLst>
      <p:ext uri="{BB962C8B-B14F-4D97-AF65-F5344CB8AC3E}">
        <p14:creationId xmlns:p14="http://schemas.microsoft.com/office/powerpoint/2010/main" val="10768636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jpeg"/></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0" y="0"/>
            <a:ext cx="9144000" cy="6025415"/>
            <a:chOff x="0" y="0"/>
            <a:chExt cx="9144000" cy="6025415"/>
          </a:xfrm>
        </p:grpSpPr>
        <p:pic>
          <p:nvPicPr>
            <p:cNvPr id="3" name="図 2"/>
            <p:cNvPicPr>
              <a:picLocks noChangeAspect="1"/>
            </p:cNvPicPr>
            <p:nvPr/>
          </p:nvPicPr>
          <p:blipFill rotWithShape="1">
            <a:blip r:embed="rId3"/>
            <a:srcRect l="5691" t="21897"/>
            <a:stretch/>
          </p:blipFill>
          <p:spPr>
            <a:xfrm>
              <a:off x="0" y="1"/>
              <a:ext cx="8855434" cy="6025414"/>
            </a:xfrm>
            <a:prstGeom prst="rect">
              <a:avLst/>
            </a:prstGeom>
          </p:spPr>
        </p:pic>
        <p:pic>
          <p:nvPicPr>
            <p:cNvPr id="12" name="図 3" descr="E_表紙4対3_全部.png"/>
            <p:cNvPicPr>
              <a:picLocks noChangeAspect="1"/>
            </p:cNvPicPr>
            <p:nvPr/>
          </p:nvPicPr>
          <p:blipFill rotWithShape="1">
            <a:blip r:embed="rId4" cstate="print">
              <a:extLst>
                <a:ext uri="{28A0092B-C50C-407E-A947-70E740481C1C}">
                  <a14:useLocalDpi xmlns:a14="http://schemas.microsoft.com/office/drawing/2010/main" val="0"/>
                </a:ext>
              </a:extLst>
            </a:blip>
            <a:srcRect b="99018"/>
            <a:stretch/>
          </p:blipFill>
          <p:spPr bwMode="auto">
            <a:xfrm>
              <a:off x="0" y="0"/>
              <a:ext cx="9144000" cy="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2" name="Rectangle 19"/>
          <p:cNvSpPr>
            <a:spLocks noChangeArrowheads="1"/>
          </p:cNvSpPr>
          <p:nvPr/>
        </p:nvSpPr>
        <p:spPr bwMode="auto">
          <a:xfrm>
            <a:off x="0" y="6308436"/>
            <a:ext cx="2032000" cy="549564"/>
          </a:xfrm>
          <a:prstGeom prst="rect">
            <a:avLst/>
          </a:prstGeom>
          <a:noFill/>
          <a:ln>
            <a:noFill/>
          </a:ln>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endParaRPr lang="ja-JP" altLang="en-US">
              <a:solidFill>
                <a:srgbClr val="000000"/>
              </a:solidFill>
            </a:endParaRPr>
          </a:p>
        </p:txBody>
      </p:sp>
      <p:sp>
        <p:nvSpPr>
          <p:cNvPr id="11" name="Rectangle 2"/>
          <p:cNvSpPr>
            <a:spLocks noChangeArrowheads="1"/>
          </p:cNvSpPr>
          <p:nvPr/>
        </p:nvSpPr>
        <p:spPr bwMode="auto">
          <a:xfrm>
            <a:off x="4106487" y="3753620"/>
            <a:ext cx="503751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algn="ctr">
              <a:buSzPct val="100000"/>
            </a:pPr>
            <a:r>
              <a:rPr lang="en-GB" altLang="ja-JP" sz="3600" dirty="0">
                <a:solidFill>
                  <a:srgbClr val="000000"/>
                </a:solidFill>
              </a:rPr>
              <a:t>Mitsubishi Electric Corporate Profile</a:t>
            </a:r>
          </a:p>
        </p:txBody>
      </p:sp>
    </p:spTree>
    <p:extLst>
      <p:ext uri="{BB962C8B-B14F-4D97-AF65-F5344CB8AC3E}">
        <p14:creationId xmlns:p14="http://schemas.microsoft.com/office/powerpoint/2010/main" val="260936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8"/>
          <p:cNvSpPr>
            <a:spLocks noChangeArrowheads="1"/>
          </p:cNvSpPr>
          <p:nvPr/>
        </p:nvSpPr>
        <p:spPr bwMode="auto">
          <a:xfrm>
            <a:off x="4064000" y="5962650"/>
            <a:ext cx="14827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2012</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Ofuna Smart House</a:t>
            </a:r>
          </a:p>
        </p:txBody>
      </p:sp>
      <p:sp>
        <p:nvSpPr>
          <p:cNvPr id="3" name="正方形/長方形 8"/>
          <p:cNvSpPr>
            <a:spLocks noChangeArrowheads="1"/>
          </p:cNvSpPr>
          <p:nvPr/>
        </p:nvSpPr>
        <p:spPr bwMode="auto">
          <a:xfrm>
            <a:off x="398463" y="5961063"/>
            <a:ext cx="14970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2000</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Helen Keller Award</a:t>
            </a:r>
          </a:p>
        </p:txBody>
      </p:sp>
      <p:sp>
        <p:nvSpPr>
          <p:cNvPr id="4" name="正方形/長方形 8"/>
          <p:cNvSpPr>
            <a:spLocks noChangeArrowheads="1"/>
          </p:cNvSpPr>
          <p:nvPr/>
        </p:nvSpPr>
        <p:spPr bwMode="auto">
          <a:xfrm>
            <a:off x="7062788" y="5961063"/>
            <a:ext cx="18176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2013</a:t>
            </a:r>
            <a:r>
              <a:rPr kumimoji="1" lang="ja-JP" altLang="en-US"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Helicopter Satellite Communication System </a:t>
            </a:r>
          </a:p>
        </p:txBody>
      </p:sp>
      <p:sp>
        <p:nvSpPr>
          <p:cNvPr id="5" name="正方形/長方形 8"/>
          <p:cNvSpPr>
            <a:spLocks noChangeArrowheads="1"/>
          </p:cNvSpPr>
          <p:nvPr/>
        </p:nvSpPr>
        <p:spPr bwMode="auto">
          <a:xfrm>
            <a:off x="2181225" y="5961063"/>
            <a:ext cx="1752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2007</a:t>
            </a: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World’s highest class of elevator testing tower</a:t>
            </a:r>
          </a:p>
        </p:txBody>
      </p:sp>
      <p:pic>
        <p:nvPicPr>
          <p:cNvPr id="6" name="図 21" descr="Helen Keller.ps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 y="5248275"/>
            <a:ext cx="89058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23" descr="稲電試験塔.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063" y="5259388"/>
            <a:ext cx="10477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9"/>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Historical Highlights</a:t>
            </a:r>
            <a:endParaRPr lang="ja-JP" altLang="en-US" sz="2500">
              <a:solidFill>
                <a:srgbClr val="000000"/>
              </a:solidFill>
              <a:latin typeface="Arial Narrow" panose="020B0606020202030204" pitchFamily="34" charset="0"/>
            </a:endParaRPr>
          </a:p>
        </p:txBody>
      </p:sp>
      <p:sp>
        <p:nvSpPr>
          <p:cNvPr id="9" name="正方形/長方形 8"/>
          <p:cNvSpPr/>
          <p:nvPr/>
        </p:nvSpPr>
        <p:spPr bwMode="auto">
          <a:xfrm>
            <a:off x="457200" y="1444625"/>
            <a:ext cx="8229600" cy="3684588"/>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10" name="TextBox 15"/>
          <p:cNvSpPr txBox="1">
            <a:spLocks noChangeArrowheads="1"/>
          </p:cNvSpPr>
          <p:nvPr/>
        </p:nvSpPr>
        <p:spPr bwMode="auto">
          <a:xfrm>
            <a:off x="1143000" y="1484313"/>
            <a:ext cx="762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663"/>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Helen Keller Achievement Award 2000, for programs for the sight impaired</a:t>
            </a:r>
          </a:p>
          <a:p>
            <a:pPr marL="0" marR="0" lvl="0" indent="0" defTabSz="914400" eaLnBrk="1" fontAlgn="base" latinLnBrk="0" hangingPunct="1">
              <a:lnSpc>
                <a:spcPts val="1663"/>
              </a:lnSpc>
              <a:spcBef>
                <a:spcPct val="0"/>
              </a:spcBef>
              <a:spcAft>
                <a:spcPts val="40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(Mitsubishi Electric &amp; Electronics USA, Inc.)</a:t>
            </a:r>
          </a:p>
          <a:p>
            <a:pPr marL="0" marR="0" lvl="0" indent="0" defTabSz="914400" eaLnBrk="1" fontAlgn="base" latinLnBrk="0" hangingPunct="1">
              <a:lnSpc>
                <a:spcPts val="1663"/>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“KASUMI” selected as the standard ENCRYPTION ALGORITHM for GSM mobile telephones</a:t>
            </a:r>
          </a:p>
          <a:p>
            <a:pPr marL="0" marR="0" lvl="0" indent="0" defTabSz="914400" eaLnBrk="1" fontAlgn="base" latinLnBrk="0" hangingPunct="1">
              <a:lnSpc>
                <a:spcPts val="1663"/>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World’s first company to obtain official manufacturing approval for CARBON ION PARTICLE BEAM TREATMENT system </a:t>
            </a:r>
          </a:p>
          <a:p>
            <a:pPr marL="0" marR="0" lvl="0" indent="0" defTabSz="914400" eaLnBrk="1" fontAlgn="base" latinLnBrk="0" hangingPunct="1">
              <a:lnSpc>
                <a:spcPts val="1663"/>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World’s tallest elevator testing tower at the time, measuring 173m</a:t>
            </a:r>
          </a:p>
          <a:p>
            <a:pPr marL="0" marR="0" lvl="0" indent="0" defTabSz="914400" eaLnBrk="1" fontAlgn="base" latinLnBrk="0" hangingPunct="1">
              <a:lnSpc>
                <a:spcPct val="100000"/>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Successful docking of the H-II Transfer Vehicle with the International Space Station</a:t>
            </a:r>
          </a:p>
          <a:p>
            <a:pPr marL="0" marR="0" lvl="0" indent="0" defTabSz="914400" eaLnBrk="1" fontAlgn="base" latinLnBrk="0" hangingPunct="1">
              <a:lnSpc>
                <a:spcPct val="100000"/>
              </a:lnSpc>
              <a:spcBef>
                <a:spcPct val="0"/>
              </a:spcBef>
              <a:spcAft>
                <a:spcPts val="300"/>
              </a:spcAft>
              <a:buClrTx/>
              <a:buSzTx/>
              <a:buFontTx/>
              <a:buNone/>
              <a:tabLst/>
              <a:defRPr/>
            </a:pPr>
            <a:r>
              <a:rPr kumimoji="1" lang="en-US" altLang="en-US"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Commenced full-scale operations of the Smart Grid and Smart Community</a:t>
            </a: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en-US"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demonstration facilities in Amagasaki and Wakayama.</a:t>
            </a: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ct val="100000"/>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Received an order to deliver the world's fastest ELEVATOR to Shanghai Tower in China (18m/sec.; slated for completion in 2015)</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Installed a PV-EV Linked Inverter in the </a:t>
            </a:r>
            <a:r>
              <a:rPr kumimoji="1" lang="en-US" altLang="ja-JP" sz="13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rPr>
              <a:t>Ofuna</a:t>
            </a: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SMART HOUSE, creating the industry's</a:t>
            </a:r>
          </a:p>
          <a:p>
            <a:pPr marL="0" marR="0" lvl="0" indent="0" defTabSz="914400" eaLnBrk="1" fontAlgn="base" latinLnBrk="0" hangingPunct="1">
              <a:lnSpc>
                <a:spcPct val="100000"/>
              </a:lnSpc>
              <a:spcBef>
                <a:spcPct val="0"/>
              </a:spcBef>
              <a:spcAft>
                <a:spcPts val="4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first PV-EV Linked HEMS</a:t>
            </a:r>
          </a:p>
          <a:p>
            <a:pPr marL="0" marR="0" lvl="0" indent="0" defTabSz="914400" eaLnBrk="1" fontAlgn="base" latinLnBrk="0" hangingPunct="1">
              <a:lnSpc>
                <a:spcPts val="1700"/>
              </a:lnSpc>
              <a:spcBef>
                <a:spcPct val="0"/>
              </a:spcBef>
              <a:spcAft>
                <a:spcPts val="30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Delivered world’s first helicopter satellite communication system</a:t>
            </a:r>
          </a:p>
          <a:p>
            <a:pPr marL="0" marR="0" lvl="0" indent="0" defTabSz="914400" eaLnBrk="1" fontAlgn="base" latinLnBrk="0" hangingPunct="1">
              <a:lnSpc>
                <a:spcPts val="1800"/>
              </a:lnSpc>
              <a:spcBef>
                <a:spcPct val="0"/>
              </a:spcBef>
              <a:spcAft>
                <a:spcPts val="500"/>
              </a:spcAft>
              <a:buClrTx/>
              <a:buSzTx/>
              <a:buFontTx/>
              <a:buNone/>
              <a:tabLst/>
              <a:defRPr/>
            </a:pPr>
            <a:r>
              <a:rPr kumimoji="1" lang="en-US" altLang="en-US"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Unveiled world's largest full ultra-HD video display in Times</a:t>
            </a: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en-US"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Square, New York City</a:t>
            </a: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en-US"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正方形/長方形 5"/>
          <p:cNvSpPr>
            <a:spLocks noChangeArrowheads="1"/>
          </p:cNvSpPr>
          <p:nvPr/>
        </p:nvSpPr>
        <p:spPr bwMode="auto">
          <a:xfrm>
            <a:off x="468313" y="1500188"/>
            <a:ext cx="681037" cy="3567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cxnSp>
        <p:nvCxnSpPr>
          <p:cNvPr id="12" name="直線コネクタ 22"/>
          <p:cNvCxnSpPr>
            <a:cxnSpLocks noChangeShapeType="1"/>
          </p:cNvCxnSpPr>
          <p:nvPr/>
        </p:nvCxnSpPr>
        <p:spPr bwMode="auto">
          <a:xfrm flipH="1">
            <a:off x="473075" y="1506538"/>
            <a:ext cx="4763" cy="35607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13" name="TextBox 13"/>
          <p:cNvSpPr txBox="1">
            <a:spLocks noChangeArrowheads="1"/>
          </p:cNvSpPr>
          <p:nvPr/>
        </p:nvSpPr>
        <p:spPr bwMode="auto">
          <a:xfrm>
            <a:off x="474663" y="1484313"/>
            <a:ext cx="59213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37833300" indent="-507873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663"/>
              </a:lnSpc>
              <a:spcBef>
                <a:spcPct val="0"/>
              </a:spcBef>
              <a:spcAft>
                <a:spcPts val="210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2000</a:t>
            </a:r>
          </a:p>
          <a:p>
            <a:pPr marL="541338" marR="0" lvl="0" indent="-541338" algn="ctr" defTabSz="914400" eaLnBrk="1" fontAlgn="base" latinLnBrk="0" hangingPunct="1">
              <a:lnSpc>
                <a:spcPts val="1663"/>
              </a:lnSpc>
              <a:spcBef>
                <a:spcPct val="0"/>
              </a:spcBef>
              <a:spcAft>
                <a:spcPts val="40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2002</a:t>
            </a:r>
          </a:p>
          <a:p>
            <a:pPr marL="541338" marR="0" lvl="0" indent="-541338" algn="ctr" defTabSz="914400" eaLnBrk="1" fontAlgn="base" latinLnBrk="0" hangingPunct="1">
              <a:lnSpc>
                <a:spcPts val="1663"/>
              </a:lnSpc>
              <a:spcBef>
                <a:spcPct val="0"/>
              </a:spcBef>
              <a:spcAft>
                <a:spcPts val="210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2005</a:t>
            </a:r>
          </a:p>
          <a:p>
            <a:pPr marL="541338" marR="0" lvl="0" indent="-541338" algn="ctr" defTabSz="914400" eaLnBrk="1" fontAlgn="base" latinLnBrk="0" hangingPunct="1">
              <a:lnSpc>
                <a:spcPts val="1663"/>
              </a:lnSpc>
              <a:spcBef>
                <a:spcPct val="0"/>
              </a:spcBef>
              <a:spcAft>
                <a:spcPts val="30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2007</a:t>
            </a:r>
          </a:p>
          <a:p>
            <a:pPr marL="541338" marR="0" lvl="0" indent="-541338" algn="ctr" defTabSz="914400" eaLnBrk="1" fontAlgn="base" latinLnBrk="0" hangingPunct="1">
              <a:lnSpc>
                <a:spcPts val="1663"/>
              </a:lnSpc>
              <a:spcBef>
                <a:spcPct val="0"/>
              </a:spcBef>
              <a:spcAft>
                <a:spcPts val="30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2009</a:t>
            </a:r>
          </a:p>
          <a:p>
            <a:pPr marL="541338" marR="0" lvl="0" indent="-541338" algn="ctr" defTabSz="914400" eaLnBrk="1" fontAlgn="base" latinLnBrk="0" hangingPunct="1">
              <a:lnSpc>
                <a:spcPts val="1663"/>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2011</a:t>
            </a:r>
          </a:p>
          <a:p>
            <a:pPr marL="541338" marR="0" lvl="0" indent="-541338" algn="ctr" defTabSz="914400" eaLnBrk="1" fontAlgn="base" latinLnBrk="0" hangingPunct="1">
              <a:lnSpc>
                <a:spcPts val="1663"/>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663"/>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700"/>
              </a:lnSpc>
              <a:spcBef>
                <a:spcPct val="0"/>
              </a:spcBef>
              <a:spcAft>
                <a:spcPts val="30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663"/>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2012</a:t>
            </a:r>
            <a:endParaRPr kumimoji="1" lang="en-US" altLang="zh-TW"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700"/>
              </a:lnSpc>
              <a:spcBef>
                <a:spcPct val="0"/>
              </a:spcBef>
              <a:spcAft>
                <a:spcPts val="200"/>
              </a:spcAft>
              <a:buClrTx/>
              <a:buSzTx/>
              <a:buFontTx/>
              <a:buNone/>
              <a:tabLst>
                <a:tab pos="541338" algn="l"/>
              </a:tabLst>
              <a:defRPr/>
            </a:pPr>
            <a:endParaRPr kumimoji="1" lang="en-US" altLang="zh-TW"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600"/>
              </a:lnSpc>
              <a:spcBef>
                <a:spcPct val="0"/>
              </a:spcBef>
              <a:spcAft>
                <a:spcPts val="400"/>
              </a:spcAft>
              <a:buClrTx/>
              <a:buSzTx/>
              <a:buFontTx/>
              <a:buNone/>
              <a:tabLst>
                <a:tab pos="541338" algn="l"/>
              </a:tabLst>
              <a:defRPr/>
            </a:pPr>
            <a:r>
              <a:rPr kumimoji="1" lang="en-US" altLang="zh-TW"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2013</a:t>
            </a: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6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2014</a:t>
            </a:r>
          </a:p>
        </p:txBody>
      </p:sp>
      <p:sp>
        <p:nvSpPr>
          <p:cNvPr id="14" name="二等辺三角形 44"/>
          <p:cNvSpPr>
            <a:spLocks noChangeArrowheads="1"/>
          </p:cNvSpPr>
          <p:nvPr/>
        </p:nvSpPr>
        <p:spPr bwMode="auto">
          <a:xfrm rot="5400000">
            <a:off x="1025525" y="160496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5" name="二等辺三角形 45"/>
          <p:cNvSpPr>
            <a:spLocks noChangeArrowheads="1"/>
          </p:cNvSpPr>
          <p:nvPr/>
        </p:nvSpPr>
        <p:spPr bwMode="auto">
          <a:xfrm rot="5400000">
            <a:off x="1025525" y="209073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6" name="二等辺三角形 46"/>
          <p:cNvSpPr>
            <a:spLocks noChangeArrowheads="1"/>
          </p:cNvSpPr>
          <p:nvPr/>
        </p:nvSpPr>
        <p:spPr bwMode="auto">
          <a:xfrm rot="5400000">
            <a:off x="1025525" y="234473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7" name="二等辺三角形 47"/>
          <p:cNvSpPr>
            <a:spLocks noChangeArrowheads="1"/>
          </p:cNvSpPr>
          <p:nvPr/>
        </p:nvSpPr>
        <p:spPr bwMode="auto">
          <a:xfrm rot="5400000">
            <a:off x="1025525" y="282733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8" name="二等辺三角形 48"/>
          <p:cNvSpPr>
            <a:spLocks noChangeArrowheads="1"/>
          </p:cNvSpPr>
          <p:nvPr/>
        </p:nvSpPr>
        <p:spPr bwMode="auto">
          <a:xfrm rot="5400000">
            <a:off x="1025525" y="3076575"/>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9" name="二等辺三角形 50"/>
          <p:cNvSpPr>
            <a:spLocks noChangeArrowheads="1"/>
          </p:cNvSpPr>
          <p:nvPr/>
        </p:nvSpPr>
        <p:spPr bwMode="auto">
          <a:xfrm rot="5400000">
            <a:off x="1025525" y="3321050"/>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0" name="二等辺三角形 50"/>
          <p:cNvSpPr>
            <a:spLocks noChangeArrowheads="1"/>
          </p:cNvSpPr>
          <p:nvPr/>
        </p:nvSpPr>
        <p:spPr bwMode="auto">
          <a:xfrm rot="5400000">
            <a:off x="1025525" y="421163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1" name="二等辺三角形 50"/>
          <p:cNvSpPr>
            <a:spLocks noChangeArrowheads="1"/>
          </p:cNvSpPr>
          <p:nvPr/>
        </p:nvSpPr>
        <p:spPr bwMode="auto">
          <a:xfrm rot="5400000">
            <a:off x="1025525" y="4654550"/>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22" name="Picture 35" descr="Ofu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8138" y="5265738"/>
            <a:ext cx="115728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二等辺三角形 50"/>
          <p:cNvSpPr>
            <a:spLocks noChangeArrowheads="1"/>
          </p:cNvSpPr>
          <p:nvPr/>
        </p:nvSpPr>
        <p:spPr bwMode="auto">
          <a:xfrm rot="5400000">
            <a:off x="1025525" y="490696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24" name="Picture 26" descr="helicopter"/>
          <p:cNvPicPr>
            <a:picLocks noChangeAspect="1" noChangeArrowheads="1"/>
          </p:cNvPicPr>
          <p:nvPr/>
        </p:nvPicPr>
        <p:blipFill>
          <a:blip r:embed="rId5" cstate="print">
            <a:extLst>
              <a:ext uri="{28A0092B-C50C-407E-A947-70E740481C1C}">
                <a14:useLocalDpi xmlns:a14="http://schemas.microsoft.com/office/drawing/2010/main" val="0"/>
              </a:ext>
            </a:extLst>
          </a:blip>
          <a:srcRect t="4533" b="381"/>
          <a:stretch>
            <a:fillRect/>
          </a:stretch>
        </p:blipFill>
        <p:spPr bwMode="auto">
          <a:xfrm>
            <a:off x="6083300" y="5243513"/>
            <a:ext cx="954088"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89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Cover_Products"/>
          <p:cNvPicPr>
            <a:picLocks noChangeAspect="1" noChangeArrowheads="1"/>
          </p:cNvPicPr>
          <p:nvPr/>
        </p:nvPicPr>
        <p:blipFill>
          <a:blip r:embed="rId2" cstate="print">
            <a:extLst>
              <a:ext uri="{28A0092B-C50C-407E-A947-70E740481C1C}">
                <a14:useLocalDpi xmlns:a14="http://schemas.microsoft.com/office/drawing/2010/main" val="0"/>
              </a:ext>
            </a:extLst>
          </a:blip>
          <a:srcRect l="139" t="21172" r="139" b="11346"/>
          <a:stretch>
            <a:fillRect/>
          </a:stretch>
        </p:blipFill>
        <p:spPr bwMode="auto">
          <a:xfrm>
            <a:off x="0" y="1454150"/>
            <a:ext cx="91440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descr="09_0202.jpg - Windows フォト ビューアー"/>
          <p:cNvPicPr>
            <a:picLocks noChangeAspect="1"/>
          </p:cNvPicPr>
          <p:nvPr/>
        </p:nvPicPr>
        <p:blipFill rotWithShape="1">
          <a:blip r:embed="rId3" cstate="print">
            <a:extLst>
              <a:ext uri="{28A0092B-C50C-407E-A947-70E740481C1C}">
                <a14:useLocalDpi xmlns:a14="http://schemas.microsoft.com/office/drawing/2010/main" val="0"/>
              </a:ext>
            </a:extLst>
          </a:blip>
          <a:srcRect l="11881" t="20514" r="12036" b="8259"/>
          <a:stretch/>
        </p:blipFill>
        <p:spPr>
          <a:xfrm>
            <a:off x="476227" y="5264944"/>
            <a:ext cx="766786" cy="759619"/>
          </a:xfrm>
          <a:prstGeom prst="rect">
            <a:avLst/>
          </a:prstGeom>
          <a:ln w="6350">
            <a:solidFill>
              <a:schemeClr val="bg1">
                <a:lumMod val="50000"/>
              </a:schemeClr>
            </a:solidFill>
          </a:ln>
        </p:spPr>
      </p:pic>
      <p:sp>
        <p:nvSpPr>
          <p:cNvPr id="3" name="テキスト ボックス 21"/>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Products &amp; Services</a:t>
            </a:r>
            <a:endParaRPr lang="ja-JP" altLang="en-US" sz="2500">
              <a:solidFill>
                <a:srgbClr val="000000"/>
              </a:solidFill>
              <a:latin typeface="Arial Narrow" panose="020B0606020202030204" pitchFamily="34" charset="0"/>
            </a:endParaRPr>
          </a:p>
        </p:txBody>
      </p:sp>
      <p:sp>
        <p:nvSpPr>
          <p:cNvPr id="4" name="テキスト ボックス 92"/>
          <p:cNvSpPr txBox="1">
            <a:spLocks noChangeArrowheads="1"/>
          </p:cNvSpPr>
          <p:nvPr/>
        </p:nvSpPr>
        <p:spPr bwMode="auto">
          <a:xfrm>
            <a:off x="1219200" y="1714500"/>
            <a:ext cx="1681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Building Systems</a:t>
            </a:r>
          </a:p>
        </p:txBody>
      </p:sp>
      <p:sp>
        <p:nvSpPr>
          <p:cNvPr id="5" name="テキスト ボックス 96"/>
          <p:cNvSpPr txBox="1">
            <a:spLocks noChangeArrowheads="1"/>
          </p:cNvSpPr>
          <p:nvPr/>
        </p:nvSpPr>
        <p:spPr bwMode="auto">
          <a:xfrm>
            <a:off x="1219200" y="3048000"/>
            <a:ext cx="2138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Air Conditioning Systems</a:t>
            </a:r>
          </a:p>
        </p:txBody>
      </p:sp>
      <p:sp>
        <p:nvSpPr>
          <p:cNvPr id="6" name="テキスト ボックス 97"/>
          <p:cNvSpPr txBox="1">
            <a:spLocks noChangeArrowheads="1"/>
          </p:cNvSpPr>
          <p:nvPr/>
        </p:nvSpPr>
        <p:spPr bwMode="auto">
          <a:xfrm>
            <a:off x="1219200" y="4267200"/>
            <a:ext cx="152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Space Systems</a:t>
            </a:r>
          </a:p>
        </p:txBody>
      </p:sp>
      <p:sp>
        <p:nvSpPr>
          <p:cNvPr id="7" name="テキスト ボックス 98"/>
          <p:cNvSpPr txBox="1">
            <a:spLocks noChangeArrowheads="1"/>
          </p:cNvSpPr>
          <p:nvPr/>
        </p:nvSpPr>
        <p:spPr bwMode="auto">
          <a:xfrm>
            <a:off x="1219200" y="5486400"/>
            <a:ext cx="152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Energy Systems</a:t>
            </a:r>
          </a:p>
        </p:txBody>
      </p:sp>
      <p:sp>
        <p:nvSpPr>
          <p:cNvPr id="8" name="テキスト ボックス 99"/>
          <p:cNvSpPr txBox="1">
            <a:spLocks noChangeArrowheads="1"/>
          </p:cNvSpPr>
          <p:nvPr/>
        </p:nvSpPr>
        <p:spPr bwMode="auto">
          <a:xfrm>
            <a:off x="4022725" y="1714500"/>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Factory Automation Systems</a:t>
            </a:r>
          </a:p>
        </p:txBody>
      </p:sp>
      <p:sp>
        <p:nvSpPr>
          <p:cNvPr id="9" name="テキスト ボックス 100"/>
          <p:cNvSpPr txBox="1">
            <a:spLocks noChangeArrowheads="1"/>
          </p:cNvSpPr>
          <p:nvPr/>
        </p:nvSpPr>
        <p:spPr bwMode="auto">
          <a:xfrm>
            <a:off x="4022725" y="30480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Semiconductors/Devices</a:t>
            </a:r>
          </a:p>
        </p:txBody>
      </p:sp>
      <p:sp>
        <p:nvSpPr>
          <p:cNvPr id="10" name="テキスト ボックス 101"/>
          <p:cNvSpPr txBox="1">
            <a:spLocks noChangeArrowheads="1"/>
          </p:cNvSpPr>
          <p:nvPr/>
        </p:nvSpPr>
        <p:spPr bwMode="auto">
          <a:xfrm>
            <a:off x="4022725" y="42672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Transportation Systems</a:t>
            </a:r>
          </a:p>
        </p:txBody>
      </p:sp>
      <p:sp>
        <p:nvSpPr>
          <p:cNvPr id="11" name="テキスト ボックス 102"/>
          <p:cNvSpPr txBox="1">
            <a:spLocks noChangeArrowheads="1"/>
          </p:cNvSpPr>
          <p:nvPr/>
        </p:nvSpPr>
        <p:spPr bwMode="auto">
          <a:xfrm>
            <a:off x="4022725" y="54864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Automotive Equipment</a:t>
            </a:r>
          </a:p>
        </p:txBody>
      </p:sp>
      <p:sp>
        <p:nvSpPr>
          <p:cNvPr id="12" name="テキスト ボックス 103"/>
          <p:cNvSpPr txBox="1">
            <a:spLocks noChangeArrowheads="1"/>
          </p:cNvSpPr>
          <p:nvPr/>
        </p:nvSpPr>
        <p:spPr bwMode="auto">
          <a:xfrm>
            <a:off x="6989763" y="1638300"/>
            <a:ext cx="2154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Information/</a:t>
            </a:r>
          </a:p>
          <a:p>
            <a:pPr fontAlgn="base">
              <a:spcBef>
                <a:spcPct val="0"/>
              </a:spcBef>
              <a:spcAft>
                <a:spcPct val="0"/>
              </a:spcAft>
            </a:pPr>
            <a:r>
              <a:rPr lang="en-US" altLang="ja-JP" sz="1400">
                <a:solidFill>
                  <a:srgbClr val="000000"/>
                </a:solidFill>
                <a:latin typeface="Arial Narrow" panose="020B0606020202030204" pitchFamily="34" charset="0"/>
              </a:rPr>
              <a:t>Communication Systems</a:t>
            </a:r>
          </a:p>
        </p:txBody>
      </p:sp>
      <p:sp>
        <p:nvSpPr>
          <p:cNvPr id="13" name="テキスト ボックス 104"/>
          <p:cNvSpPr txBox="1">
            <a:spLocks noChangeArrowheads="1"/>
          </p:cNvSpPr>
          <p:nvPr/>
        </p:nvSpPr>
        <p:spPr bwMode="auto">
          <a:xfrm>
            <a:off x="6989763" y="3048000"/>
            <a:ext cx="2154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Visual Information Systems</a:t>
            </a:r>
          </a:p>
        </p:txBody>
      </p:sp>
      <p:sp>
        <p:nvSpPr>
          <p:cNvPr id="14" name="テキスト ボックス 105"/>
          <p:cNvSpPr txBox="1">
            <a:spLocks noChangeArrowheads="1"/>
          </p:cNvSpPr>
          <p:nvPr/>
        </p:nvSpPr>
        <p:spPr bwMode="auto">
          <a:xfrm>
            <a:off x="6989763" y="4267200"/>
            <a:ext cx="1773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Public Systems</a:t>
            </a:r>
          </a:p>
        </p:txBody>
      </p:sp>
      <p:sp>
        <p:nvSpPr>
          <p:cNvPr id="15" name="テキスト ボックス 106"/>
          <p:cNvSpPr txBox="1">
            <a:spLocks noChangeArrowheads="1"/>
          </p:cNvSpPr>
          <p:nvPr/>
        </p:nvSpPr>
        <p:spPr bwMode="auto">
          <a:xfrm>
            <a:off x="6989763" y="5486400"/>
            <a:ext cx="2078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latin typeface="Arial Narrow" panose="020B0606020202030204" pitchFamily="34" charset="0"/>
              </a:rPr>
              <a:t>Home Products</a:t>
            </a:r>
          </a:p>
        </p:txBody>
      </p:sp>
      <p:sp>
        <p:nvSpPr>
          <p:cNvPr id="16" name="テキスト ボックス 125"/>
          <p:cNvSpPr txBox="1">
            <a:spLocks noChangeArrowheads="1"/>
          </p:cNvSpPr>
          <p:nvPr/>
        </p:nvSpPr>
        <p:spPr bwMode="auto">
          <a:xfrm>
            <a:off x="160338" y="2166938"/>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31759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979613" y="2185988"/>
            <a:ext cx="4906962" cy="2362200"/>
            <a:chOff x="1200" y="1776"/>
            <a:chExt cx="3162" cy="1488"/>
          </a:xfrm>
        </p:grpSpPr>
        <p:sp>
          <p:nvSpPr>
            <p:cNvPr id="3" name="Freeform 10"/>
            <p:cNvSpPr>
              <a:spLocks/>
            </p:cNvSpPr>
            <p:nvPr/>
          </p:nvSpPr>
          <p:spPr bwMode="auto">
            <a:xfrm>
              <a:off x="3862" y="1776"/>
              <a:ext cx="500" cy="395"/>
            </a:xfrm>
            <a:custGeom>
              <a:avLst/>
              <a:gdLst>
                <a:gd name="T0" fmla="*/ 2 w 659"/>
                <a:gd name="T1" fmla="*/ 2 h 514"/>
                <a:gd name="T2" fmla="*/ 2 w 659"/>
                <a:gd name="T3" fmla="*/ 2 h 514"/>
                <a:gd name="T4" fmla="*/ 2 w 659"/>
                <a:gd name="T5" fmla="*/ 2 h 514"/>
                <a:gd name="T6" fmla="*/ 2 w 659"/>
                <a:gd name="T7" fmla="*/ 2 h 514"/>
                <a:gd name="T8" fmla="*/ 2 w 659"/>
                <a:gd name="T9" fmla="*/ 2 h 514"/>
                <a:gd name="T10" fmla="*/ 2 w 659"/>
                <a:gd name="T11" fmla="*/ 2 h 514"/>
                <a:gd name="T12" fmla="*/ 2 w 659"/>
                <a:gd name="T13" fmla="*/ 2 h 514"/>
                <a:gd name="T14" fmla="*/ 2 w 659"/>
                <a:gd name="T15" fmla="*/ 2 h 514"/>
                <a:gd name="T16" fmla="*/ 2 w 659"/>
                <a:gd name="T17" fmla="*/ 2 h 514"/>
                <a:gd name="T18" fmla="*/ 2 w 659"/>
                <a:gd name="T19" fmla="*/ 2 h 514"/>
                <a:gd name="T20" fmla="*/ 2 w 659"/>
                <a:gd name="T21" fmla="*/ 2 h 514"/>
                <a:gd name="T22" fmla="*/ 2 w 659"/>
                <a:gd name="T23" fmla="*/ 2 h 514"/>
                <a:gd name="T24" fmla="*/ 2 w 659"/>
                <a:gd name="T25" fmla="*/ 2 h 514"/>
                <a:gd name="T26" fmla="*/ 2 w 659"/>
                <a:gd name="T27" fmla="*/ 2 h 514"/>
                <a:gd name="T28" fmla="*/ 2 w 659"/>
                <a:gd name="T29" fmla="*/ 2 h 514"/>
                <a:gd name="T30" fmla="*/ 2 w 659"/>
                <a:gd name="T31" fmla="*/ 2 h 514"/>
                <a:gd name="T32" fmla="*/ 2 w 659"/>
                <a:gd name="T33" fmla="*/ 2 h 514"/>
                <a:gd name="T34" fmla="*/ 2 w 659"/>
                <a:gd name="T35" fmla="*/ 2 h 514"/>
                <a:gd name="T36" fmla="*/ 2 w 659"/>
                <a:gd name="T37" fmla="*/ 2 h 514"/>
                <a:gd name="T38" fmla="*/ 2 w 659"/>
                <a:gd name="T39" fmla="*/ 2 h 514"/>
                <a:gd name="T40" fmla="*/ 2 w 659"/>
                <a:gd name="T41" fmla="*/ 2 h 514"/>
                <a:gd name="T42" fmla="*/ 2 w 659"/>
                <a:gd name="T43" fmla="*/ 2 h 514"/>
                <a:gd name="T44" fmla="*/ 2 w 659"/>
                <a:gd name="T45" fmla="*/ 2 h 514"/>
                <a:gd name="T46" fmla="*/ 2 w 659"/>
                <a:gd name="T47" fmla="*/ 2 h 514"/>
                <a:gd name="T48" fmla="*/ 2 w 659"/>
                <a:gd name="T49" fmla="*/ 2 h 514"/>
                <a:gd name="T50" fmla="*/ 2 w 659"/>
                <a:gd name="T51" fmla="*/ 2 h 514"/>
                <a:gd name="T52" fmla="*/ 2 w 659"/>
                <a:gd name="T53" fmla="*/ 2 h 514"/>
                <a:gd name="T54" fmla="*/ 2 w 659"/>
                <a:gd name="T55" fmla="*/ 2 h 514"/>
                <a:gd name="T56" fmla="*/ 2 w 659"/>
                <a:gd name="T57" fmla="*/ 2 h 514"/>
                <a:gd name="T58" fmla="*/ 2 w 659"/>
                <a:gd name="T59" fmla="*/ 2 h 514"/>
                <a:gd name="T60" fmla="*/ 2 w 659"/>
                <a:gd name="T61" fmla="*/ 2 h 514"/>
                <a:gd name="T62" fmla="*/ 2 w 659"/>
                <a:gd name="T63" fmla="*/ 2 h 514"/>
                <a:gd name="T64" fmla="*/ 2 w 659"/>
                <a:gd name="T65" fmla="*/ 2 h 514"/>
                <a:gd name="T66" fmla="*/ 2 w 659"/>
                <a:gd name="T67" fmla="*/ 2 h 514"/>
                <a:gd name="T68" fmla="*/ 2 w 659"/>
                <a:gd name="T69" fmla="*/ 2 h 514"/>
                <a:gd name="T70" fmla="*/ 2 w 659"/>
                <a:gd name="T71" fmla="*/ 2 h 514"/>
                <a:gd name="T72" fmla="*/ 2 w 659"/>
                <a:gd name="T73" fmla="*/ 2 h 514"/>
                <a:gd name="T74" fmla="*/ 2 w 659"/>
                <a:gd name="T75" fmla="*/ 2 h 514"/>
                <a:gd name="T76" fmla="*/ 2 w 659"/>
                <a:gd name="T77" fmla="*/ 2 h 514"/>
                <a:gd name="T78" fmla="*/ 2 w 659"/>
                <a:gd name="T79" fmla="*/ 2 h 514"/>
                <a:gd name="T80" fmla="*/ 2 w 659"/>
                <a:gd name="T81" fmla="*/ 2 h 514"/>
                <a:gd name="T82" fmla="*/ 2 w 659"/>
                <a:gd name="T83" fmla="*/ 2 h 514"/>
                <a:gd name="T84" fmla="*/ 2 w 659"/>
                <a:gd name="T85" fmla="*/ 2 h 514"/>
                <a:gd name="T86" fmla="*/ 2 w 659"/>
                <a:gd name="T87" fmla="*/ 2 h 514"/>
                <a:gd name="T88" fmla="*/ 2 w 659"/>
                <a:gd name="T89" fmla="*/ 2 h 514"/>
                <a:gd name="T90" fmla="*/ 2 w 659"/>
                <a:gd name="T91" fmla="*/ 2 h 514"/>
                <a:gd name="T92" fmla="*/ 2 w 659"/>
                <a:gd name="T93" fmla="*/ 2 h 514"/>
                <a:gd name="T94" fmla="*/ 2 w 659"/>
                <a:gd name="T95" fmla="*/ 2 h 514"/>
                <a:gd name="T96" fmla="*/ 2 w 659"/>
                <a:gd name="T97" fmla="*/ 2 h 514"/>
                <a:gd name="T98" fmla="*/ 2 w 659"/>
                <a:gd name="T99" fmla="*/ 2 h 514"/>
                <a:gd name="T100" fmla="*/ 2 w 659"/>
                <a:gd name="T101" fmla="*/ 2 h 514"/>
                <a:gd name="T102" fmla="*/ 2 w 659"/>
                <a:gd name="T103" fmla="*/ 2 h 514"/>
                <a:gd name="T104" fmla="*/ 2 w 659"/>
                <a:gd name="T105" fmla="*/ 2 h 514"/>
                <a:gd name="T106" fmla="*/ 2 w 659"/>
                <a:gd name="T107" fmla="*/ 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59"/>
                <a:gd name="T163" fmla="*/ 0 h 514"/>
                <a:gd name="T164" fmla="*/ 659 w 65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59" h="514">
                  <a:moveTo>
                    <a:pt x="490" y="363"/>
                  </a:moveTo>
                  <a:lnTo>
                    <a:pt x="496" y="363"/>
                  </a:lnTo>
                  <a:lnTo>
                    <a:pt x="508" y="357"/>
                  </a:lnTo>
                  <a:lnTo>
                    <a:pt x="520" y="357"/>
                  </a:lnTo>
                  <a:lnTo>
                    <a:pt x="532" y="351"/>
                  </a:lnTo>
                  <a:lnTo>
                    <a:pt x="544" y="344"/>
                  </a:lnTo>
                  <a:lnTo>
                    <a:pt x="550" y="338"/>
                  </a:lnTo>
                  <a:lnTo>
                    <a:pt x="556" y="338"/>
                  </a:lnTo>
                  <a:lnTo>
                    <a:pt x="544" y="332"/>
                  </a:lnTo>
                  <a:lnTo>
                    <a:pt x="526" y="326"/>
                  </a:lnTo>
                  <a:lnTo>
                    <a:pt x="514" y="326"/>
                  </a:lnTo>
                  <a:lnTo>
                    <a:pt x="508" y="320"/>
                  </a:lnTo>
                  <a:lnTo>
                    <a:pt x="502" y="320"/>
                  </a:lnTo>
                  <a:lnTo>
                    <a:pt x="496" y="320"/>
                  </a:lnTo>
                  <a:lnTo>
                    <a:pt x="502" y="314"/>
                  </a:lnTo>
                  <a:lnTo>
                    <a:pt x="508" y="308"/>
                  </a:lnTo>
                  <a:lnTo>
                    <a:pt x="520" y="302"/>
                  </a:lnTo>
                  <a:lnTo>
                    <a:pt x="526" y="302"/>
                  </a:lnTo>
                  <a:lnTo>
                    <a:pt x="532" y="308"/>
                  </a:lnTo>
                  <a:lnTo>
                    <a:pt x="544" y="314"/>
                  </a:lnTo>
                  <a:lnTo>
                    <a:pt x="556" y="314"/>
                  </a:lnTo>
                  <a:lnTo>
                    <a:pt x="562" y="314"/>
                  </a:lnTo>
                  <a:lnTo>
                    <a:pt x="562" y="302"/>
                  </a:lnTo>
                  <a:lnTo>
                    <a:pt x="562" y="290"/>
                  </a:lnTo>
                  <a:lnTo>
                    <a:pt x="556" y="284"/>
                  </a:lnTo>
                  <a:lnTo>
                    <a:pt x="544" y="278"/>
                  </a:lnTo>
                  <a:lnTo>
                    <a:pt x="532" y="272"/>
                  </a:lnTo>
                  <a:lnTo>
                    <a:pt x="520" y="266"/>
                  </a:lnTo>
                  <a:lnTo>
                    <a:pt x="532" y="260"/>
                  </a:lnTo>
                  <a:lnTo>
                    <a:pt x="538" y="260"/>
                  </a:lnTo>
                  <a:lnTo>
                    <a:pt x="550" y="266"/>
                  </a:lnTo>
                  <a:lnTo>
                    <a:pt x="556" y="266"/>
                  </a:lnTo>
                  <a:lnTo>
                    <a:pt x="562" y="266"/>
                  </a:lnTo>
                  <a:lnTo>
                    <a:pt x="568" y="260"/>
                  </a:lnTo>
                  <a:lnTo>
                    <a:pt x="574" y="254"/>
                  </a:lnTo>
                  <a:lnTo>
                    <a:pt x="574" y="248"/>
                  </a:lnTo>
                  <a:lnTo>
                    <a:pt x="568" y="242"/>
                  </a:lnTo>
                  <a:lnTo>
                    <a:pt x="580" y="242"/>
                  </a:lnTo>
                  <a:lnTo>
                    <a:pt x="580" y="236"/>
                  </a:lnTo>
                  <a:lnTo>
                    <a:pt x="574" y="224"/>
                  </a:lnTo>
                  <a:lnTo>
                    <a:pt x="580" y="218"/>
                  </a:lnTo>
                  <a:lnTo>
                    <a:pt x="586" y="212"/>
                  </a:lnTo>
                  <a:lnTo>
                    <a:pt x="592" y="205"/>
                  </a:lnTo>
                  <a:lnTo>
                    <a:pt x="586" y="199"/>
                  </a:lnTo>
                  <a:lnTo>
                    <a:pt x="580" y="193"/>
                  </a:lnTo>
                  <a:lnTo>
                    <a:pt x="580" y="187"/>
                  </a:lnTo>
                  <a:lnTo>
                    <a:pt x="580" y="181"/>
                  </a:lnTo>
                  <a:lnTo>
                    <a:pt x="586" y="163"/>
                  </a:lnTo>
                  <a:lnTo>
                    <a:pt x="592" y="151"/>
                  </a:lnTo>
                  <a:lnTo>
                    <a:pt x="599" y="139"/>
                  </a:lnTo>
                  <a:lnTo>
                    <a:pt x="592" y="139"/>
                  </a:lnTo>
                  <a:lnTo>
                    <a:pt x="586" y="133"/>
                  </a:lnTo>
                  <a:lnTo>
                    <a:pt x="580" y="133"/>
                  </a:lnTo>
                  <a:lnTo>
                    <a:pt x="580" y="127"/>
                  </a:lnTo>
                  <a:lnTo>
                    <a:pt x="592" y="127"/>
                  </a:lnTo>
                  <a:lnTo>
                    <a:pt x="605" y="127"/>
                  </a:lnTo>
                  <a:lnTo>
                    <a:pt x="617" y="121"/>
                  </a:lnTo>
                  <a:lnTo>
                    <a:pt x="605" y="115"/>
                  </a:lnTo>
                  <a:lnTo>
                    <a:pt x="599" y="115"/>
                  </a:lnTo>
                  <a:lnTo>
                    <a:pt x="592" y="115"/>
                  </a:lnTo>
                  <a:lnTo>
                    <a:pt x="580" y="109"/>
                  </a:lnTo>
                  <a:lnTo>
                    <a:pt x="599" y="109"/>
                  </a:lnTo>
                  <a:lnTo>
                    <a:pt x="623" y="103"/>
                  </a:lnTo>
                  <a:lnTo>
                    <a:pt x="641" y="91"/>
                  </a:lnTo>
                  <a:lnTo>
                    <a:pt x="659" y="79"/>
                  </a:lnTo>
                  <a:lnTo>
                    <a:pt x="647" y="73"/>
                  </a:lnTo>
                  <a:lnTo>
                    <a:pt x="629" y="73"/>
                  </a:lnTo>
                  <a:lnTo>
                    <a:pt x="605" y="73"/>
                  </a:lnTo>
                  <a:lnTo>
                    <a:pt x="592" y="79"/>
                  </a:lnTo>
                  <a:lnTo>
                    <a:pt x="586" y="73"/>
                  </a:lnTo>
                  <a:lnTo>
                    <a:pt x="580" y="73"/>
                  </a:lnTo>
                  <a:lnTo>
                    <a:pt x="574" y="66"/>
                  </a:lnTo>
                  <a:lnTo>
                    <a:pt x="562" y="73"/>
                  </a:lnTo>
                  <a:lnTo>
                    <a:pt x="544" y="79"/>
                  </a:lnTo>
                  <a:lnTo>
                    <a:pt x="520" y="85"/>
                  </a:lnTo>
                  <a:lnTo>
                    <a:pt x="502" y="97"/>
                  </a:lnTo>
                  <a:lnTo>
                    <a:pt x="508" y="85"/>
                  </a:lnTo>
                  <a:lnTo>
                    <a:pt x="526" y="79"/>
                  </a:lnTo>
                  <a:lnTo>
                    <a:pt x="538" y="66"/>
                  </a:lnTo>
                  <a:lnTo>
                    <a:pt x="544" y="66"/>
                  </a:lnTo>
                  <a:lnTo>
                    <a:pt x="538" y="60"/>
                  </a:lnTo>
                  <a:lnTo>
                    <a:pt x="526" y="60"/>
                  </a:lnTo>
                  <a:lnTo>
                    <a:pt x="514" y="54"/>
                  </a:lnTo>
                  <a:lnTo>
                    <a:pt x="496" y="54"/>
                  </a:lnTo>
                  <a:lnTo>
                    <a:pt x="484" y="54"/>
                  </a:lnTo>
                  <a:lnTo>
                    <a:pt x="466" y="54"/>
                  </a:lnTo>
                  <a:lnTo>
                    <a:pt x="453" y="54"/>
                  </a:lnTo>
                  <a:lnTo>
                    <a:pt x="447" y="54"/>
                  </a:lnTo>
                  <a:lnTo>
                    <a:pt x="441" y="54"/>
                  </a:lnTo>
                  <a:lnTo>
                    <a:pt x="447" y="48"/>
                  </a:lnTo>
                  <a:lnTo>
                    <a:pt x="453" y="48"/>
                  </a:lnTo>
                  <a:lnTo>
                    <a:pt x="460" y="48"/>
                  </a:lnTo>
                  <a:lnTo>
                    <a:pt x="478" y="48"/>
                  </a:lnTo>
                  <a:lnTo>
                    <a:pt x="490" y="48"/>
                  </a:lnTo>
                  <a:lnTo>
                    <a:pt x="508" y="48"/>
                  </a:lnTo>
                  <a:lnTo>
                    <a:pt x="526" y="48"/>
                  </a:lnTo>
                  <a:lnTo>
                    <a:pt x="538" y="48"/>
                  </a:lnTo>
                  <a:lnTo>
                    <a:pt x="544" y="48"/>
                  </a:lnTo>
                  <a:lnTo>
                    <a:pt x="550" y="48"/>
                  </a:lnTo>
                  <a:lnTo>
                    <a:pt x="544" y="42"/>
                  </a:lnTo>
                  <a:lnTo>
                    <a:pt x="538" y="36"/>
                  </a:lnTo>
                  <a:lnTo>
                    <a:pt x="532" y="36"/>
                  </a:lnTo>
                  <a:lnTo>
                    <a:pt x="514" y="24"/>
                  </a:lnTo>
                  <a:lnTo>
                    <a:pt x="496" y="24"/>
                  </a:lnTo>
                  <a:lnTo>
                    <a:pt x="490" y="18"/>
                  </a:lnTo>
                  <a:lnTo>
                    <a:pt x="496" y="18"/>
                  </a:lnTo>
                  <a:lnTo>
                    <a:pt x="496" y="12"/>
                  </a:lnTo>
                  <a:lnTo>
                    <a:pt x="484" y="6"/>
                  </a:lnTo>
                  <a:lnTo>
                    <a:pt x="478" y="6"/>
                  </a:lnTo>
                  <a:lnTo>
                    <a:pt x="466" y="6"/>
                  </a:lnTo>
                  <a:lnTo>
                    <a:pt x="447" y="6"/>
                  </a:lnTo>
                  <a:lnTo>
                    <a:pt x="429" y="0"/>
                  </a:lnTo>
                  <a:lnTo>
                    <a:pt x="417" y="0"/>
                  </a:lnTo>
                  <a:lnTo>
                    <a:pt x="411" y="6"/>
                  </a:lnTo>
                  <a:lnTo>
                    <a:pt x="399" y="6"/>
                  </a:lnTo>
                  <a:lnTo>
                    <a:pt x="387" y="12"/>
                  </a:lnTo>
                  <a:lnTo>
                    <a:pt x="381" y="12"/>
                  </a:lnTo>
                  <a:lnTo>
                    <a:pt x="369" y="12"/>
                  </a:lnTo>
                  <a:lnTo>
                    <a:pt x="363" y="24"/>
                  </a:lnTo>
                  <a:lnTo>
                    <a:pt x="363" y="30"/>
                  </a:lnTo>
                  <a:lnTo>
                    <a:pt x="351" y="30"/>
                  </a:lnTo>
                  <a:lnTo>
                    <a:pt x="339" y="30"/>
                  </a:lnTo>
                  <a:lnTo>
                    <a:pt x="327" y="36"/>
                  </a:lnTo>
                  <a:lnTo>
                    <a:pt x="314" y="36"/>
                  </a:lnTo>
                  <a:lnTo>
                    <a:pt x="302" y="42"/>
                  </a:lnTo>
                  <a:lnTo>
                    <a:pt x="296" y="42"/>
                  </a:lnTo>
                  <a:lnTo>
                    <a:pt x="290" y="42"/>
                  </a:lnTo>
                  <a:lnTo>
                    <a:pt x="296" y="48"/>
                  </a:lnTo>
                  <a:lnTo>
                    <a:pt x="302" y="54"/>
                  </a:lnTo>
                  <a:lnTo>
                    <a:pt x="314" y="54"/>
                  </a:lnTo>
                  <a:lnTo>
                    <a:pt x="321" y="60"/>
                  </a:lnTo>
                  <a:lnTo>
                    <a:pt x="308" y="60"/>
                  </a:lnTo>
                  <a:lnTo>
                    <a:pt x="302" y="60"/>
                  </a:lnTo>
                  <a:lnTo>
                    <a:pt x="296" y="60"/>
                  </a:lnTo>
                  <a:lnTo>
                    <a:pt x="296" y="66"/>
                  </a:lnTo>
                  <a:lnTo>
                    <a:pt x="290" y="66"/>
                  </a:lnTo>
                  <a:lnTo>
                    <a:pt x="278" y="60"/>
                  </a:lnTo>
                  <a:lnTo>
                    <a:pt x="266" y="60"/>
                  </a:lnTo>
                  <a:lnTo>
                    <a:pt x="260" y="54"/>
                  </a:lnTo>
                  <a:lnTo>
                    <a:pt x="254" y="54"/>
                  </a:lnTo>
                  <a:lnTo>
                    <a:pt x="248" y="48"/>
                  </a:lnTo>
                  <a:lnTo>
                    <a:pt x="242" y="48"/>
                  </a:lnTo>
                  <a:lnTo>
                    <a:pt x="236" y="48"/>
                  </a:lnTo>
                  <a:lnTo>
                    <a:pt x="230" y="48"/>
                  </a:lnTo>
                  <a:lnTo>
                    <a:pt x="230" y="54"/>
                  </a:lnTo>
                  <a:lnTo>
                    <a:pt x="236" y="60"/>
                  </a:lnTo>
                  <a:lnTo>
                    <a:pt x="236" y="66"/>
                  </a:lnTo>
                  <a:lnTo>
                    <a:pt x="224" y="66"/>
                  </a:lnTo>
                  <a:lnTo>
                    <a:pt x="212" y="60"/>
                  </a:lnTo>
                  <a:lnTo>
                    <a:pt x="194" y="54"/>
                  </a:lnTo>
                  <a:lnTo>
                    <a:pt x="188" y="54"/>
                  </a:lnTo>
                  <a:lnTo>
                    <a:pt x="175" y="54"/>
                  </a:lnTo>
                  <a:lnTo>
                    <a:pt x="157" y="54"/>
                  </a:lnTo>
                  <a:lnTo>
                    <a:pt x="145" y="54"/>
                  </a:lnTo>
                  <a:lnTo>
                    <a:pt x="139" y="54"/>
                  </a:lnTo>
                  <a:lnTo>
                    <a:pt x="145" y="60"/>
                  </a:lnTo>
                  <a:lnTo>
                    <a:pt x="139" y="66"/>
                  </a:lnTo>
                  <a:lnTo>
                    <a:pt x="127" y="66"/>
                  </a:lnTo>
                  <a:lnTo>
                    <a:pt x="115" y="73"/>
                  </a:lnTo>
                  <a:lnTo>
                    <a:pt x="109" y="79"/>
                  </a:lnTo>
                  <a:lnTo>
                    <a:pt x="97" y="79"/>
                  </a:lnTo>
                  <a:lnTo>
                    <a:pt x="91" y="73"/>
                  </a:lnTo>
                  <a:lnTo>
                    <a:pt x="85" y="79"/>
                  </a:lnTo>
                  <a:lnTo>
                    <a:pt x="73" y="85"/>
                  </a:lnTo>
                  <a:lnTo>
                    <a:pt x="67" y="97"/>
                  </a:lnTo>
                  <a:lnTo>
                    <a:pt x="55" y="103"/>
                  </a:lnTo>
                  <a:lnTo>
                    <a:pt x="55" y="109"/>
                  </a:lnTo>
                  <a:lnTo>
                    <a:pt x="61" y="115"/>
                  </a:lnTo>
                  <a:lnTo>
                    <a:pt x="67" y="115"/>
                  </a:lnTo>
                  <a:lnTo>
                    <a:pt x="73" y="115"/>
                  </a:lnTo>
                  <a:lnTo>
                    <a:pt x="67" y="127"/>
                  </a:lnTo>
                  <a:lnTo>
                    <a:pt x="55" y="133"/>
                  </a:lnTo>
                  <a:lnTo>
                    <a:pt x="43" y="133"/>
                  </a:lnTo>
                  <a:lnTo>
                    <a:pt x="24" y="139"/>
                  </a:lnTo>
                  <a:lnTo>
                    <a:pt x="6" y="139"/>
                  </a:lnTo>
                  <a:lnTo>
                    <a:pt x="0" y="145"/>
                  </a:lnTo>
                  <a:lnTo>
                    <a:pt x="0" y="151"/>
                  </a:lnTo>
                  <a:lnTo>
                    <a:pt x="6" y="157"/>
                  </a:lnTo>
                  <a:lnTo>
                    <a:pt x="12" y="163"/>
                  </a:lnTo>
                  <a:lnTo>
                    <a:pt x="18" y="163"/>
                  </a:lnTo>
                  <a:lnTo>
                    <a:pt x="30" y="163"/>
                  </a:lnTo>
                  <a:lnTo>
                    <a:pt x="43" y="163"/>
                  </a:lnTo>
                  <a:lnTo>
                    <a:pt x="49" y="163"/>
                  </a:lnTo>
                  <a:lnTo>
                    <a:pt x="55" y="169"/>
                  </a:lnTo>
                  <a:lnTo>
                    <a:pt x="36" y="169"/>
                  </a:lnTo>
                  <a:lnTo>
                    <a:pt x="12" y="175"/>
                  </a:lnTo>
                  <a:lnTo>
                    <a:pt x="12" y="181"/>
                  </a:lnTo>
                  <a:lnTo>
                    <a:pt x="18" y="193"/>
                  </a:lnTo>
                  <a:lnTo>
                    <a:pt x="36" y="199"/>
                  </a:lnTo>
                  <a:lnTo>
                    <a:pt x="43" y="199"/>
                  </a:lnTo>
                  <a:lnTo>
                    <a:pt x="67" y="199"/>
                  </a:lnTo>
                  <a:lnTo>
                    <a:pt x="91" y="199"/>
                  </a:lnTo>
                  <a:lnTo>
                    <a:pt x="103" y="199"/>
                  </a:lnTo>
                  <a:lnTo>
                    <a:pt x="115" y="199"/>
                  </a:lnTo>
                  <a:lnTo>
                    <a:pt x="133" y="199"/>
                  </a:lnTo>
                  <a:lnTo>
                    <a:pt x="139" y="205"/>
                  </a:lnTo>
                  <a:lnTo>
                    <a:pt x="151" y="212"/>
                  </a:lnTo>
                  <a:lnTo>
                    <a:pt x="151" y="224"/>
                  </a:lnTo>
                  <a:lnTo>
                    <a:pt x="157" y="236"/>
                  </a:lnTo>
                  <a:lnTo>
                    <a:pt x="169" y="248"/>
                  </a:lnTo>
                  <a:lnTo>
                    <a:pt x="175" y="260"/>
                  </a:lnTo>
                  <a:lnTo>
                    <a:pt x="182" y="272"/>
                  </a:lnTo>
                  <a:lnTo>
                    <a:pt x="182" y="278"/>
                  </a:lnTo>
                  <a:lnTo>
                    <a:pt x="182" y="284"/>
                  </a:lnTo>
                  <a:lnTo>
                    <a:pt x="188" y="290"/>
                  </a:lnTo>
                  <a:lnTo>
                    <a:pt x="200" y="290"/>
                  </a:lnTo>
                  <a:lnTo>
                    <a:pt x="212" y="296"/>
                  </a:lnTo>
                  <a:lnTo>
                    <a:pt x="218" y="308"/>
                  </a:lnTo>
                  <a:lnTo>
                    <a:pt x="218" y="314"/>
                  </a:lnTo>
                  <a:lnTo>
                    <a:pt x="212" y="314"/>
                  </a:lnTo>
                  <a:lnTo>
                    <a:pt x="200" y="314"/>
                  </a:lnTo>
                  <a:lnTo>
                    <a:pt x="200" y="320"/>
                  </a:lnTo>
                  <a:lnTo>
                    <a:pt x="206" y="326"/>
                  </a:lnTo>
                  <a:lnTo>
                    <a:pt x="212" y="326"/>
                  </a:lnTo>
                  <a:lnTo>
                    <a:pt x="218" y="332"/>
                  </a:lnTo>
                  <a:lnTo>
                    <a:pt x="224" y="332"/>
                  </a:lnTo>
                  <a:lnTo>
                    <a:pt x="230" y="338"/>
                  </a:lnTo>
                  <a:lnTo>
                    <a:pt x="230" y="344"/>
                  </a:lnTo>
                  <a:lnTo>
                    <a:pt x="230" y="351"/>
                  </a:lnTo>
                  <a:lnTo>
                    <a:pt x="224" y="351"/>
                  </a:lnTo>
                  <a:lnTo>
                    <a:pt x="212" y="351"/>
                  </a:lnTo>
                  <a:lnTo>
                    <a:pt x="206" y="351"/>
                  </a:lnTo>
                  <a:lnTo>
                    <a:pt x="200" y="357"/>
                  </a:lnTo>
                  <a:lnTo>
                    <a:pt x="200" y="363"/>
                  </a:lnTo>
                  <a:lnTo>
                    <a:pt x="206" y="369"/>
                  </a:lnTo>
                  <a:lnTo>
                    <a:pt x="206" y="375"/>
                  </a:lnTo>
                  <a:lnTo>
                    <a:pt x="206" y="387"/>
                  </a:lnTo>
                  <a:lnTo>
                    <a:pt x="206" y="399"/>
                  </a:lnTo>
                  <a:lnTo>
                    <a:pt x="206" y="417"/>
                  </a:lnTo>
                  <a:lnTo>
                    <a:pt x="212" y="423"/>
                  </a:lnTo>
                  <a:lnTo>
                    <a:pt x="212" y="429"/>
                  </a:lnTo>
                  <a:lnTo>
                    <a:pt x="218" y="435"/>
                  </a:lnTo>
                  <a:lnTo>
                    <a:pt x="218" y="441"/>
                  </a:lnTo>
                  <a:lnTo>
                    <a:pt x="230" y="435"/>
                  </a:lnTo>
                  <a:lnTo>
                    <a:pt x="236" y="435"/>
                  </a:lnTo>
                  <a:lnTo>
                    <a:pt x="236" y="447"/>
                  </a:lnTo>
                  <a:lnTo>
                    <a:pt x="230" y="459"/>
                  </a:lnTo>
                  <a:lnTo>
                    <a:pt x="230" y="465"/>
                  </a:lnTo>
                  <a:lnTo>
                    <a:pt x="242" y="477"/>
                  </a:lnTo>
                  <a:lnTo>
                    <a:pt x="254" y="483"/>
                  </a:lnTo>
                  <a:lnTo>
                    <a:pt x="266" y="490"/>
                  </a:lnTo>
                  <a:lnTo>
                    <a:pt x="284" y="496"/>
                  </a:lnTo>
                  <a:lnTo>
                    <a:pt x="290" y="496"/>
                  </a:lnTo>
                  <a:lnTo>
                    <a:pt x="290" y="502"/>
                  </a:lnTo>
                  <a:lnTo>
                    <a:pt x="296" y="508"/>
                  </a:lnTo>
                  <a:lnTo>
                    <a:pt x="296" y="514"/>
                  </a:lnTo>
                  <a:lnTo>
                    <a:pt x="308" y="508"/>
                  </a:lnTo>
                  <a:lnTo>
                    <a:pt x="314" y="508"/>
                  </a:lnTo>
                  <a:lnTo>
                    <a:pt x="321" y="502"/>
                  </a:lnTo>
                  <a:lnTo>
                    <a:pt x="321" y="490"/>
                  </a:lnTo>
                  <a:lnTo>
                    <a:pt x="321" y="477"/>
                  </a:lnTo>
                  <a:lnTo>
                    <a:pt x="321" y="465"/>
                  </a:lnTo>
                  <a:lnTo>
                    <a:pt x="327" y="459"/>
                  </a:lnTo>
                  <a:lnTo>
                    <a:pt x="339" y="447"/>
                  </a:lnTo>
                  <a:lnTo>
                    <a:pt x="351" y="435"/>
                  </a:lnTo>
                  <a:lnTo>
                    <a:pt x="351" y="429"/>
                  </a:lnTo>
                  <a:lnTo>
                    <a:pt x="351" y="423"/>
                  </a:lnTo>
                  <a:lnTo>
                    <a:pt x="357" y="411"/>
                  </a:lnTo>
                  <a:lnTo>
                    <a:pt x="363" y="411"/>
                  </a:lnTo>
                  <a:lnTo>
                    <a:pt x="369" y="411"/>
                  </a:lnTo>
                  <a:lnTo>
                    <a:pt x="393" y="411"/>
                  </a:lnTo>
                  <a:lnTo>
                    <a:pt x="399" y="411"/>
                  </a:lnTo>
                  <a:lnTo>
                    <a:pt x="405" y="405"/>
                  </a:lnTo>
                  <a:lnTo>
                    <a:pt x="411" y="405"/>
                  </a:lnTo>
                  <a:lnTo>
                    <a:pt x="417" y="405"/>
                  </a:lnTo>
                  <a:lnTo>
                    <a:pt x="417" y="393"/>
                  </a:lnTo>
                  <a:lnTo>
                    <a:pt x="423" y="387"/>
                  </a:lnTo>
                  <a:lnTo>
                    <a:pt x="429" y="375"/>
                  </a:lnTo>
                  <a:lnTo>
                    <a:pt x="435" y="369"/>
                  </a:lnTo>
                  <a:lnTo>
                    <a:pt x="447" y="369"/>
                  </a:lnTo>
                  <a:lnTo>
                    <a:pt x="466" y="363"/>
                  </a:lnTo>
                  <a:lnTo>
                    <a:pt x="478" y="363"/>
                  </a:lnTo>
                  <a:lnTo>
                    <a:pt x="484" y="363"/>
                  </a:lnTo>
                  <a:lnTo>
                    <a:pt x="490" y="36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Freeform 11"/>
            <p:cNvSpPr>
              <a:spLocks/>
            </p:cNvSpPr>
            <p:nvPr/>
          </p:nvSpPr>
          <p:spPr bwMode="auto">
            <a:xfrm>
              <a:off x="1915" y="2771"/>
              <a:ext cx="5" cy="4"/>
            </a:xfrm>
            <a:custGeom>
              <a:avLst/>
              <a:gdLst>
                <a:gd name="T0" fmla="*/ 0 w 6"/>
                <a:gd name="T1" fmla="*/ 1 h 6"/>
                <a:gd name="T2" fmla="*/ 3 w 6"/>
                <a:gd name="T3" fmla="*/ 1 h 6"/>
                <a:gd name="T4" fmla="*/ 0 w 6"/>
                <a:gd name="T5" fmla="*/ 0 h 6"/>
                <a:gd name="T6" fmla="*/ 0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0" y="0"/>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Freeform 12"/>
            <p:cNvSpPr>
              <a:spLocks/>
            </p:cNvSpPr>
            <p:nvPr/>
          </p:nvSpPr>
          <p:spPr bwMode="auto">
            <a:xfrm>
              <a:off x="2868" y="2250"/>
              <a:ext cx="9" cy="5"/>
            </a:xfrm>
            <a:custGeom>
              <a:avLst/>
              <a:gdLst>
                <a:gd name="T0" fmla="*/ 0 w 12"/>
                <a:gd name="T1" fmla="*/ 0 h 6"/>
                <a:gd name="T2" fmla="*/ 2 w 12"/>
                <a:gd name="T3" fmla="*/ 0 h 6"/>
                <a:gd name="T4" fmla="*/ 2 w 12"/>
                <a:gd name="T5" fmla="*/ 3 h 6"/>
                <a:gd name="T6" fmla="*/ 2 w 12"/>
                <a:gd name="T7" fmla="*/ 3 h 6"/>
                <a:gd name="T8" fmla="*/ 0 w 12"/>
                <a:gd name="T9" fmla="*/ 3 h 6"/>
                <a:gd name="T10" fmla="*/ 0 w 12"/>
                <a:gd name="T11" fmla="*/ 0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0" y="0"/>
                  </a:moveTo>
                  <a:lnTo>
                    <a:pt x="6" y="0"/>
                  </a:lnTo>
                  <a:lnTo>
                    <a:pt x="12" y="6"/>
                  </a:lnTo>
                  <a:lnTo>
                    <a:pt x="6" y="6"/>
                  </a:lnTo>
                  <a:lnTo>
                    <a:pt x="0" y="6"/>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Freeform 13"/>
            <p:cNvSpPr>
              <a:spLocks/>
            </p:cNvSpPr>
            <p:nvPr/>
          </p:nvSpPr>
          <p:spPr bwMode="auto">
            <a:xfrm>
              <a:off x="1200" y="2083"/>
              <a:ext cx="83" cy="42"/>
            </a:xfrm>
            <a:custGeom>
              <a:avLst/>
              <a:gdLst>
                <a:gd name="T0" fmla="*/ 0 w 109"/>
                <a:gd name="T1" fmla="*/ 2 h 54"/>
                <a:gd name="T2" fmla="*/ 2 w 109"/>
                <a:gd name="T3" fmla="*/ 2 h 54"/>
                <a:gd name="T4" fmla="*/ 2 w 109"/>
                <a:gd name="T5" fmla="*/ 0 h 54"/>
                <a:gd name="T6" fmla="*/ 2 w 109"/>
                <a:gd name="T7" fmla="*/ 2 h 54"/>
                <a:gd name="T8" fmla="*/ 2 w 109"/>
                <a:gd name="T9" fmla="*/ 2 h 54"/>
                <a:gd name="T10" fmla="*/ 2 w 109"/>
                <a:gd name="T11" fmla="*/ 2 h 54"/>
                <a:gd name="T12" fmla="*/ 2 w 109"/>
                <a:gd name="T13" fmla="*/ 2 h 54"/>
                <a:gd name="T14" fmla="*/ 2 w 109"/>
                <a:gd name="T15" fmla="*/ 2 h 54"/>
                <a:gd name="T16" fmla="*/ 2 w 109"/>
                <a:gd name="T17" fmla="*/ 0 h 54"/>
                <a:gd name="T18" fmla="*/ 2 w 109"/>
                <a:gd name="T19" fmla="*/ 2 h 54"/>
                <a:gd name="T20" fmla="*/ 2 w 109"/>
                <a:gd name="T21" fmla="*/ 2 h 54"/>
                <a:gd name="T22" fmla="*/ 2 w 109"/>
                <a:gd name="T23" fmla="*/ 0 h 54"/>
                <a:gd name="T24" fmla="*/ 2 w 109"/>
                <a:gd name="T25" fmla="*/ 0 h 54"/>
                <a:gd name="T26" fmla="*/ 2 w 109"/>
                <a:gd name="T27" fmla="*/ 0 h 54"/>
                <a:gd name="T28" fmla="*/ 2 w 109"/>
                <a:gd name="T29" fmla="*/ 2 h 54"/>
                <a:gd name="T30" fmla="*/ 2 w 109"/>
                <a:gd name="T31" fmla="*/ 2 h 54"/>
                <a:gd name="T32" fmla="*/ 2 w 109"/>
                <a:gd name="T33" fmla="*/ 2 h 54"/>
                <a:gd name="T34" fmla="*/ 2 w 109"/>
                <a:gd name="T35" fmla="*/ 2 h 54"/>
                <a:gd name="T36" fmla="*/ 2 w 109"/>
                <a:gd name="T37" fmla="*/ 2 h 54"/>
                <a:gd name="T38" fmla="*/ 2 w 109"/>
                <a:gd name="T39" fmla="*/ 2 h 54"/>
                <a:gd name="T40" fmla="*/ 2 w 109"/>
                <a:gd name="T41" fmla="*/ 2 h 54"/>
                <a:gd name="T42" fmla="*/ 2 w 109"/>
                <a:gd name="T43" fmla="*/ 2 h 54"/>
                <a:gd name="T44" fmla="*/ 2 w 109"/>
                <a:gd name="T45" fmla="*/ 2 h 54"/>
                <a:gd name="T46" fmla="*/ 2 w 109"/>
                <a:gd name="T47" fmla="*/ 2 h 54"/>
                <a:gd name="T48" fmla="*/ 2 w 109"/>
                <a:gd name="T49" fmla="*/ 2 h 54"/>
                <a:gd name="T50" fmla="*/ 2 w 109"/>
                <a:gd name="T51" fmla="*/ 2 h 54"/>
                <a:gd name="T52" fmla="*/ 2 w 109"/>
                <a:gd name="T53" fmla="*/ 2 h 54"/>
                <a:gd name="T54" fmla="*/ 2 w 109"/>
                <a:gd name="T55" fmla="*/ 2 h 54"/>
                <a:gd name="T56" fmla="*/ 2 w 109"/>
                <a:gd name="T57" fmla="*/ 2 h 54"/>
                <a:gd name="T58" fmla="*/ 2 w 109"/>
                <a:gd name="T59" fmla="*/ 2 h 54"/>
                <a:gd name="T60" fmla="*/ 0 w 109"/>
                <a:gd name="T61" fmla="*/ 2 h 54"/>
                <a:gd name="T62" fmla="*/ 0 w 109"/>
                <a:gd name="T63" fmla="*/ 2 h 54"/>
                <a:gd name="T64" fmla="*/ 0 w 109"/>
                <a:gd name="T65" fmla="*/ 2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
                <a:gd name="T100" fmla="*/ 0 h 54"/>
                <a:gd name="T101" fmla="*/ 109 w 109"/>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 h="54">
                  <a:moveTo>
                    <a:pt x="0" y="12"/>
                  </a:moveTo>
                  <a:lnTo>
                    <a:pt x="6" y="6"/>
                  </a:lnTo>
                  <a:lnTo>
                    <a:pt x="18" y="0"/>
                  </a:lnTo>
                  <a:lnTo>
                    <a:pt x="18" y="6"/>
                  </a:lnTo>
                  <a:lnTo>
                    <a:pt x="24" y="6"/>
                  </a:lnTo>
                  <a:lnTo>
                    <a:pt x="24" y="12"/>
                  </a:lnTo>
                  <a:lnTo>
                    <a:pt x="30" y="12"/>
                  </a:lnTo>
                  <a:lnTo>
                    <a:pt x="36" y="6"/>
                  </a:lnTo>
                  <a:lnTo>
                    <a:pt x="42" y="0"/>
                  </a:lnTo>
                  <a:lnTo>
                    <a:pt x="48" y="6"/>
                  </a:lnTo>
                  <a:lnTo>
                    <a:pt x="60" y="6"/>
                  </a:lnTo>
                  <a:lnTo>
                    <a:pt x="73" y="0"/>
                  </a:lnTo>
                  <a:lnTo>
                    <a:pt x="85" y="0"/>
                  </a:lnTo>
                  <a:lnTo>
                    <a:pt x="91" y="0"/>
                  </a:lnTo>
                  <a:lnTo>
                    <a:pt x="97" y="6"/>
                  </a:lnTo>
                  <a:lnTo>
                    <a:pt x="103" y="18"/>
                  </a:lnTo>
                  <a:lnTo>
                    <a:pt x="109" y="24"/>
                  </a:lnTo>
                  <a:lnTo>
                    <a:pt x="103" y="30"/>
                  </a:lnTo>
                  <a:lnTo>
                    <a:pt x="85" y="42"/>
                  </a:lnTo>
                  <a:lnTo>
                    <a:pt x="66" y="48"/>
                  </a:lnTo>
                  <a:lnTo>
                    <a:pt x="60" y="54"/>
                  </a:lnTo>
                  <a:lnTo>
                    <a:pt x="48" y="48"/>
                  </a:lnTo>
                  <a:lnTo>
                    <a:pt x="42" y="48"/>
                  </a:lnTo>
                  <a:lnTo>
                    <a:pt x="30" y="48"/>
                  </a:lnTo>
                  <a:lnTo>
                    <a:pt x="24" y="42"/>
                  </a:lnTo>
                  <a:lnTo>
                    <a:pt x="18" y="42"/>
                  </a:lnTo>
                  <a:lnTo>
                    <a:pt x="24" y="36"/>
                  </a:lnTo>
                  <a:lnTo>
                    <a:pt x="18" y="30"/>
                  </a:lnTo>
                  <a:lnTo>
                    <a:pt x="12" y="30"/>
                  </a:lnTo>
                  <a:lnTo>
                    <a:pt x="6" y="24"/>
                  </a:lnTo>
                  <a:lnTo>
                    <a:pt x="0" y="24"/>
                  </a:lnTo>
                  <a:lnTo>
                    <a:pt x="0" y="18"/>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 name="Freeform 14"/>
            <p:cNvSpPr>
              <a:spLocks/>
            </p:cNvSpPr>
            <p:nvPr/>
          </p:nvSpPr>
          <p:spPr bwMode="auto">
            <a:xfrm>
              <a:off x="1319" y="2222"/>
              <a:ext cx="36" cy="47"/>
            </a:xfrm>
            <a:custGeom>
              <a:avLst/>
              <a:gdLst>
                <a:gd name="T0" fmla="*/ 2 w 48"/>
                <a:gd name="T1" fmla="*/ 2 h 61"/>
                <a:gd name="T2" fmla="*/ 2 w 48"/>
                <a:gd name="T3" fmla="*/ 2 h 61"/>
                <a:gd name="T4" fmla="*/ 0 w 48"/>
                <a:gd name="T5" fmla="*/ 2 h 61"/>
                <a:gd name="T6" fmla="*/ 0 w 48"/>
                <a:gd name="T7" fmla="*/ 2 h 61"/>
                <a:gd name="T8" fmla="*/ 0 w 48"/>
                <a:gd name="T9" fmla="*/ 2 h 61"/>
                <a:gd name="T10" fmla="*/ 2 w 48"/>
                <a:gd name="T11" fmla="*/ 2 h 61"/>
                <a:gd name="T12" fmla="*/ 2 w 48"/>
                <a:gd name="T13" fmla="*/ 2 h 61"/>
                <a:gd name="T14" fmla="*/ 2 w 48"/>
                <a:gd name="T15" fmla="*/ 2 h 61"/>
                <a:gd name="T16" fmla="*/ 2 w 48"/>
                <a:gd name="T17" fmla="*/ 2 h 61"/>
                <a:gd name="T18" fmla="*/ 2 w 48"/>
                <a:gd name="T19" fmla="*/ 0 h 61"/>
                <a:gd name="T20" fmla="*/ 2 w 48"/>
                <a:gd name="T21" fmla="*/ 0 h 61"/>
                <a:gd name="T22" fmla="*/ 2 w 48"/>
                <a:gd name="T23" fmla="*/ 0 h 61"/>
                <a:gd name="T24" fmla="*/ 2 w 48"/>
                <a:gd name="T25" fmla="*/ 2 h 61"/>
                <a:gd name="T26" fmla="*/ 2 w 48"/>
                <a:gd name="T27" fmla="*/ 0 h 61"/>
                <a:gd name="T28" fmla="*/ 2 w 48"/>
                <a:gd name="T29" fmla="*/ 2 h 61"/>
                <a:gd name="T30" fmla="*/ 2 w 48"/>
                <a:gd name="T31" fmla="*/ 2 h 61"/>
                <a:gd name="T32" fmla="*/ 2 w 48"/>
                <a:gd name="T33" fmla="*/ 2 h 61"/>
                <a:gd name="T34" fmla="*/ 2 w 48"/>
                <a:gd name="T35" fmla="*/ 2 h 61"/>
                <a:gd name="T36" fmla="*/ 2 w 48"/>
                <a:gd name="T37" fmla="*/ 2 h 61"/>
                <a:gd name="T38" fmla="*/ 2 w 48"/>
                <a:gd name="T39" fmla="*/ 2 h 61"/>
                <a:gd name="T40" fmla="*/ 2 w 48"/>
                <a:gd name="T41" fmla="*/ 2 h 61"/>
                <a:gd name="T42" fmla="*/ 2 w 48"/>
                <a:gd name="T43" fmla="*/ 2 h 61"/>
                <a:gd name="T44" fmla="*/ 2 w 48"/>
                <a:gd name="T45" fmla="*/ 2 h 61"/>
                <a:gd name="T46" fmla="*/ 2 w 48"/>
                <a:gd name="T47" fmla="*/ 2 h 61"/>
                <a:gd name="T48" fmla="*/ 2 w 48"/>
                <a:gd name="T49" fmla="*/ 2 h 61"/>
                <a:gd name="T50" fmla="*/ 2 w 48"/>
                <a:gd name="T51" fmla="*/ 2 h 61"/>
                <a:gd name="T52" fmla="*/ 2 w 48"/>
                <a:gd name="T53" fmla="*/ 2 h 61"/>
                <a:gd name="T54" fmla="*/ 0 w 48"/>
                <a:gd name="T55" fmla="*/ 2 h 61"/>
                <a:gd name="T56" fmla="*/ 0 w 48"/>
                <a:gd name="T57" fmla="*/ 2 h 61"/>
                <a:gd name="T58" fmla="*/ 0 w 48"/>
                <a:gd name="T59" fmla="*/ 2 h 61"/>
                <a:gd name="T60" fmla="*/ 0 w 48"/>
                <a:gd name="T61" fmla="*/ 2 h 61"/>
                <a:gd name="T62" fmla="*/ 2 w 48"/>
                <a:gd name="T63" fmla="*/ 2 h 61"/>
                <a:gd name="T64" fmla="*/ 2 w 48"/>
                <a:gd name="T65" fmla="*/ 2 h 61"/>
                <a:gd name="T66" fmla="*/ 2 w 48"/>
                <a:gd name="T67" fmla="*/ 2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
                <a:gd name="T103" fmla="*/ 0 h 61"/>
                <a:gd name="T104" fmla="*/ 48 w 48"/>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 h="61">
                  <a:moveTo>
                    <a:pt x="12" y="30"/>
                  </a:moveTo>
                  <a:lnTo>
                    <a:pt x="6" y="30"/>
                  </a:lnTo>
                  <a:lnTo>
                    <a:pt x="0" y="24"/>
                  </a:lnTo>
                  <a:lnTo>
                    <a:pt x="0" y="18"/>
                  </a:lnTo>
                  <a:lnTo>
                    <a:pt x="0" y="12"/>
                  </a:lnTo>
                  <a:lnTo>
                    <a:pt x="6" y="12"/>
                  </a:lnTo>
                  <a:lnTo>
                    <a:pt x="18" y="12"/>
                  </a:lnTo>
                  <a:lnTo>
                    <a:pt x="12" y="6"/>
                  </a:lnTo>
                  <a:lnTo>
                    <a:pt x="18" y="6"/>
                  </a:lnTo>
                  <a:lnTo>
                    <a:pt x="18" y="0"/>
                  </a:lnTo>
                  <a:lnTo>
                    <a:pt x="24" y="0"/>
                  </a:lnTo>
                  <a:lnTo>
                    <a:pt x="30" y="0"/>
                  </a:lnTo>
                  <a:lnTo>
                    <a:pt x="30" y="6"/>
                  </a:lnTo>
                  <a:lnTo>
                    <a:pt x="36" y="0"/>
                  </a:lnTo>
                  <a:lnTo>
                    <a:pt x="42" y="6"/>
                  </a:lnTo>
                  <a:lnTo>
                    <a:pt x="42" y="12"/>
                  </a:lnTo>
                  <a:lnTo>
                    <a:pt x="48" y="18"/>
                  </a:lnTo>
                  <a:lnTo>
                    <a:pt x="42" y="18"/>
                  </a:lnTo>
                  <a:lnTo>
                    <a:pt x="36" y="18"/>
                  </a:lnTo>
                  <a:lnTo>
                    <a:pt x="42" y="24"/>
                  </a:lnTo>
                  <a:lnTo>
                    <a:pt x="42" y="30"/>
                  </a:lnTo>
                  <a:lnTo>
                    <a:pt x="42" y="42"/>
                  </a:lnTo>
                  <a:lnTo>
                    <a:pt x="36" y="49"/>
                  </a:lnTo>
                  <a:lnTo>
                    <a:pt x="30" y="49"/>
                  </a:lnTo>
                  <a:lnTo>
                    <a:pt x="24" y="55"/>
                  </a:lnTo>
                  <a:lnTo>
                    <a:pt x="18" y="55"/>
                  </a:lnTo>
                  <a:lnTo>
                    <a:pt x="12" y="61"/>
                  </a:lnTo>
                  <a:lnTo>
                    <a:pt x="0" y="61"/>
                  </a:lnTo>
                  <a:lnTo>
                    <a:pt x="0" y="55"/>
                  </a:lnTo>
                  <a:lnTo>
                    <a:pt x="0" y="49"/>
                  </a:lnTo>
                  <a:lnTo>
                    <a:pt x="0" y="42"/>
                  </a:lnTo>
                  <a:lnTo>
                    <a:pt x="6" y="36"/>
                  </a:lnTo>
                  <a:lnTo>
                    <a:pt x="12" y="36"/>
                  </a:lnTo>
                  <a:lnTo>
                    <a:pt x="12"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Freeform 15"/>
            <p:cNvSpPr>
              <a:spLocks/>
            </p:cNvSpPr>
            <p:nvPr/>
          </p:nvSpPr>
          <p:spPr bwMode="auto">
            <a:xfrm>
              <a:off x="1346" y="2181"/>
              <a:ext cx="65" cy="102"/>
            </a:xfrm>
            <a:custGeom>
              <a:avLst/>
              <a:gdLst>
                <a:gd name="T0" fmla="*/ 2 w 85"/>
                <a:gd name="T1" fmla="*/ 2 h 133"/>
                <a:gd name="T2" fmla="*/ 2 w 85"/>
                <a:gd name="T3" fmla="*/ 2 h 133"/>
                <a:gd name="T4" fmla="*/ 2 w 85"/>
                <a:gd name="T5" fmla="*/ 2 h 133"/>
                <a:gd name="T6" fmla="*/ 2 w 85"/>
                <a:gd name="T7" fmla="*/ 2 h 133"/>
                <a:gd name="T8" fmla="*/ 0 w 85"/>
                <a:gd name="T9" fmla="*/ 2 h 133"/>
                <a:gd name="T10" fmla="*/ 2 w 85"/>
                <a:gd name="T11" fmla="*/ 2 h 133"/>
                <a:gd name="T12" fmla="*/ 2 w 85"/>
                <a:gd name="T13" fmla="*/ 2 h 133"/>
                <a:gd name="T14" fmla="*/ 2 w 85"/>
                <a:gd name="T15" fmla="*/ 2 h 133"/>
                <a:gd name="T16" fmla="*/ 2 w 85"/>
                <a:gd name="T17" fmla="*/ 2 h 133"/>
                <a:gd name="T18" fmla="*/ 2 w 85"/>
                <a:gd name="T19" fmla="*/ 2 h 133"/>
                <a:gd name="T20" fmla="*/ 2 w 85"/>
                <a:gd name="T21" fmla="*/ 2 h 133"/>
                <a:gd name="T22" fmla="*/ 2 w 85"/>
                <a:gd name="T23" fmla="*/ 2 h 133"/>
                <a:gd name="T24" fmla="*/ 2 w 85"/>
                <a:gd name="T25" fmla="*/ 2 h 133"/>
                <a:gd name="T26" fmla="*/ 2 w 85"/>
                <a:gd name="T27" fmla="*/ 2 h 133"/>
                <a:gd name="T28" fmla="*/ 2 w 85"/>
                <a:gd name="T29" fmla="*/ 2 h 133"/>
                <a:gd name="T30" fmla="*/ 2 w 85"/>
                <a:gd name="T31" fmla="*/ 2 h 133"/>
                <a:gd name="T32" fmla="*/ 2 w 85"/>
                <a:gd name="T33" fmla="*/ 2 h 133"/>
                <a:gd name="T34" fmla="*/ 2 w 85"/>
                <a:gd name="T35" fmla="*/ 2 h 133"/>
                <a:gd name="T36" fmla="*/ 2 w 85"/>
                <a:gd name="T37" fmla="*/ 2 h 133"/>
                <a:gd name="T38" fmla="*/ 2 w 85"/>
                <a:gd name="T39" fmla="*/ 2 h 133"/>
                <a:gd name="T40" fmla="*/ 2 w 85"/>
                <a:gd name="T41" fmla="*/ 2 h 133"/>
                <a:gd name="T42" fmla="*/ 2 w 85"/>
                <a:gd name="T43" fmla="*/ 2 h 133"/>
                <a:gd name="T44" fmla="*/ 2 w 85"/>
                <a:gd name="T45" fmla="*/ 2 h 133"/>
                <a:gd name="T46" fmla="*/ 2 w 85"/>
                <a:gd name="T47" fmla="*/ 2 h 133"/>
                <a:gd name="T48" fmla="*/ 2 w 85"/>
                <a:gd name="T49" fmla="*/ 2 h 133"/>
                <a:gd name="T50" fmla="*/ 2 w 85"/>
                <a:gd name="T51" fmla="*/ 2 h 133"/>
                <a:gd name="T52" fmla="*/ 2 w 85"/>
                <a:gd name="T53" fmla="*/ 2 h 133"/>
                <a:gd name="T54" fmla="*/ 0 w 85"/>
                <a:gd name="T55" fmla="*/ 2 h 133"/>
                <a:gd name="T56" fmla="*/ 2 w 85"/>
                <a:gd name="T57" fmla="*/ 2 h 133"/>
                <a:gd name="T58" fmla="*/ 2 w 85"/>
                <a:gd name="T59" fmla="*/ 2 h 133"/>
                <a:gd name="T60" fmla="*/ 2 w 85"/>
                <a:gd name="T61" fmla="*/ 2 h 133"/>
                <a:gd name="T62" fmla="*/ 2 w 85"/>
                <a:gd name="T63" fmla="*/ 2 h 133"/>
                <a:gd name="T64" fmla="*/ 2 w 85"/>
                <a:gd name="T65" fmla="*/ 2 h 133"/>
                <a:gd name="T66" fmla="*/ 2 w 85"/>
                <a:gd name="T67" fmla="*/ 2 h 133"/>
                <a:gd name="T68" fmla="*/ 2 w 85"/>
                <a:gd name="T69" fmla="*/ 2 h 133"/>
                <a:gd name="T70" fmla="*/ 2 w 85"/>
                <a:gd name="T71" fmla="*/ 2 h 133"/>
                <a:gd name="T72" fmla="*/ 2 w 85"/>
                <a:gd name="T73" fmla="*/ 2 h 133"/>
                <a:gd name="T74" fmla="*/ 2 w 85"/>
                <a:gd name="T75" fmla="*/ 2 h 133"/>
                <a:gd name="T76" fmla="*/ 2 w 85"/>
                <a:gd name="T77" fmla="*/ 2 h 133"/>
                <a:gd name="T78" fmla="*/ 2 w 85"/>
                <a:gd name="T79" fmla="*/ 2 h 133"/>
                <a:gd name="T80" fmla="*/ 2 w 85"/>
                <a:gd name="T81" fmla="*/ 2 h 133"/>
                <a:gd name="T82" fmla="*/ 2 w 85"/>
                <a:gd name="T83" fmla="*/ 2 h 1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133"/>
                <a:gd name="T128" fmla="*/ 85 w 85"/>
                <a:gd name="T129" fmla="*/ 133 h 1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133">
                  <a:moveTo>
                    <a:pt x="19" y="54"/>
                  </a:moveTo>
                  <a:lnTo>
                    <a:pt x="12" y="48"/>
                  </a:lnTo>
                  <a:lnTo>
                    <a:pt x="12" y="42"/>
                  </a:lnTo>
                  <a:lnTo>
                    <a:pt x="12" y="48"/>
                  </a:lnTo>
                  <a:lnTo>
                    <a:pt x="6" y="48"/>
                  </a:lnTo>
                  <a:lnTo>
                    <a:pt x="6" y="42"/>
                  </a:lnTo>
                  <a:lnTo>
                    <a:pt x="12" y="30"/>
                  </a:lnTo>
                  <a:lnTo>
                    <a:pt x="6" y="30"/>
                  </a:lnTo>
                  <a:lnTo>
                    <a:pt x="0" y="24"/>
                  </a:lnTo>
                  <a:lnTo>
                    <a:pt x="0" y="18"/>
                  </a:lnTo>
                  <a:lnTo>
                    <a:pt x="6" y="18"/>
                  </a:lnTo>
                  <a:lnTo>
                    <a:pt x="6" y="12"/>
                  </a:lnTo>
                  <a:lnTo>
                    <a:pt x="6" y="6"/>
                  </a:lnTo>
                  <a:lnTo>
                    <a:pt x="19" y="6"/>
                  </a:lnTo>
                  <a:lnTo>
                    <a:pt x="31" y="0"/>
                  </a:lnTo>
                  <a:lnTo>
                    <a:pt x="25" y="12"/>
                  </a:lnTo>
                  <a:lnTo>
                    <a:pt x="19" y="18"/>
                  </a:lnTo>
                  <a:lnTo>
                    <a:pt x="31" y="18"/>
                  </a:lnTo>
                  <a:lnTo>
                    <a:pt x="43" y="18"/>
                  </a:lnTo>
                  <a:lnTo>
                    <a:pt x="37" y="24"/>
                  </a:lnTo>
                  <a:lnTo>
                    <a:pt x="37" y="36"/>
                  </a:lnTo>
                  <a:lnTo>
                    <a:pt x="31" y="42"/>
                  </a:lnTo>
                  <a:lnTo>
                    <a:pt x="25" y="42"/>
                  </a:lnTo>
                  <a:lnTo>
                    <a:pt x="31" y="42"/>
                  </a:lnTo>
                  <a:lnTo>
                    <a:pt x="37" y="42"/>
                  </a:lnTo>
                  <a:lnTo>
                    <a:pt x="43" y="48"/>
                  </a:lnTo>
                  <a:lnTo>
                    <a:pt x="49" y="48"/>
                  </a:lnTo>
                  <a:lnTo>
                    <a:pt x="55" y="60"/>
                  </a:lnTo>
                  <a:lnTo>
                    <a:pt x="55" y="66"/>
                  </a:lnTo>
                  <a:lnTo>
                    <a:pt x="61" y="72"/>
                  </a:lnTo>
                  <a:lnTo>
                    <a:pt x="73" y="78"/>
                  </a:lnTo>
                  <a:lnTo>
                    <a:pt x="73" y="84"/>
                  </a:lnTo>
                  <a:lnTo>
                    <a:pt x="67" y="84"/>
                  </a:lnTo>
                  <a:lnTo>
                    <a:pt x="73" y="90"/>
                  </a:lnTo>
                  <a:lnTo>
                    <a:pt x="79" y="90"/>
                  </a:lnTo>
                  <a:lnTo>
                    <a:pt x="85" y="90"/>
                  </a:lnTo>
                  <a:lnTo>
                    <a:pt x="85" y="96"/>
                  </a:lnTo>
                  <a:lnTo>
                    <a:pt x="85" y="103"/>
                  </a:lnTo>
                  <a:lnTo>
                    <a:pt x="85" y="109"/>
                  </a:lnTo>
                  <a:lnTo>
                    <a:pt x="73" y="109"/>
                  </a:lnTo>
                  <a:lnTo>
                    <a:pt x="67" y="109"/>
                  </a:lnTo>
                  <a:lnTo>
                    <a:pt x="79" y="115"/>
                  </a:lnTo>
                  <a:lnTo>
                    <a:pt x="85" y="115"/>
                  </a:lnTo>
                  <a:lnTo>
                    <a:pt x="79" y="121"/>
                  </a:lnTo>
                  <a:lnTo>
                    <a:pt x="73" y="121"/>
                  </a:lnTo>
                  <a:lnTo>
                    <a:pt x="67" y="121"/>
                  </a:lnTo>
                  <a:lnTo>
                    <a:pt x="55" y="127"/>
                  </a:lnTo>
                  <a:lnTo>
                    <a:pt x="49" y="127"/>
                  </a:lnTo>
                  <a:lnTo>
                    <a:pt x="43" y="127"/>
                  </a:lnTo>
                  <a:lnTo>
                    <a:pt x="37" y="127"/>
                  </a:lnTo>
                  <a:lnTo>
                    <a:pt x="31" y="133"/>
                  </a:lnTo>
                  <a:lnTo>
                    <a:pt x="25" y="133"/>
                  </a:lnTo>
                  <a:lnTo>
                    <a:pt x="19" y="133"/>
                  </a:lnTo>
                  <a:lnTo>
                    <a:pt x="12" y="133"/>
                  </a:lnTo>
                  <a:lnTo>
                    <a:pt x="6" y="133"/>
                  </a:lnTo>
                  <a:lnTo>
                    <a:pt x="0" y="133"/>
                  </a:lnTo>
                  <a:lnTo>
                    <a:pt x="6" y="127"/>
                  </a:lnTo>
                  <a:lnTo>
                    <a:pt x="12" y="127"/>
                  </a:lnTo>
                  <a:lnTo>
                    <a:pt x="19" y="121"/>
                  </a:lnTo>
                  <a:lnTo>
                    <a:pt x="25" y="115"/>
                  </a:lnTo>
                  <a:lnTo>
                    <a:pt x="31" y="115"/>
                  </a:lnTo>
                  <a:lnTo>
                    <a:pt x="37" y="115"/>
                  </a:lnTo>
                  <a:lnTo>
                    <a:pt x="43" y="109"/>
                  </a:lnTo>
                  <a:lnTo>
                    <a:pt x="37" y="109"/>
                  </a:lnTo>
                  <a:lnTo>
                    <a:pt x="31" y="115"/>
                  </a:lnTo>
                  <a:lnTo>
                    <a:pt x="31" y="109"/>
                  </a:lnTo>
                  <a:lnTo>
                    <a:pt x="25" y="109"/>
                  </a:lnTo>
                  <a:lnTo>
                    <a:pt x="19" y="109"/>
                  </a:lnTo>
                  <a:lnTo>
                    <a:pt x="12" y="109"/>
                  </a:lnTo>
                  <a:lnTo>
                    <a:pt x="19" y="103"/>
                  </a:lnTo>
                  <a:lnTo>
                    <a:pt x="25" y="96"/>
                  </a:lnTo>
                  <a:lnTo>
                    <a:pt x="19" y="96"/>
                  </a:lnTo>
                  <a:lnTo>
                    <a:pt x="25" y="90"/>
                  </a:lnTo>
                  <a:lnTo>
                    <a:pt x="31" y="90"/>
                  </a:lnTo>
                  <a:lnTo>
                    <a:pt x="37" y="84"/>
                  </a:lnTo>
                  <a:lnTo>
                    <a:pt x="37" y="78"/>
                  </a:lnTo>
                  <a:lnTo>
                    <a:pt x="31" y="78"/>
                  </a:lnTo>
                  <a:lnTo>
                    <a:pt x="31" y="72"/>
                  </a:lnTo>
                  <a:lnTo>
                    <a:pt x="31" y="66"/>
                  </a:lnTo>
                  <a:lnTo>
                    <a:pt x="25" y="66"/>
                  </a:lnTo>
                  <a:lnTo>
                    <a:pt x="19" y="66"/>
                  </a:lnTo>
                  <a:lnTo>
                    <a:pt x="12" y="66"/>
                  </a:lnTo>
                  <a:lnTo>
                    <a:pt x="12" y="60"/>
                  </a:lnTo>
                  <a:lnTo>
                    <a:pt x="12" y="54"/>
                  </a:lnTo>
                  <a:lnTo>
                    <a:pt x="19" y="5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Freeform 16"/>
            <p:cNvSpPr>
              <a:spLocks/>
            </p:cNvSpPr>
            <p:nvPr/>
          </p:nvSpPr>
          <p:spPr bwMode="auto">
            <a:xfrm>
              <a:off x="1475" y="2357"/>
              <a:ext cx="9" cy="19"/>
            </a:xfrm>
            <a:custGeom>
              <a:avLst/>
              <a:gdLst>
                <a:gd name="T0" fmla="*/ 2 w 12"/>
                <a:gd name="T1" fmla="*/ 2 h 25"/>
                <a:gd name="T2" fmla="*/ 2 w 12"/>
                <a:gd name="T3" fmla="*/ 2 h 25"/>
                <a:gd name="T4" fmla="*/ 2 w 12"/>
                <a:gd name="T5" fmla="*/ 2 h 25"/>
                <a:gd name="T6" fmla="*/ 0 w 12"/>
                <a:gd name="T7" fmla="*/ 2 h 25"/>
                <a:gd name="T8" fmla="*/ 0 w 12"/>
                <a:gd name="T9" fmla="*/ 2 h 25"/>
                <a:gd name="T10" fmla="*/ 0 w 12"/>
                <a:gd name="T11" fmla="*/ 2 h 25"/>
                <a:gd name="T12" fmla="*/ 2 w 12"/>
                <a:gd name="T13" fmla="*/ 0 h 25"/>
                <a:gd name="T14" fmla="*/ 2 w 12"/>
                <a:gd name="T15" fmla="*/ 2 h 25"/>
                <a:gd name="T16" fmla="*/ 2 w 12"/>
                <a:gd name="T17" fmla="*/ 2 h 25"/>
                <a:gd name="T18" fmla="*/ 2 w 12"/>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5"/>
                <a:gd name="T32" fmla="*/ 12 w 12"/>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5">
                  <a:moveTo>
                    <a:pt x="12" y="19"/>
                  </a:moveTo>
                  <a:lnTo>
                    <a:pt x="12" y="25"/>
                  </a:lnTo>
                  <a:lnTo>
                    <a:pt x="6" y="25"/>
                  </a:lnTo>
                  <a:lnTo>
                    <a:pt x="0" y="19"/>
                  </a:lnTo>
                  <a:lnTo>
                    <a:pt x="0" y="13"/>
                  </a:lnTo>
                  <a:lnTo>
                    <a:pt x="0" y="6"/>
                  </a:lnTo>
                  <a:lnTo>
                    <a:pt x="6" y="0"/>
                  </a:lnTo>
                  <a:lnTo>
                    <a:pt x="6" y="6"/>
                  </a:lnTo>
                  <a:lnTo>
                    <a:pt x="12" y="13"/>
                  </a:lnTo>
                  <a:lnTo>
                    <a:pt x="12" y="19"/>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 name="Freeform 17"/>
            <p:cNvSpPr>
              <a:spLocks/>
            </p:cNvSpPr>
            <p:nvPr/>
          </p:nvSpPr>
          <p:spPr bwMode="auto">
            <a:xfrm>
              <a:off x="1471" y="2376"/>
              <a:ext cx="13" cy="23"/>
            </a:xfrm>
            <a:custGeom>
              <a:avLst/>
              <a:gdLst>
                <a:gd name="T0" fmla="*/ 0 w 18"/>
                <a:gd name="T1" fmla="*/ 2 h 30"/>
                <a:gd name="T2" fmla="*/ 1 w 18"/>
                <a:gd name="T3" fmla="*/ 0 h 30"/>
                <a:gd name="T4" fmla="*/ 1 w 18"/>
                <a:gd name="T5" fmla="*/ 0 h 30"/>
                <a:gd name="T6" fmla="*/ 1 w 18"/>
                <a:gd name="T7" fmla="*/ 2 h 30"/>
                <a:gd name="T8" fmla="*/ 1 w 18"/>
                <a:gd name="T9" fmla="*/ 2 h 30"/>
                <a:gd name="T10" fmla="*/ 1 w 18"/>
                <a:gd name="T11" fmla="*/ 2 h 30"/>
                <a:gd name="T12" fmla="*/ 1 w 18"/>
                <a:gd name="T13" fmla="*/ 2 h 30"/>
                <a:gd name="T14" fmla="*/ 1 w 18"/>
                <a:gd name="T15" fmla="*/ 2 h 30"/>
                <a:gd name="T16" fmla="*/ 1 w 18"/>
                <a:gd name="T17" fmla="*/ 2 h 30"/>
                <a:gd name="T18" fmla="*/ 0 w 18"/>
                <a:gd name="T19" fmla="*/ 2 h 30"/>
                <a:gd name="T20" fmla="*/ 0 w 18"/>
                <a:gd name="T21" fmla="*/ 2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0" y="6"/>
                  </a:moveTo>
                  <a:lnTo>
                    <a:pt x="6" y="0"/>
                  </a:lnTo>
                  <a:lnTo>
                    <a:pt x="12" y="0"/>
                  </a:lnTo>
                  <a:lnTo>
                    <a:pt x="18" y="6"/>
                  </a:lnTo>
                  <a:lnTo>
                    <a:pt x="12" y="12"/>
                  </a:lnTo>
                  <a:lnTo>
                    <a:pt x="12" y="24"/>
                  </a:lnTo>
                  <a:lnTo>
                    <a:pt x="6" y="30"/>
                  </a:lnTo>
                  <a:lnTo>
                    <a:pt x="6" y="24"/>
                  </a:lnTo>
                  <a:lnTo>
                    <a:pt x="6" y="12"/>
                  </a:lnTo>
                  <a:lnTo>
                    <a:pt x="0" y="12"/>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Freeform 18"/>
            <p:cNvSpPr>
              <a:spLocks/>
            </p:cNvSpPr>
            <p:nvPr/>
          </p:nvSpPr>
          <p:spPr bwMode="auto">
            <a:xfrm>
              <a:off x="1603" y="2432"/>
              <a:ext cx="23" cy="4"/>
            </a:xfrm>
            <a:custGeom>
              <a:avLst/>
              <a:gdLst>
                <a:gd name="T0" fmla="*/ 2 w 30"/>
                <a:gd name="T1" fmla="*/ 1 h 6"/>
                <a:gd name="T2" fmla="*/ 2 w 30"/>
                <a:gd name="T3" fmla="*/ 1 h 6"/>
                <a:gd name="T4" fmla="*/ 2 w 30"/>
                <a:gd name="T5" fmla="*/ 0 h 6"/>
                <a:gd name="T6" fmla="*/ 2 w 30"/>
                <a:gd name="T7" fmla="*/ 1 h 6"/>
                <a:gd name="T8" fmla="*/ 2 w 30"/>
                <a:gd name="T9" fmla="*/ 1 h 6"/>
                <a:gd name="T10" fmla="*/ 2 w 30"/>
                <a:gd name="T11" fmla="*/ 1 h 6"/>
                <a:gd name="T12" fmla="*/ 2 w 30"/>
                <a:gd name="T13" fmla="*/ 1 h 6"/>
                <a:gd name="T14" fmla="*/ 2 w 30"/>
                <a:gd name="T15" fmla="*/ 1 h 6"/>
                <a:gd name="T16" fmla="*/ 0 w 30"/>
                <a:gd name="T17" fmla="*/ 1 h 6"/>
                <a:gd name="T18" fmla="*/ 0 w 30"/>
                <a:gd name="T19" fmla="*/ 0 h 6"/>
                <a:gd name="T20" fmla="*/ 2 w 30"/>
                <a:gd name="T21" fmla="*/ 0 h 6"/>
                <a:gd name="T22" fmla="*/ 2 w 30"/>
                <a:gd name="T23" fmla="*/ 0 h 6"/>
                <a:gd name="T24" fmla="*/ 2 w 30"/>
                <a:gd name="T25" fmla="*/ 0 h 6"/>
                <a:gd name="T26" fmla="*/ 2 w 30"/>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6"/>
                <a:gd name="T44" fmla="*/ 30 w 30"/>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6">
                  <a:moveTo>
                    <a:pt x="24" y="6"/>
                  </a:moveTo>
                  <a:lnTo>
                    <a:pt x="30" y="6"/>
                  </a:lnTo>
                  <a:lnTo>
                    <a:pt x="30" y="0"/>
                  </a:lnTo>
                  <a:lnTo>
                    <a:pt x="30" y="6"/>
                  </a:lnTo>
                  <a:lnTo>
                    <a:pt x="24" y="6"/>
                  </a:lnTo>
                  <a:lnTo>
                    <a:pt x="18" y="6"/>
                  </a:lnTo>
                  <a:lnTo>
                    <a:pt x="12" y="6"/>
                  </a:lnTo>
                  <a:lnTo>
                    <a:pt x="6" y="6"/>
                  </a:lnTo>
                  <a:lnTo>
                    <a:pt x="0" y="6"/>
                  </a:lnTo>
                  <a:lnTo>
                    <a:pt x="0" y="0"/>
                  </a:lnTo>
                  <a:lnTo>
                    <a:pt x="6" y="0"/>
                  </a:lnTo>
                  <a:lnTo>
                    <a:pt x="12" y="0"/>
                  </a:lnTo>
                  <a:lnTo>
                    <a:pt x="24" y="0"/>
                  </a:lnTo>
                  <a:lnTo>
                    <a:pt x="24"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Freeform 19"/>
            <p:cNvSpPr>
              <a:spLocks/>
            </p:cNvSpPr>
            <p:nvPr/>
          </p:nvSpPr>
          <p:spPr bwMode="auto">
            <a:xfrm>
              <a:off x="1562" y="2185"/>
              <a:ext cx="4" cy="19"/>
            </a:xfrm>
            <a:custGeom>
              <a:avLst/>
              <a:gdLst>
                <a:gd name="T0" fmla="*/ 1 w 6"/>
                <a:gd name="T1" fmla="*/ 2 h 24"/>
                <a:gd name="T2" fmla="*/ 1 w 6"/>
                <a:gd name="T3" fmla="*/ 2 h 24"/>
                <a:gd name="T4" fmla="*/ 0 w 6"/>
                <a:gd name="T5" fmla="*/ 2 h 24"/>
                <a:gd name="T6" fmla="*/ 0 w 6"/>
                <a:gd name="T7" fmla="*/ 2 h 24"/>
                <a:gd name="T8" fmla="*/ 0 w 6"/>
                <a:gd name="T9" fmla="*/ 2 h 24"/>
                <a:gd name="T10" fmla="*/ 1 w 6"/>
                <a:gd name="T11" fmla="*/ 0 h 24"/>
                <a:gd name="T12" fmla="*/ 1 w 6"/>
                <a:gd name="T13" fmla="*/ 2 h 24"/>
                <a:gd name="T14" fmla="*/ 0 60000 65536"/>
                <a:gd name="T15" fmla="*/ 0 60000 65536"/>
                <a:gd name="T16" fmla="*/ 0 60000 65536"/>
                <a:gd name="T17" fmla="*/ 0 60000 65536"/>
                <a:gd name="T18" fmla="*/ 0 60000 65536"/>
                <a:gd name="T19" fmla="*/ 0 60000 65536"/>
                <a:gd name="T20" fmla="*/ 0 60000 65536"/>
                <a:gd name="T21" fmla="*/ 0 w 6"/>
                <a:gd name="T22" fmla="*/ 0 h 24"/>
                <a:gd name="T23" fmla="*/ 6 w 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4">
                  <a:moveTo>
                    <a:pt x="6" y="6"/>
                  </a:moveTo>
                  <a:lnTo>
                    <a:pt x="6" y="12"/>
                  </a:lnTo>
                  <a:lnTo>
                    <a:pt x="0" y="24"/>
                  </a:lnTo>
                  <a:lnTo>
                    <a:pt x="0" y="18"/>
                  </a:lnTo>
                  <a:lnTo>
                    <a:pt x="0" y="6"/>
                  </a:lnTo>
                  <a:lnTo>
                    <a:pt x="6"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Freeform 20"/>
            <p:cNvSpPr>
              <a:spLocks/>
            </p:cNvSpPr>
            <p:nvPr/>
          </p:nvSpPr>
          <p:spPr bwMode="auto">
            <a:xfrm>
              <a:off x="1814" y="2036"/>
              <a:ext cx="14" cy="15"/>
            </a:xfrm>
            <a:custGeom>
              <a:avLst/>
              <a:gdLst>
                <a:gd name="T0" fmla="*/ 2 w 18"/>
                <a:gd name="T1" fmla="*/ 2 h 19"/>
                <a:gd name="T2" fmla="*/ 2 w 18"/>
                <a:gd name="T3" fmla="*/ 2 h 19"/>
                <a:gd name="T4" fmla="*/ 2 w 18"/>
                <a:gd name="T5" fmla="*/ 2 h 19"/>
                <a:gd name="T6" fmla="*/ 2 w 18"/>
                <a:gd name="T7" fmla="*/ 2 h 19"/>
                <a:gd name="T8" fmla="*/ 0 w 18"/>
                <a:gd name="T9" fmla="*/ 2 h 19"/>
                <a:gd name="T10" fmla="*/ 0 w 18"/>
                <a:gd name="T11" fmla="*/ 2 h 19"/>
                <a:gd name="T12" fmla="*/ 2 w 18"/>
                <a:gd name="T13" fmla="*/ 0 h 19"/>
                <a:gd name="T14" fmla="*/ 2 w 18"/>
                <a:gd name="T15" fmla="*/ 2 h 19"/>
                <a:gd name="T16" fmla="*/ 2 w 18"/>
                <a:gd name="T17" fmla="*/ 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9"/>
                <a:gd name="T29" fmla="*/ 18 w 1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9">
                  <a:moveTo>
                    <a:pt x="18" y="6"/>
                  </a:moveTo>
                  <a:lnTo>
                    <a:pt x="18" y="13"/>
                  </a:lnTo>
                  <a:lnTo>
                    <a:pt x="12" y="19"/>
                  </a:lnTo>
                  <a:lnTo>
                    <a:pt x="6" y="19"/>
                  </a:lnTo>
                  <a:lnTo>
                    <a:pt x="0" y="13"/>
                  </a:lnTo>
                  <a:lnTo>
                    <a:pt x="0" y="6"/>
                  </a:lnTo>
                  <a:lnTo>
                    <a:pt x="6" y="0"/>
                  </a:lnTo>
                  <a:lnTo>
                    <a:pt x="12" y="6"/>
                  </a:lnTo>
                  <a:lnTo>
                    <a:pt x="18"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 name="Freeform 21"/>
            <p:cNvSpPr>
              <a:spLocks/>
            </p:cNvSpPr>
            <p:nvPr/>
          </p:nvSpPr>
          <p:spPr bwMode="auto">
            <a:xfrm>
              <a:off x="1897" y="2022"/>
              <a:ext cx="18" cy="9"/>
            </a:xfrm>
            <a:custGeom>
              <a:avLst/>
              <a:gdLst>
                <a:gd name="T0" fmla="*/ 2 w 24"/>
                <a:gd name="T1" fmla="*/ 2 h 12"/>
                <a:gd name="T2" fmla="*/ 2 w 24"/>
                <a:gd name="T3" fmla="*/ 2 h 12"/>
                <a:gd name="T4" fmla="*/ 2 w 24"/>
                <a:gd name="T5" fmla="*/ 2 h 12"/>
                <a:gd name="T6" fmla="*/ 0 w 24"/>
                <a:gd name="T7" fmla="*/ 0 h 12"/>
                <a:gd name="T8" fmla="*/ 2 w 24"/>
                <a:gd name="T9" fmla="*/ 0 h 12"/>
                <a:gd name="T10" fmla="*/ 2 w 24"/>
                <a:gd name="T11" fmla="*/ 0 h 12"/>
                <a:gd name="T12" fmla="*/ 2 w 24"/>
                <a:gd name="T13" fmla="*/ 2 h 12"/>
                <a:gd name="T14" fmla="*/ 2 w 24"/>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12" y="12"/>
                  </a:lnTo>
                  <a:lnTo>
                    <a:pt x="6" y="6"/>
                  </a:lnTo>
                  <a:lnTo>
                    <a:pt x="0" y="0"/>
                  </a:lnTo>
                  <a:lnTo>
                    <a:pt x="12" y="0"/>
                  </a:lnTo>
                  <a:lnTo>
                    <a:pt x="18" y="0"/>
                  </a:lnTo>
                  <a:lnTo>
                    <a:pt x="24" y="6"/>
                  </a:lnTo>
                  <a:lnTo>
                    <a:pt x="24"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 name="Freeform 22"/>
            <p:cNvSpPr>
              <a:spLocks/>
            </p:cNvSpPr>
            <p:nvPr/>
          </p:nvSpPr>
          <p:spPr bwMode="auto">
            <a:xfrm>
              <a:off x="1841" y="1981"/>
              <a:ext cx="51" cy="41"/>
            </a:xfrm>
            <a:custGeom>
              <a:avLst/>
              <a:gdLst>
                <a:gd name="T0" fmla="*/ 2 w 67"/>
                <a:gd name="T1" fmla="*/ 2 h 54"/>
                <a:gd name="T2" fmla="*/ 2 w 67"/>
                <a:gd name="T3" fmla="*/ 2 h 54"/>
                <a:gd name="T4" fmla="*/ 2 w 67"/>
                <a:gd name="T5" fmla="*/ 2 h 54"/>
                <a:gd name="T6" fmla="*/ 2 w 67"/>
                <a:gd name="T7" fmla="*/ 2 h 54"/>
                <a:gd name="T8" fmla="*/ 2 w 67"/>
                <a:gd name="T9" fmla="*/ 2 h 54"/>
                <a:gd name="T10" fmla="*/ 2 w 67"/>
                <a:gd name="T11" fmla="*/ 2 h 54"/>
                <a:gd name="T12" fmla="*/ 2 w 67"/>
                <a:gd name="T13" fmla="*/ 2 h 54"/>
                <a:gd name="T14" fmla="*/ 2 w 67"/>
                <a:gd name="T15" fmla="*/ 2 h 54"/>
                <a:gd name="T16" fmla="*/ 2 w 67"/>
                <a:gd name="T17" fmla="*/ 2 h 54"/>
                <a:gd name="T18" fmla="*/ 2 w 67"/>
                <a:gd name="T19" fmla="*/ 2 h 54"/>
                <a:gd name="T20" fmla="*/ 0 w 67"/>
                <a:gd name="T21" fmla="*/ 2 h 54"/>
                <a:gd name="T22" fmla="*/ 2 w 67"/>
                <a:gd name="T23" fmla="*/ 2 h 54"/>
                <a:gd name="T24" fmla="*/ 2 w 67"/>
                <a:gd name="T25" fmla="*/ 2 h 54"/>
                <a:gd name="T26" fmla="*/ 2 w 67"/>
                <a:gd name="T27" fmla="*/ 0 h 54"/>
                <a:gd name="T28" fmla="*/ 2 w 67"/>
                <a:gd name="T29" fmla="*/ 0 h 54"/>
                <a:gd name="T30" fmla="*/ 2 w 67"/>
                <a:gd name="T31" fmla="*/ 0 h 54"/>
                <a:gd name="T32" fmla="*/ 2 w 67"/>
                <a:gd name="T33" fmla="*/ 0 h 54"/>
                <a:gd name="T34" fmla="*/ 2 w 67"/>
                <a:gd name="T35" fmla="*/ 2 h 54"/>
                <a:gd name="T36" fmla="*/ 2 w 67"/>
                <a:gd name="T37" fmla="*/ 2 h 54"/>
                <a:gd name="T38" fmla="*/ 2 w 67"/>
                <a:gd name="T39" fmla="*/ 2 h 54"/>
                <a:gd name="T40" fmla="*/ 2 w 67"/>
                <a:gd name="T41" fmla="*/ 2 h 54"/>
                <a:gd name="T42" fmla="*/ 2 w 67"/>
                <a:gd name="T43" fmla="*/ 2 h 54"/>
                <a:gd name="T44" fmla="*/ 2 w 67"/>
                <a:gd name="T45" fmla="*/ 2 h 54"/>
                <a:gd name="T46" fmla="*/ 2 w 67"/>
                <a:gd name="T47" fmla="*/ 2 h 54"/>
                <a:gd name="T48" fmla="*/ 2 w 67"/>
                <a:gd name="T49" fmla="*/ 2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54"/>
                <a:gd name="T77" fmla="*/ 67 w 67"/>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54">
                  <a:moveTo>
                    <a:pt x="67" y="54"/>
                  </a:moveTo>
                  <a:lnTo>
                    <a:pt x="61" y="54"/>
                  </a:lnTo>
                  <a:lnTo>
                    <a:pt x="54" y="54"/>
                  </a:lnTo>
                  <a:lnTo>
                    <a:pt x="42" y="54"/>
                  </a:lnTo>
                  <a:lnTo>
                    <a:pt x="30" y="54"/>
                  </a:lnTo>
                  <a:lnTo>
                    <a:pt x="24" y="48"/>
                  </a:lnTo>
                  <a:lnTo>
                    <a:pt x="24" y="42"/>
                  </a:lnTo>
                  <a:lnTo>
                    <a:pt x="24" y="36"/>
                  </a:lnTo>
                  <a:lnTo>
                    <a:pt x="12" y="36"/>
                  </a:lnTo>
                  <a:lnTo>
                    <a:pt x="6" y="30"/>
                  </a:lnTo>
                  <a:lnTo>
                    <a:pt x="0" y="24"/>
                  </a:lnTo>
                  <a:lnTo>
                    <a:pt x="6" y="12"/>
                  </a:lnTo>
                  <a:lnTo>
                    <a:pt x="12" y="6"/>
                  </a:lnTo>
                  <a:lnTo>
                    <a:pt x="24" y="0"/>
                  </a:lnTo>
                  <a:lnTo>
                    <a:pt x="30" y="0"/>
                  </a:lnTo>
                  <a:lnTo>
                    <a:pt x="36" y="0"/>
                  </a:lnTo>
                  <a:lnTo>
                    <a:pt x="48" y="0"/>
                  </a:lnTo>
                  <a:lnTo>
                    <a:pt x="54" y="6"/>
                  </a:lnTo>
                  <a:lnTo>
                    <a:pt x="48" y="12"/>
                  </a:lnTo>
                  <a:lnTo>
                    <a:pt x="48" y="24"/>
                  </a:lnTo>
                  <a:lnTo>
                    <a:pt x="48" y="30"/>
                  </a:lnTo>
                  <a:lnTo>
                    <a:pt x="48" y="36"/>
                  </a:lnTo>
                  <a:lnTo>
                    <a:pt x="54" y="42"/>
                  </a:lnTo>
                  <a:lnTo>
                    <a:pt x="61" y="48"/>
                  </a:lnTo>
                  <a:lnTo>
                    <a:pt x="67" y="5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 name="Freeform 23"/>
            <p:cNvSpPr>
              <a:spLocks/>
            </p:cNvSpPr>
            <p:nvPr/>
          </p:nvSpPr>
          <p:spPr bwMode="auto">
            <a:xfrm>
              <a:off x="1860" y="1920"/>
              <a:ext cx="128" cy="61"/>
            </a:xfrm>
            <a:custGeom>
              <a:avLst/>
              <a:gdLst>
                <a:gd name="T0" fmla="*/ 0 w 169"/>
                <a:gd name="T1" fmla="*/ 2 h 79"/>
                <a:gd name="T2" fmla="*/ 2 w 169"/>
                <a:gd name="T3" fmla="*/ 2 h 79"/>
                <a:gd name="T4" fmla="*/ 2 w 169"/>
                <a:gd name="T5" fmla="*/ 2 h 79"/>
                <a:gd name="T6" fmla="*/ 2 w 169"/>
                <a:gd name="T7" fmla="*/ 2 h 79"/>
                <a:gd name="T8" fmla="*/ 2 w 169"/>
                <a:gd name="T9" fmla="*/ 2 h 79"/>
                <a:gd name="T10" fmla="*/ 2 w 169"/>
                <a:gd name="T11" fmla="*/ 2 h 79"/>
                <a:gd name="T12" fmla="*/ 2 w 169"/>
                <a:gd name="T13" fmla="*/ 2 h 79"/>
                <a:gd name="T14" fmla="*/ 2 w 169"/>
                <a:gd name="T15" fmla="*/ 2 h 79"/>
                <a:gd name="T16" fmla="*/ 2 w 169"/>
                <a:gd name="T17" fmla="*/ 2 h 79"/>
                <a:gd name="T18" fmla="*/ 2 w 169"/>
                <a:gd name="T19" fmla="*/ 2 h 79"/>
                <a:gd name="T20" fmla="*/ 2 w 169"/>
                <a:gd name="T21" fmla="*/ 2 h 79"/>
                <a:gd name="T22" fmla="*/ 2 w 169"/>
                <a:gd name="T23" fmla="*/ 2 h 79"/>
                <a:gd name="T24" fmla="*/ 2 w 169"/>
                <a:gd name="T25" fmla="*/ 2 h 79"/>
                <a:gd name="T26" fmla="*/ 2 w 169"/>
                <a:gd name="T27" fmla="*/ 2 h 79"/>
                <a:gd name="T28" fmla="*/ 2 w 169"/>
                <a:gd name="T29" fmla="*/ 2 h 79"/>
                <a:gd name="T30" fmla="*/ 2 w 169"/>
                <a:gd name="T31" fmla="*/ 2 h 79"/>
                <a:gd name="T32" fmla="*/ 2 w 169"/>
                <a:gd name="T33" fmla="*/ 2 h 79"/>
                <a:gd name="T34" fmla="*/ 2 w 169"/>
                <a:gd name="T35" fmla="*/ 2 h 79"/>
                <a:gd name="T36" fmla="*/ 2 w 169"/>
                <a:gd name="T37" fmla="*/ 2 h 79"/>
                <a:gd name="T38" fmla="*/ 2 w 169"/>
                <a:gd name="T39" fmla="*/ 0 h 79"/>
                <a:gd name="T40" fmla="*/ 2 w 169"/>
                <a:gd name="T41" fmla="*/ 0 h 79"/>
                <a:gd name="T42" fmla="*/ 2 w 169"/>
                <a:gd name="T43" fmla="*/ 2 h 79"/>
                <a:gd name="T44" fmla="*/ 2 w 169"/>
                <a:gd name="T45" fmla="*/ 2 h 79"/>
                <a:gd name="T46" fmla="*/ 2 w 169"/>
                <a:gd name="T47" fmla="*/ 2 h 79"/>
                <a:gd name="T48" fmla="*/ 2 w 169"/>
                <a:gd name="T49" fmla="*/ 2 h 79"/>
                <a:gd name="T50" fmla="*/ 2 w 169"/>
                <a:gd name="T51" fmla="*/ 2 h 79"/>
                <a:gd name="T52" fmla="*/ 2 w 169"/>
                <a:gd name="T53" fmla="*/ 2 h 79"/>
                <a:gd name="T54" fmla="*/ 2 w 169"/>
                <a:gd name="T55" fmla="*/ 2 h 79"/>
                <a:gd name="T56" fmla="*/ 2 w 169"/>
                <a:gd name="T57" fmla="*/ 2 h 79"/>
                <a:gd name="T58" fmla="*/ 2 w 169"/>
                <a:gd name="T59" fmla="*/ 2 h 79"/>
                <a:gd name="T60" fmla="*/ 2 w 169"/>
                <a:gd name="T61" fmla="*/ 2 h 79"/>
                <a:gd name="T62" fmla="*/ 2 w 169"/>
                <a:gd name="T63" fmla="*/ 2 h 79"/>
                <a:gd name="T64" fmla="*/ 2 w 169"/>
                <a:gd name="T65" fmla="*/ 2 h 79"/>
                <a:gd name="T66" fmla="*/ 2 w 169"/>
                <a:gd name="T67" fmla="*/ 2 h 79"/>
                <a:gd name="T68" fmla="*/ 2 w 169"/>
                <a:gd name="T69" fmla="*/ 2 h 79"/>
                <a:gd name="T70" fmla="*/ 2 w 169"/>
                <a:gd name="T71" fmla="*/ 2 h 79"/>
                <a:gd name="T72" fmla="*/ 0 w 169"/>
                <a:gd name="T73" fmla="*/ 2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79"/>
                <a:gd name="T113" fmla="*/ 169 w 169"/>
                <a:gd name="T114" fmla="*/ 79 h 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79">
                  <a:moveTo>
                    <a:pt x="0" y="67"/>
                  </a:moveTo>
                  <a:lnTo>
                    <a:pt x="12" y="73"/>
                  </a:lnTo>
                  <a:lnTo>
                    <a:pt x="24" y="73"/>
                  </a:lnTo>
                  <a:lnTo>
                    <a:pt x="30" y="73"/>
                  </a:lnTo>
                  <a:lnTo>
                    <a:pt x="30" y="79"/>
                  </a:lnTo>
                  <a:lnTo>
                    <a:pt x="37" y="73"/>
                  </a:lnTo>
                  <a:lnTo>
                    <a:pt x="43" y="67"/>
                  </a:lnTo>
                  <a:lnTo>
                    <a:pt x="55" y="61"/>
                  </a:lnTo>
                  <a:lnTo>
                    <a:pt x="61" y="49"/>
                  </a:lnTo>
                  <a:lnTo>
                    <a:pt x="73" y="43"/>
                  </a:lnTo>
                  <a:lnTo>
                    <a:pt x="79" y="43"/>
                  </a:lnTo>
                  <a:lnTo>
                    <a:pt x="91" y="37"/>
                  </a:lnTo>
                  <a:lnTo>
                    <a:pt x="109" y="31"/>
                  </a:lnTo>
                  <a:lnTo>
                    <a:pt x="127" y="25"/>
                  </a:lnTo>
                  <a:lnTo>
                    <a:pt x="139" y="25"/>
                  </a:lnTo>
                  <a:lnTo>
                    <a:pt x="157" y="18"/>
                  </a:lnTo>
                  <a:lnTo>
                    <a:pt x="163" y="12"/>
                  </a:lnTo>
                  <a:lnTo>
                    <a:pt x="169" y="12"/>
                  </a:lnTo>
                  <a:lnTo>
                    <a:pt x="163" y="6"/>
                  </a:lnTo>
                  <a:lnTo>
                    <a:pt x="157" y="0"/>
                  </a:lnTo>
                  <a:lnTo>
                    <a:pt x="151" y="0"/>
                  </a:lnTo>
                  <a:lnTo>
                    <a:pt x="139" y="6"/>
                  </a:lnTo>
                  <a:lnTo>
                    <a:pt x="133" y="6"/>
                  </a:lnTo>
                  <a:lnTo>
                    <a:pt x="127" y="12"/>
                  </a:lnTo>
                  <a:lnTo>
                    <a:pt x="109" y="12"/>
                  </a:lnTo>
                  <a:lnTo>
                    <a:pt x="91" y="18"/>
                  </a:lnTo>
                  <a:lnTo>
                    <a:pt x="73" y="18"/>
                  </a:lnTo>
                  <a:lnTo>
                    <a:pt x="61" y="25"/>
                  </a:lnTo>
                  <a:lnTo>
                    <a:pt x="55" y="25"/>
                  </a:lnTo>
                  <a:lnTo>
                    <a:pt x="43" y="25"/>
                  </a:lnTo>
                  <a:lnTo>
                    <a:pt x="37" y="31"/>
                  </a:lnTo>
                  <a:lnTo>
                    <a:pt x="30" y="37"/>
                  </a:lnTo>
                  <a:lnTo>
                    <a:pt x="24" y="43"/>
                  </a:lnTo>
                  <a:lnTo>
                    <a:pt x="18" y="55"/>
                  </a:lnTo>
                  <a:lnTo>
                    <a:pt x="12" y="61"/>
                  </a:lnTo>
                  <a:lnTo>
                    <a:pt x="6" y="67"/>
                  </a:lnTo>
                  <a:lnTo>
                    <a:pt x="0" y="67"/>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 name="Freeform 24"/>
            <p:cNvSpPr>
              <a:spLocks/>
            </p:cNvSpPr>
            <p:nvPr/>
          </p:nvSpPr>
          <p:spPr bwMode="auto">
            <a:xfrm>
              <a:off x="2588" y="1971"/>
              <a:ext cx="32" cy="10"/>
            </a:xfrm>
            <a:custGeom>
              <a:avLst/>
              <a:gdLst>
                <a:gd name="T0" fmla="*/ 2 w 42"/>
                <a:gd name="T1" fmla="*/ 3 h 12"/>
                <a:gd name="T2" fmla="*/ 2 w 42"/>
                <a:gd name="T3" fmla="*/ 3 h 12"/>
                <a:gd name="T4" fmla="*/ 2 w 42"/>
                <a:gd name="T5" fmla="*/ 3 h 12"/>
                <a:gd name="T6" fmla="*/ 2 w 42"/>
                <a:gd name="T7" fmla="*/ 3 h 12"/>
                <a:gd name="T8" fmla="*/ 0 w 42"/>
                <a:gd name="T9" fmla="*/ 3 h 12"/>
                <a:gd name="T10" fmla="*/ 0 w 42"/>
                <a:gd name="T11" fmla="*/ 3 h 12"/>
                <a:gd name="T12" fmla="*/ 2 w 42"/>
                <a:gd name="T13" fmla="*/ 3 h 12"/>
                <a:gd name="T14" fmla="*/ 2 w 42"/>
                <a:gd name="T15" fmla="*/ 0 h 12"/>
                <a:gd name="T16" fmla="*/ 2 w 42"/>
                <a:gd name="T17" fmla="*/ 3 h 12"/>
                <a:gd name="T18" fmla="*/ 2 w 42"/>
                <a:gd name="T19" fmla="*/ 3 h 12"/>
                <a:gd name="T20" fmla="*/ 2 w 42"/>
                <a:gd name="T21" fmla="*/ 3 h 12"/>
                <a:gd name="T22" fmla="*/ 2 w 42"/>
                <a:gd name="T23" fmla="*/ 3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2"/>
                <a:gd name="T38" fmla="*/ 42 w 4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2">
                  <a:moveTo>
                    <a:pt x="36" y="12"/>
                  </a:moveTo>
                  <a:lnTo>
                    <a:pt x="30" y="12"/>
                  </a:lnTo>
                  <a:lnTo>
                    <a:pt x="18" y="12"/>
                  </a:lnTo>
                  <a:lnTo>
                    <a:pt x="6" y="12"/>
                  </a:lnTo>
                  <a:lnTo>
                    <a:pt x="0" y="12"/>
                  </a:lnTo>
                  <a:lnTo>
                    <a:pt x="0" y="6"/>
                  </a:lnTo>
                  <a:lnTo>
                    <a:pt x="6" y="6"/>
                  </a:lnTo>
                  <a:lnTo>
                    <a:pt x="18" y="0"/>
                  </a:lnTo>
                  <a:lnTo>
                    <a:pt x="30" y="6"/>
                  </a:lnTo>
                  <a:lnTo>
                    <a:pt x="36" y="6"/>
                  </a:lnTo>
                  <a:lnTo>
                    <a:pt x="42" y="12"/>
                  </a:lnTo>
                  <a:lnTo>
                    <a:pt x="3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8" name="Freeform 25"/>
            <p:cNvSpPr>
              <a:spLocks/>
            </p:cNvSpPr>
            <p:nvPr/>
          </p:nvSpPr>
          <p:spPr bwMode="auto">
            <a:xfrm>
              <a:off x="2653" y="1948"/>
              <a:ext cx="32" cy="14"/>
            </a:xfrm>
            <a:custGeom>
              <a:avLst/>
              <a:gdLst>
                <a:gd name="T0" fmla="*/ 2 w 42"/>
                <a:gd name="T1" fmla="*/ 2 h 18"/>
                <a:gd name="T2" fmla="*/ 2 w 42"/>
                <a:gd name="T3" fmla="*/ 2 h 18"/>
                <a:gd name="T4" fmla="*/ 2 w 42"/>
                <a:gd name="T5" fmla="*/ 2 h 18"/>
                <a:gd name="T6" fmla="*/ 0 w 42"/>
                <a:gd name="T7" fmla="*/ 2 h 18"/>
                <a:gd name="T8" fmla="*/ 2 w 42"/>
                <a:gd name="T9" fmla="*/ 0 h 18"/>
                <a:gd name="T10" fmla="*/ 2 w 42"/>
                <a:gd name="T11" fmla="*/ 0 h 18"/>
                <a:gd name="T12" fmla="*/ 2 w 42"/>
                <a:gd name="T13" fmla="*/ 2 h 18"/>
                <a:gd name="T14" fmla="*/ 2 w 42"/>
                <a:gd name="T15" fmla="*/ 2 h 18"/>
                <a:gd name="T16" fmla="*/ 2 w 42"/>
                <a:gd name="T17" fmla="*/ 2 h 18"/>
                <a:gd name="T18" fmla="*/ 2 w 42"/>
                <a:gd name="T19" fmla="*/ 2 h 18"/>
                <a:gd name="T20" fmla="*/ 2 w 42"/>
                <a:gd name="T21" fmla="*/ 2 h 18"/>
                <a:gd name="T22" fmla="*/ 2 w 42"/>
                <a:gd name="T23" fmla="*/ 2 h 18"/>
                <a:gd name="T24" fmla="*/ 2 w 42"/>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18" y="12"/>
                  </a:moveTo>
                  <a:lnTo>
                    <a:pt x="12" y="12"/>
                  </a:lnTo>
                  <a:lnTo>
                    <a:pt x="6" y="12"/>
                  </a:lnTo>
                  <a:lnTo>
                    <a:pt x="0" y="6"/>
                  </a:lnTo>
                  <a:lnTo>
                    <a:pt x="12" y="0"/>
                  </a:lnTo>
                  <a:lnTo>
                    <a:pt x="18" y="0"/>
                  </a:lnTo>
                  <a:lnTo>
                    <a:pt x="30" y="6"/>
                  </a:lnTo>
                  <a:lnTo>
                    <a:pt x="36" y="12"/>
                  </a:lnTo>
                  <a:lnTo>
                    <a:pt x="42" y="18"/>
                  </a:lnTo>
                  <a:lnTo>
                    <a:pt x="36" y="18"/>
                  </a:lnTo>
                  <a:lnTo>
                    <a:pt x="30" y="18"/>
                  </a:lnTo>
                  <a:lnTo>
                    <a:pt x="18" y="18"/>
                  </a:lnTo>
                  <a:lnTo>
                    <a:pt x="18"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Freeform 26"/>
            <p:cNvSpPr>
              <a:spLocks/>
            </p:cNvSpPr>
            <p:nvPr/>
          </p:nvSpPr>
          <p:spPr bwMode="auto">
            <a:xfrm>
              <a:off x="2813" y="2222"/>
              <a:ext cx="4" cy="9"/>
            </a:xfrm>
            <a:custGeom>
              <a:avLst/>
              <a:gdLst>
                <a:gd name="T0" fmla="*/ 1 w 6"/>
                <a:gd name="T1" fmla="*/ 2 h 12"/>
                <a:gd name="T2" fmla="*/ 0 w 6"/>
                <a:gd name="T3" fmla="*/ 2 h 12"/>
                <a:gd name="T4" fmla="*/ 0 w 6"/>
                <a:gd name="T5" fmla="*/ 0 h 12"/>
                <a:gd name="T6" fmla="*/ 1 w 6"/>
                <a:gd name="T7" fmla="*/ 2 h 12"/>
                <a:gd name="T8" fmla="*/ 1 w 6"/>
                <a:gd name="T9" fmla="*/ 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0" y="6"/>
                  </a:lnTo>
                  <a:lnTo>
                    <a:pt x="0" y="0"/>
                  </a:lnTo>
                  <a:lnTo>
                    <a:pt x="6"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Freeform 27"/>
            <p:cNvSpPr>
              <a:spLocks/>
            </p:cNvSpPr>
            <p:nvPr/>
          </p:nvSpPr>
          <p:spPr bwMode="auto">
            <a:xfrm>
              <a:off x="2795" y="2176"/>
              <a:ext cx="9" cy="14"/>
            </a:xfrm>
            <a:custGeom>
              <a:avLst/>
              <a:gdLst>
                <a:gd name="T0" fmla="*/ 0 w 12"/>
                <a:gd name="T1" fmla="*/ 2 h 18"/>
                <a:gd name="T2" fmla="*/ 0 w 12"/>
                <a:gd name="T3" fmla="*/ 2 h 18"/>
                <a:gd name="T4" fmla="*/ 2 w 12"/>
                <a:gd name="T5" fmla="*/ 2 h 18"/>
                <a:gd name="T6" fmla="*/ 2 w 12"/>
                <a:gd name="T7" fmla="*/ 0 h 18"/>
                <a:gd name="T8" fmla="*/ 2 w 12"/>
                <a:gd name="T9" fmla="*/ 2 h 18"/>
                <a:gd name="T10" fmla="*/ 2 w 12"/>
                <a:gd name="T11" fmla="*/ 2 h 18"/>
                <a:gd name="T12" fmla="*/ 2 w 12"/>
                <a:gd name="T13" fmla="*/ 2 h 18"/>
                <a:gd name="T14" fmla="*/ 0 w 12"/>
                <a:gd name="T15" fmla="*/ 2 h 18"/>
                <a:gd name="T16" fmla="*/ 0 w 12"/>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0" y="18"/>
                  </a:moveTo>
                  <a:lnTo>
                    <a:pt x="0" y="12"/>
                  </a:lnTo>
                  <a:lnTo>
                    <a:pt x="6" y="6"/>
                  </a:lnTo>
                  <a:lnTo>
                    <a:pt x="12" y="0"/>
                  </a:lnTo>
                  <a:lnTo>
                    <a:pt x="12" y="6"/>
                  </a:lnTo>
                  <a:lnTo>
                    <a:pt x="12" y="12"/>
                  </a:lnTo>
                  <a:lnTo>
                    <a:pt x="6" y="12"/>
                  </a:lnTo>
                  <a:lnTo>
                    <a:pt x="0" y="12"/>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Freeform 28"/>
            <p:cNvSpPr>
              <a:spLocks/>
            </p:cNvSpPr>
            <p:nvPr/>
          </p:nvSpPr>
          <p:spPr bwMode="auto">
            <a:xfrm>
              <a:off x="2607" y="2241"/>
              <a:ext cx="23" cy="88"/>
            </a:xfrm>
            <a:custGeom>
              <a:avLst/>
              <a:gdLst>
                <a:gd name="T0" fmla="*/ 1 w 31"/>
                <a:gd name="T1" fmla="*/ 2 h 115"/>
                <a:gd name="T2" fmla="*/ 1 w 31"/>
                <a:gd name="T3" fmla="*/ 2 h 115"/>
                <a:gd name="T4" fmla="*/ 1 w 31"/>
                <a:gd name="T5" fmla="*/ 2 h 115"/>
                <a:gd name="T6" fmla="*/ 1 w 31"/>
                <a:gd name="T7" fmla="*/ 2 h 115"/>
                <a:gd name="T8" fmla="*/ 1 w 31"/>
                <a:gd name="T9" fmla="*/ 2 h 115"/>
                <a:gd name="T10" fmla="*/ 1 w 31"/>
                <a:gd name="T11" fmla="*/ 2 h 115"/>
                <a:gd name="T12" fmla="*/ 1 w 31"/>
                <a:gd name="T13" fmla="*/ 2 h 115"/>
                <a:gd name="T14" fmla="*/ 1 w 31"/>
                <a:gd name="T15" fmla="*/ 2 h 115"/>
                <a:gd name="T16" fmla="*/ 1 w 31"/>
                <a:gd name="T17" fmla="*/ 2 h 115"/>
                <a:gd name="T18" fmla="*/ 1 w 31"/>
                <a:gd name="T19" fmla="*/ 2 h 115"/>
                <a:gd name="T20" fmla="*/ 0 w 31"/>
                <a:gd name="T21" fmla="*/ 2 h 115"/>
                <a:gd name="T22" fmla="*/ 0 w 31"/>
                <a:gd name="T23" fmla="*/ 2 h 115"/>
                <a:gd name="T24" fmla="*/ 1 w 31"/>
                <a:gd name="T25" fmla="*/ 2 h 115"/>
                <a:gd name="T26" fmla="*/ 1 w 31"/>
                <a:gd name="T27" fmla="*/ 0 h 115"/>
                <a:gd name="T28" fmla="*/ 1 w 31"/>
                <a:gd name="T29" fmla="*/ 0 h 115"/>
                <a:gd name="T30" fmla="*/ 1 w 31"/>
                <a:gd name="T31" fmla="*/ 0 h 115"/>
                <a:gd name="T32" fmla="*/ 1 w 31"/>
                <a:gd name="T33" fmla="*/ 2 h 115"/>
                <a:gd name="T34" fmla="*/ 1 w 31"/>
                <a:gd name="T35" fmla="*/ 2 h 115"/>
                <a:gd name="T36" fmla="*/ 1 w 31"/>
                <a:gd name="T37" fmla="*/ 2 h 115"/>
                <a:gd name="T38" fmla="*/ 1 w 31"/>
                <a:gd name="T39" fmla="*/ 2 h 115"/>
                <a:gd name="T40" fmla="*/ 1 w 31"/>
                <a:gd name="T41" fmla="*/ 2 h 115"/>
                <a:gd name="T42" fmla="*/ 1 w 31"/>
                <a:gd name="T43" fmla="*/ 2 h 115"/>
                <a:gd name="T44" fmla="*/ 1 w 31"/>
                <a:gd name="T45" fmla="*/ 2 h 115"/>
                <a:gd name="T46" fmla="*/ 1 w 31"/>
                <a:gd name="T47" fmla="*/ 2 h 115"/>
                <a:gd name="T48" fmla="*/ 1 w 31"/>
                <a:gd name="T49" fmla="*/ 2 h 115"/>
                <a:gd name="T50" fmla="*/ 1 w 31"/>
                <a:gd name="T51" fmla="*/ 2 h 115"/>
                <a:gd name="T52" fmla="*/ 1 w 31"/>
                <a:gd name="T53" fmla="*/ 2 h 115"/>
                <a:gd name="T54" fmla="*/ 1 w 31"/>
                <a:gd name="T55" fmla="*/ 2 h 115"/>
                <a:gd name="T56" fmla="*/ 1 w 31"/>
                <a:gd name="T57" fmla="*/ 2 h 115"/>
                <a:gd name="T58" fmla="*/ 1 w 31"/>
                <a:gd name="T59" fmla="*/ 2 h 115"/>
                <a:gd name="T60" fmla="*/ 1 w 31"/>
                <a:gd name="T61" fmla="*/ 2 h 115"/>
                <a:gd name="T62" fmla="*/ 1 w 31"/>
                <a:gd name="T63" fmla="*/ 2 h 115"/>
                <a:gd name="T64" fmla="*/ 1 w 31"/>
                <a:gd name="T65" fmla="*/ 2 h 115"/>
                <a:gd name="T66" fmla="*/ 1 w 31"/>
                <a:gd name="T67" fmla="*/ 2 h 115"/>
                <a:gd name="T68" fmla="*/ 1 w 31"/>
                <a:gd name="T69" fmla="*/ 2 h 115"/>
                <a:gd name="T70" fmla="*/ 1 w 31"/>
                <a:gd name="T71" fmla="*/ 2 h 1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
                <a:gd name="T109" fmla="*/ 0 h 115"/>
                <a:gd name="T110" fmla="*/ 31 w 31"/>
                <a:gd name="T111" fmla="*/ 115 h 1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 h="115">
                  <a:moveTo>
                    <a:pt x="12" y="103"/>
                  </a:moveTo>
                  <a:lnTo>
                    <a:pt x="12" y="109"/>
                  </a:lnTo>
                  <a:lnTo>
                    <a:pt x="6" y="115"/>
                  </a:lnTo>
                  <a:lnTo>
                    <a:pt x="6" y="109"/>
                  </a:lnTo>
                  <a:lnTo>
                    <a:pt x="6" y="97"/>
                  </a:lnTo>
                  <a:lnTo>
                    <a:pt x="6" y="85"/>
                  </a:lnTo>
                  <a:lnTo>
                    <a:pt x="6" y="73"/>
                  </a:lnTo>
                  <a:lnTo>
                    <a:pt x="6" y="61"/>
                  </a:lnTo>
                  <a:lnTo>
                    <a:pt x="6" y="55"/>
                  </a:lnTo>
                  <a:lnTo>
                    <a:pt x="6" y="43"/>
                  </a:lnTo>
                  <a:lnTo>
                    <a:pt x="0" y="25"/>
                  </a:lnTo>
                  <a:lnTo>
                    <a:pt x="0" y="18"/>
                  </a:lnTo>
                  <a:lnTo>
                    <a:pt x="6" y="12"/>
                  </a:lnTo>
                  <a:lnTo>
                    <a:pt x="6" y="0"/>
                  </a:lnTo>
                  <a:lnTo>
                    <a:pt x="12" y="0"/>
                  </a:lnTo>
                  <a:lnTo>
                    <a:pt x="18" y="0"/>
                  </a:lnTo>
                  <a:lnTo>
                    <a:pt x="18" y="12"/>
                  </a:lnTo>
                  <a:lnTo>
                    <a:pt x="18" y="18"/>
                  </a:lnTo>
                  <a:lnTo>
                    <a:pt x="18" y="31"/>
                  </a:lnTo>
                  <a:lnTo>
                    <a:pt x="18" y="37"/>
                  </a:lnTo>
                  <a:lnTo>
                    <a:pt x="25" y="49"/>
                  </a:lnTo>
                  <a:lnTo>
                    <a:pt x="25" y="55"/>
                  </a:lnTo>
                  <a:lnTo>
                    <a:pt x="31" y="61"/>
                  </a:lnTo>
                  <a:lnTo>
                    <a:pt x="31" y="73"/>
                  </a:lnTo>
                  <a:lnTo>
                    <a:pt x="31" y="79"/>
                  </a:lnTo>
                  <a:lnTo>
                    <a:pt x="31" y="73"/>
                  </a:lnTo>
                  <a:lnTo>
                    <a:pt x="18" y="73"/>
                  </a:lnTo>
                  <a:lnTo>
                    <a:pt x="12" y="73"/>
                  </a:lnTo>
                  <a:lnTo>
                    <a:pt x="12" y="85"/>
                  </a:lnTo>
                  <a:lnTo>
                    <a:pt x="12" y="97"/>
                  </a:lnTo>
                  <a:lnTo>
                    <a:pt x="18" y="103"/>
                  </a:lnTo>
                  <a:lnTo>
                    <a:pt x="25" y="109"/>
                  </a:lnTo>
                  <a:lnTo>
                    <a:pt x="18" y="115"/>
                  </a:lnTo>
                  <a:lnTo>
                    <a:pt x="18" y="109"/>
                  </a:lnTo>
                  <a:lnTo>
                    <a:pt x="12" y="109"/>
                  </a:lnTo>
                  <a:lnTo>
                    <a:pt x="12" y="10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Freeform 29"/>
            <p:cNvSpPr>
              <a:spLocks/>
            </p:cNvSpPr>
            <p:nvPr/>
          </p:nvSpPr>
          <p:spPr bwMode="auto">
            <a:xfrm>
              <a:off x="2653" y="2334"/>
              <a:ext cx="14" cy="9"/>
            </a:xfrm>
            <a:custGeom>
              <a:avLst/>
              <a:gdLst>
                <a:gd name="T0" fmla="*/ 0 w 18"/>
                <a:gd name="T1" fmla="*/ 2 h 12"/>
                <a:gd name="T2" fmla="*/ 2 w 18"/>
                <a:gd name="T3" fmla="*/ 2 h 12"/>
                <a:gd name="T4" fmla="*/ 2 w 18"/>
                <a:gd name="T5" fmla="*/ 0 h 12"/>
                <a:gd name="T6" fmla="*/ 2 w 18"/>
                <a:gd name="T7" fmla="*/ 2 h 12"/>
                <a:gd name="T8" fmla="*/ 2 w 18"/>
                <a:gd name="T9" fmla="*/ 2 h 12"/>
                <a:gd name="T10" fmla="*/ 2 w 18"/>
                <a:gd name="T11" fmla="*/ 2 h 12"/>
                <a:gd name="T12" fmla="*/ 0 w 18"/>
                <a:gd name="T13" fmla="*/ 2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0" y="12"/>
                  </a:moveTo>
                  <a:lnTo>
                    <a:pt x="6" y="6"/>
                  </a:lnTo>
                  <a:lnTo>
                    <a:pt x="18" y="0"/>
                  </a:lnTo>
                  <a:lnTo>
                    <a:pt x="18" y="6"/>
                  </a:lnTo>
                  <a:lnTo>
                    <a:pt x="12" y="6"/>
                  </a:lnTo>
                  <a:lnTo>
                    <a:pt x="6" y="12"/>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3" name="Freeform 30"/>
            <p:cNvSpPr>
              <a:spLocks/>
            </p:cNvSpPr>
            <p:nvPr/>
          </p:nvSpPr>
          <p:spPr bwMode="auto">
            <a:xfrm>
              <a:off x="2639" y="2343"/>
              <a:ext cx="9" cy="9"/>
            </a:xfrm>
            <a:custGeom>
              <a:avLst/>
              <a:gdLst>
                <a:gd name="T0" fmla="*/ 0 w 12"/>
                <a:gd name="T1" fmla="*/ 2 h 12"/>
                <a:gd name="T2" fmla="*/ 2 w 12"/>
                <a:gd name="T3" fmla="*/ 2 h 12"/>
                <a:gd name="T4" fmla="*/ 2 w 12"/>
                <a:gd name="T5" fmla="*/ 0 h 12"/>
                <a:gd name="T6" fmla="*/ 2 w 12"/>
                <a:gd name="T7" fmla="*/ 0 h 12"/>
                <a:gd name="T8" fmla="*/ 2 w 12"/>
                <a:gd name="T9" fmla="*/ 2 h 12"/>
                <a:gd name="T10" fmla="*/ 0 w 12"/>
                <a:gd name="T11" fmla="*/ 2 h 12"/>
                <a:gd name="T12" fmla="*/ 0 w 12"/>
                <a:gd name="T13" fmla="*/ 2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0" y="12"/>
                  </a:moveTo>
                  <a:lnTo>
                    <a:pt x="6" y="6"/>
                  </a:lnTo>
                  <a:lnTo>
                    <a:pt x="6" y="0"/>
                  </a:lnTo>
                  <a:lnTo>
                    <a:pt x="12" y="0"/>
                  </a:lnTo>
                  <a:lnTo>
                    <a:pt x="6" y="6"/>
                  </a:lnTo>
                  <a:lnTo>
                    <a:pt x="0" y="6"/>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4" name="Freeform 31"/>
            <p:cNvSpPr>
              <a:spLocks/>
            </p:cNvSpPr>
            <p:nvPr/>
          </p:nvSpPr>
          <p:spPr bwMode="auto">
            <a:xfrm>
              <a:off x="2676" y="2325"/>
              <a:ext cx="4" cy="9"/>
            </a:xfrm>
            <a:custGeom>
              <a:avLst/>
              <a:gdLst>
                <a:gd name="T0" fmla="*/ 0 w 6"/>
                <a:gd name="T1" fmla="*/ 2 h 12"/>
                <a:gd name="T2" fmla="*/ 0 w 6"/>
                <a:gd name="T3" fmla="*/ 2 h 12"/>
                <a:gd name="T4" fmla="*/ 1 w 6"/>
                <a:gd name="T5" fmla="*/ 2 h 12"/>
                <a:gd name="T6" fmla="*/ 1 w 6"/>
                <a:gd name="T7" fmla="*/ 0 h 12"/>
                <a:gd name="T8" fmla="*/ 1 w 6"/>
                <a:gd name="T9" fmla="*/ 2 h 12"/>
                <a:gd name="T10" fmla="*/ 0 w 6"/>
                <a:gd name="T11" fmla="*/ 2 h 12"/>
                <a:gd name="T12" fmla="*/ 0 w 6"/>
                <a:gd name="T13" fmla="*/ 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6" y="6"/>
                  </a:lnTo>
                  <a:lnTo>
                    <a:pt x="6" y="0"/>
                  </a:lnTo>
                  <a:lnTo>
                    <a:pt x="6" y="6"/>
                  </a:lnTo>
                  <a:lnTo>
                    <a:pt x="0" y="6"/>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5" name="Freeform 32"/>
            <p:cNvSpPr>
              <a:spLocks/>
            </p:cNvSpPr>
            <p:nvPr/>
          </p:nvSpPr>
          <p:spPr bwMode="auto">
            <a:xfrm>
              <a:off x="2328" y="2576"/>
              <a:ext cx="18" cy="14"/>
            </a:xfrm>
            <a:custGeom>
              <a:avLst/>
              <a:gdLst>
                <a:gd name="T0" fmla="*/ 2 w 24"/>
                <a:gd name="T1" fmla="*/ 2 h 18"/>
                <a:gd name="T2" fmla="*/ 2 w 24"/>
                <a:gd name="T3" fmla="*/ 2 h 18"/>
                <a:gd name="T4" fmla="*/ 2 w 24"/>
                <a:gd name="T5" fmla="*/ 2 h 18"/>
                <a:gd name="T6" fmla="*/ 0 w 24"/>
                <a:gd name="T7" fmla="*/ 2 h 18"/>
                <a:gd name="T8" fmla="*/ 0 w 24"/>
                <a:gd name="T9" fmla="*/ 2 h 18"/>
                <a:gd name="T10" fmla="*/ 2 w 24"/>
                <a:gd name="T11" fmla="*/ 0 h 18"/>
                <a:gd name="T12" fmla="*/ 2 w 24"/>
                <a:gd name="T13" fmla="*/ 0 h 18"/>
                <a:gd name="T14" fmla="*/ 2 w 24"/>
                <a:gd name="T15" fmla="*/ 2 h 18"/>
                <a:gd name="T16" fmla="*/ 2 w 24"/>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8"/>
                <a:gd name="T29" fmla="*/ 24 w 2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8">
                  <a:moveTo>
                    <a:pt x="18" y="12"/>
                  </a:moveTo>
                  <a:lnTo>
                    <a:pt x="12" y="18"/>
                  </a:lnTo>
                  <a:lnTo>
                    <a:pt x="6" y="18"/>
                  </a:lnTo>
                  <a:lnTo>
                    <a:pt x="0" y="12"/>
                  </a:lnTo>
                  <a:lnTo>
                    <a:pt x="0" y="6"/>
                  </a:lnTo>
                  <a:lnTo>
                    <a:pt x="12" y="0"/>
                  </a:lnTo>
                  <a:lnTo>
                    <a:pt x="24" y="0"/>
                  </a:lnTo>
                  <a:lnTo>
                    <a:pt x="18" y="6"/>
                  </a:lnTo>
                  <a:lnTo>
                    <a:pt x="18"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6" name="Freeform 33"/>
            <p:cNvSpPr>
              <a:spLocks/>
            </p:cNvSpPr>
            <p:nvPr/>
          </p:nvSpPr>
          <p:spPr bwMode="auto">
            <a:xfrm>
              <a:off x="2593" y="2334"/>
              <a:ext cx="46" cy="42"/>
            </a:xfrm>
            <a:custGeom>
              <a:avLst/>
              <a:gdLst>
                <a:gd name="T0" fmla="*/ 2 w 61"/>
                <a:gd name="T1" fmla="*/ 2 h 55"/>
                <a:gd name="T2" fmla="*/ 2 w 61"/>
                <a:gd name="T3" fmla="*/ 2 h 55"/>
                <a:gd name="T4" fmla="*/ 2 w 61"/>
                <a:gd name="T5" fmla="*/ 2 h 55"/>
                <a:gd name="T6" fmla="*/ 2 w 61"/>
                <a:gd name="T7" fmla="*/ 2 h 55"/>
                <a:gd name="T8" fmla="*/ 2 w 61"/>
                <a:gd name="T9" fmla="*/ 2 h 55"/>
                <a:gd name="T10" fmla="*/ 2 w 61"/>
                <a:gd name="T11" fmla="*/ 2 h 55"/>
                <a:gd name="T12" fmla="*/ 2 w 61"/>
                <a:gd name="T13" fmla="*/ 2 h 55"/>
                <a:gd name="T14" fmla="*/ 2 w 61"/>
                <a:gd name="T15" fmla="*/ 2 h 55"/>
                <a:gd name="T16" fmla="*/ 2 w 61"/>
                <a:gd name="T17" fmla="*/ 2 h 55"/>
                <a:gd name="T18" fmla="*/ 2 w 61"/>
                <a:gd name="T19" fmla="*/ 2 h 55"/>
                <a:gd name="T20" fmla="*/ 2 w 61"/>
                <a:gd name="T21" fmla="*/ 2 h 55"/>
                <a:gd name="T22" fmla="*/ 2 w 61"/>
                <a:gd name="T23" fmla="*/ 2 h 55"/>
                <a:gd name="T24" fmla="*/ 2 w 61"/>
                <a:gd name="T25" fmla="*/ 2 h 55"/>
                <a:gd name="T26" fmla="*/ 2 w 61"/>
                <a:gd name="T27" fmla="*/ 2 h 55"/>
                <a:gd name="T28" fmla="*/ 2 w 61"/>
                <a:gd name="T29" fmla="*/ 2 h 55"/>
                <a:gd name="T30" fmla="*/ 2 w 61"/>
                <a:gd name="T31" fmla="*/ 2 h 55"/>
                <a:gd name="T32" fmla="*/ 2 w 61"/>
                <a:gd name="T33" fmla="*/ 0 h 55"/>
                <a:gd name="T34" fmla="*/ 2 w 61"/>
                <a:gd name="T35" fmla="*/ 0 h 55"/>
                <a:gd name="T36" fmla="*/ 2 w 61"/>
                <a:gd name="T37" fmla="*/ 2 h 55"/>
                <a:gd name="T38" fmla="*/ 2 w 61"/>
                <a:gd name="T39" fmla="*/ 2 h 55"/>
                <a:gd name="T40" fmla="*/ 2 w 61"/>
                <a:gd name="T41" fmla="*/ 2 h 55"/>
                <a:gd name="T42" fmla="*/ 2 w 61"/>
                <a:gd name="T43" fmla="*/ 2 h 55"/>
                <a:gd name="T44" fmla="*/ 2 w 61"/>
                <a:gd name="T45" fmla="*/ 2 h 55"/>
                <a:gd name="T46" fmla="*/ 0 w 61"/>
                <a:gd name="T47" fmla="*/ 2 h 55"/>
                <a:gd name="T48" fmla="*/ 0 w 61"/>
                <a:gd name="T49" fmla="*/ 2 h 55"/>
                <a:gd name="T50" fmla="*/ 0 w 61"/>
                <a:gd name="T51" fmla="*/ 2 h 55"/>
                <a:gd name="T52" fmla="*/ 0 w 61"/>
                <a:gd name="T53" fmla="*/ 2 h 55"/>
                <a:gd name="T54" fmla="*/ 2 w 61"/>
                <a:gd name="T55" fmla="*/ 2 h 55"/>
                <a:gd name="T56" fmla="*/ 2 w 61"/>
                <a:gd name="T57" fmla="*/ 2 h 55"/>
                <a:gd name="T58" fmla="*/ 2 w 61"/>
                <a:gd name="T59" fmla="*/ 2 h 55"/>
                <a:gd name="T60" fmla="*/ 2 w 61"/>
                <a:gd name="T61" fmla="*/ 2 h 55"/>
                <a:gd name="T62" fmla="*/ 2 w 61"/>
                <a:gd name="T63" fmla="*/ 2 h 55"/>
                <a:gd name="T64" fmla="*/ 2 w 61"/>
                <a:gd name="T65" fmla="*/ 2 h 55"/>
                <a:gd name="T66" fmla="*/ 2 w 61"/>
                <a:gd name="T67" fmla="*/ 2 h 55"/>
                <a:gd name="T68" fmla="*/ 2 w 61"/>
                <a:gd name="T69" fmla="*/ 2 h 55"/>
                <a:gd name="T70" fmla="*/ 2 w 61"/>
                <a:gd name="T71" fmla="*/ 2 h 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55"/>
                <a:gd name="T110" fmla="*/ 61 w 61"/>
                <a:gd name="T111" fmla="*/ 55 h 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55">
                  <a:moveTo>
                    <a:pt x="18" y="36"/>
                  </a:moveTo>
                  <a:lnTo>
                    <a:pt x="30" y="43"/>
                  </a:lnTo>
                  <a:lnTo>
                    <a:pt x="36" y="49"/>
                  </a:lnTo>
                  <a:lnTo>
                    <a:pt x="43" y="43"/>
                  </a:lnTo>
                  <a:lnTo>
                    <a:pt x="43" y="36"/>
                  </a:lnTo>
                  <a:lnTo>
                    <a:pt x="49" y="36"/>
                  </a:lnTo>
                  <a:lnTo>
                    <a:pt x="55" y="36"/>
                  </a:lnTo>
                  <a:lnTo>
                    <a:pt x="55" y="30"/>
                  </a:lnTo>
                  <a:lnTo>
                    <a:pt x="61" y="30"/>
                  </a:lnTo>
                  <a:lnTo>
                    <a:pt x="61" y="24"/>
                  </a:lnTo>
                  <a:lnTo>
                    <a:pt x="55" y="24"/>
                  </a:lnTo>
                  <a:lnTo>
                    <a:pt x="55" y="18"/>
                  </a:lnTo>
                  <a:lnTo>
                    <a:pt x="49" y="18"/>
                  </a:lnTo>
                  <a:lnTo>
                    <a:pt x="43" y="18"/>
                  </a:lnTo>
                  <a:lnTo>
                    <a:pt x="36" y="12"/>
                  </a:lnTo>
                  <a:lnTo>
                    <a:pt x="24" y="6"/>
                  </a:lnTo>
                  <a:lnTo>
                    <a:pt x="24" y="0"/>
                  </a:lnTo>
                  <a:lnTo>
                    <a:pt x="18" y="0"/>
                  </a:lnTo>
                  <a:lnTo>
                    <a:pt x="18" y="6"/>
                  </a:lnTo>
                  <a:lnTo>
                    <a:pt x="18" y="18"/>
                  </a:lnTo>
                  <a:lnTo>
                    <a:pt x="18" y="24"/>
                  </a:lnTo>
                  <a:lnTo>
                    <a:pt x="12" y="30"/>
                  </a:lnTo>
                  <a:lnTo>
                    <a:pt x="6" y="30"/>
                  </a:lnTo>
                  <a:lnTo>
                    <a:pt x="0" y="36"/>
                  </a:lnTo>
                  <a:lnTo>
                    <a:pt x="0" y="43"/>
                  </a:lnTo>
                  <a:lnTo>
                    <a:pt x="0" y="49"/>
                  </a:lnTo>
                  <a:lnTo>
                    <a:pt x="0" y="55"/>
                  </a:lnTo>
                  <a:lnTo>
                    <a:pt x="6" y="55"/>
                  </a:lnTo>
                  <a:lnTo>
                    <a:pt x="6" y="49"/>
                  </a:lnTo>
                  <a:lnTo>
                    <a:pt x="12" y="49"/>
                  </a:lnTo>
                  <a:lnTo>
                    <a:pt x="6" y="49"/>
                  </a:lnTo>
                  <a:lnTo>
                    <a:pt x="6" y="43"/>
                  </a:lnTo>
                  <a:lnTo>
                    <a:pt x="6" y="36"/>
                  </a:lnTo>
                  <a:lnTo>
                    <a:pt x="12" y="43"/>
                  </a:lnTo>
                  <a:lnTo>
                    <a:pt x="18" y="43"/>
                  </a:lnTo>
                  <a:lnTo>
                    <a:pt x="18" y="3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7" name="Freeform 34"/>
            <p:cNvSpPr>
              <a:spLocks/>
            </p:cNvSpPr>
            <p:nvPr/>
          </p:nvSpPr>
          <p:spPr bwMode="auto">
            <a:xfrm>
              <a:off x="2515" y="2376"/>
              <a:ext cx="92" cy="79"/>
            </a:xfrm>
            <a:custGeom>
              <a:avLst/>
              <a:gdLst>
                <a:gd name="T0" fmla="*/ 2 w 121"/>
                <a:gd name="T1" fmla="*/ 2 h 102"/>
                <a:gd name="T2" fmla="*/ 2 w 121"/>
                <a:gd name="T3" fmla="*/ 2 h 102"/>
                <a:gd name="T4" fmla="*/ 2 w 121"/>
                <a:gd name="T5" fmla="*/ 2 h 102"/>
                <a:gd name="T6" fmla="*/ 2 w 121"/>
                <a:gd name="T7" fmla="*/ 2 h 102"/>
                <a:gd name="T8" fmla="*/ 2 w 121"/>
                <a:gd name="T9" fmla="*/ 2 h 102"/>
                <a:gd name="T10" fmla="*/ 2 w 121"/>
                <a:gd name="T11" fmla="*/ 2 h 102"/>
                <a:gd name="T12" fmla="*/ 2 w 121"/>
                <a:gd name="T13" fmla="*/ 2 h 102"/>
                <a:gd name="T14" fmla="*/ 2 w 121"/>
                <a:gd name="T15" fmla="*/ 2 h 102"/>
                <a:gd name="T16" fmla="*/ 2 w 121"/>
                <a:gd name="T17" fmla="*/ 2 h 102"/>
                <a:gd name="T18" fmla="*/ 2 w 121"/>
                <a:gd name="T19" fmla="*/ 2 h 102"/>
                <a:gd name="T20" fmla="*/ 2 w 121"/>
                <a:gd name="T21" fmla="*/ 2 h 102"/>
                <a:gd name="T22" fmla="*/ 2 w 121"/>
                <a:gd name="T23" fmla="*/ 2 h 102"/>
                <a:gd name="T24" fmla="*/ 2 w 121"/>
                <a:gd name="T25" fmla="*/ 2 h 102"/>
                <a:gd name="T26" fmla="*/ 2 w 121"/>
                <a:gd name="T27" fmla="*/ 2 h 102"/>
                <a:gd name="T28" fmla="*/ 2 w 121"/>
                <a:gd name="T29" fmla="*/ 2 h 102"/>
                <a:gd name="T30" fmla="*/ 2 w 121"/>
                <a:gd name="T31" fmla="*/ 2 h 102"/>
                <a:gd name="T32" fmla="*/ 2 w 121"/>
                <a:gd name="T33" fmla="*/ 2 h 102"/>
                <a:gd name="T34" fmla="*/ 2 w 121"/>
                <a:gd name="T35" fmla="*/ 2 h 102"/>
                <a:gd name="T36" fmla="*/ 2 w 121"/>
                <a:gd name="T37" fmla="*/ 0 h 102"/>
                <a:gd name="T38" fmla="*/ 2 w 121"/>
                <a:gd name="T39" fmla="*/ 2 h 102"/>
                <a:gd name="T40" fmla="*/ 2 w 121"/>
                <a:gd name="T41" fmla="*/ 2 h 102"/>
                <a:gd name="T42" fmla="*/ 2 w 121"/>
                <a:gd name="T43" fmla="*/ 2 h 102"/>
                <a:gd name="T44" fmla="*/ 2 w 121"/>
                <a:gd name="T45" fmla="*/ 2 h 102"/>
                <a:gd name="T46" fmla="*/ 2 w 121"/>
                <a:gd name="T47" fmla="*/ 2 h 102"/>
                <a:gd name="T48" fmla="*/ 2 w 121"/>
                <a:gd name="T49" fmla="*/ 2 h 102"/>
                <a:gd name="T50" fmla="*/ 2 w 121"/>
                <a:gd name="T51" fmla="*/ 2 h 102"/>
                <a:gd name="T52" fmla="*/ 2 w 121"/>
                <a:gd name="T53" fmla="*/ 2 h 102"/>
                <a:gd name="T54" fmla="*/ 2 w 121"/>
                <a:gd name="T55" fmla="*/ 2 h 102"/>
                <a:gd name="T56" fmla="*/ 2 w 121"/>
                <a:gd name="T57" fmla="*/ 2 h 102"/>
                <a:gd name="T58" fmla="*/ 2 w 121"/>
                <a:gd name="T59" fmla="*/ 2 h 102"/>
                <a:gd name="T60" fmla="*/ 2 w 121"/>
                <a:gd name="T61" fmla="*/ 2 h 102"/>
                <a:gd name="T62" fmla="*/ 2 w 121"/>
                <a:gd name="T63" fmla="*/ 2 h 102"/>
                <a:gd name="T64" fmla="*/ 2 w 121"/>
                <a:gd name="T65" fmla="*/ 2 h 102"/>
                <a:gd name="T66" fmla="*/ 0 w 121"/>
                <a:gd name="T67" fmla="*/ 2 h 102"/>
                <a:gd name="T68" fmla="*/ 2 w 121"/>
                <a:gd name="T69" fmla="*/ 2 h 102"/>
                <a:gd name="T70" fmla="*/ 2 w 121"/>
                <a:gd name="T71" fmla="*/ 2 h 102"/>
                <a:gd name="T72" fmla="*/ 2 w 121"/>
                <a:gd name="T73" fmla="*/ 2 h 102"/>
                <a:gd name="T74" fmla="*/ 2 w 121"/>
                <a:gd name="T75" fmla="*/ 2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
                <a:gd name="T115" fmla="*/ 0 h 102"/>
                <a:gd name="T116" fmla="*/ 121 w 121"/>
                <a:gd name="T117" fmla="*/ 102 h 1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 h="102">
                  <a:moveTo>
                    <a:pt x="55" y="84"/>
                  </a:moveTo>
                  <a:lnTo>
                    <a:pt x="55" y="90"/>
                  </a:lnTo>
                  <a:lnTo>
                    <a:pt x="49" y="90"/>
                  </a:lnTo>
                  <a:lnTo>
                    <a:pt x="55" y="96"/>
                  </a:lnTo>
                  <a:lnTo>
                    <a:pt x="55" y="102"/>
                  </a:lnTo>
                  <a:lnTo>
                    <a:pt x="61" y="102"/>
                  </a:lnTo>
                  <a:lnTo>
                    <a:pt x="67" y="96"/>
                  </a:lnTo>
                  <a:lnTo>
                    <a:pt x="67" y="90"/>
                  </a:lnTo>
                  <a:lnTo>
                    <a:pt x="67" y="84"/>
                  </a:lnTo>
                  <a:lnTo>
                    <a:pt x="73" y="84"/>
                  </a:lnTo>
                  <a:lnTo>
                    <a:pt x="79" y="84"/>
                  </a:lnTo>
                  <a:lnTo>
                    <a:pt x="85" y="90"/>
                  </a:lnTo>
                  <a:lnTo>
                    <a:pt x="85" y="84"/>
                  </a:lnTo>
                  <a:lnTo>
                    <a:pt x="85" y="78"/>
                  </a:lnTo>
                  <a:lnTo>
                    <a:pt x="91" y="78"/>
                  </a:lnTo>
                  <a:lnTo>
                    <a:pt x="91" y="84"/>
                  </a:lnTo>
                  <a:lnTo>
                    <a:pt x="91" y="90"/>
                  </a:lnTo>
                  <a:lnTo>
                    <a:pt x="91" y="84"/>
                  </a:lnTo>
                  <a:lnTo>
                    <a:pt x="97" y="78"/>
                  </a:lnTo>
                  <a:lnTo>
                    <a:pt x="103" y="78"/>
                  </a:lnTo>
                  <a:lnTo>
                    <a:pt x="103" y="72"/>
                  </a:lnTo>
                  <a:lnTo>
                    <a:pt x="103" y="78"/>
                  </a:lnTo>
                  <a:lnTo>
                    <a:pt x="103" y="84"/>
                  </a:lnTo>
                  <a:lnTo>
                    <a:pt x="109" y="78"/>
                  </a:lnTo>
                  <a:lnTo>
                    <a:pt x="115" y="72"/>
                  </a:lnTo>
                  <a:lnTo>
                    <a:pt x="109" y="72"/>
                  </a:lnTo>
                  <a:lnTo>
                    <a:pt x="109" y="66"/>
                  </a:lnTo>
                  <a:lnTo>
                    <a:pt x="115" y="60"/>
                  </a:lnTo>
                  <a:lnTo>
                    <a:pt x="115" y="54"/>
                  </a:lnTo>
                  <a:lnTo>
                    <a:pt x="115" y="48"/>
                  </a:lnTo>
                  <a:lnTo>
                    <a:pt x="115" y="36"/>
                  </a:lnTo>
                  <a:lnTo>
                    <a:pt x="121" y="36"/>
                  </a:lnTo>
                  <a:lnTo>
                    <a:pt x="121" y="30"/>
                  </a:lnTo>
                  <a:lnTo>
                    <a:pt x="121" y="24"/>
                  </a:lnTo>
                  <a:lnTo>
                    <a:pt x="121" y="18"/>
                  </a:lnTo>
                  <a:lnTo>
                    <a:pt x="121" y="12"/>
                  </a:lnTo>
                  <a:lnTo>
                    <a:pt x="121" y="6"/>
                  </a:lnTo>
                  <a:lnTo>
                    <a:pt x="115" y="0"/>
                  </a:lnTo>
                  <a:lnTo>
                    <a:pt x="115" y="6"/>
                  </a:lnTo>
                  <a:lnTo>
                    <a:pt x="109" y="6"/>
                  </a:lnTo>
                  <a:lnTo>
                    <a:pt x="109" y="0"/>
                  </a:lnTo>
                  <a:lnTo>
                    <a:pt x="103" y="6"/>
                  </a:lnTo>
                  <a:lnTo>
                    <a:pt x="103" y="12"/>
                  </a:lnTo>
                  <a:lnTo>
                    <a:pt x="103" y="18"/>
                  </a:lnTo>
                  <a:lnTo>
                    <a:pt x="103" y="24"/>
                  </a:lnTo>
                  <a:lnTo>
                    <a:pt x="103" y="30"/>
                  </a:lnTo>
                  <a:lnTo>
                    <a:pt x="97" y="36"/>
                  </a:lnTo>
                  <a:lnTo>
                    <a:pt x="97" y="42"/>
                  </a:lnTo>
                  <a:lnTo>
                    <a:pt x="91" y="48"/>
                  </a:lnTo>
                  <a:lnTo>
                    <a:pt x="79" y="54"/>
                  </a:lnTo>
                  <a:lnTo>
                    <a:pt x="73" y="60"/>
                  </a:lnTo>
                  <a:lnTo>
                    <a:pt x="73" y="54"/>
                  </a:lnTo>
                  <a:lnTo>
                    <a:pt x="73" y="48"/>
                  </a:lnTo>
                  <a:lnTo>
                    <a:pt x="67" y="54"/>
                  </a:lnTo>
                  <a:lnTo>
                    <a:pt x="67" y="60"/>
                  </a:lnTo>
                  <a:lnTo>
                    <a:pt x="61" y="66"/>
                  </a:lnTo>
                  <a:lnTo>
                    <a:pt x="61" y="72"/>
                  </a:lnTo>
                  <a:lnTo>
                    <a:pt x="55" y="72"/>
                  </a:lnTo>
                  <a:lnTo>
                    <a:pt x="49" y="72"/>
                  </a:lnTo>
                  <a:lnTo>
                    <a:pt x="43" y="72"/>
                  </a:lnTo>
                  <a:lnTo>
                    <a:pt x="37" y="72"/>
                  </a:lnTo>
                  <a:lnTo>
                    <a:pt x="31" y="72"/>
                  </a:lnTo>
                  <a:lnTo>
                    <a:pt x="25" y="72"/>
                  </a:lnTo>
                  <a:lnTo>
                    <a:pt x="19" y="78"/>
                  </a:lnTo>
                  <a:lnTo>
                    <a:pt x="13" y="84"/>
                  </a:lnTo>
                  <a:lnTo>
                    <a:pt x="7" y="84"/>
                  </a:lnTo>
                  <a:lnTo>
                    <a:pt x="0" y="84"/>
                  </a:lnTo>
                  <a:lnTo>
                    <a:pt x="0" y="90"/>
                  </a:lnTo>
                  <a:lnTo>
                    <a:pt x="7" y="90"/>
                  </a:lnTo>
                  <a:lnTo>
                    <a:pt x="13" y="90"/>
                  </a:lnTo>
                  <a:lnTo>
                    <a:pt x="19" y="96"/>
                  </a:lnTo>
                  <a:lnTo>
                    <a:pt x="19" y="90"/>
                  </a:lnTo>
                  <a:lnTo>
                    <a:pt x="25" y="90"/>
                  </a:lnTo>
                  <a:lnTo>
                    <a:pt x="31" y="90"/>
                  </a:lnTo>
                  <a:lnTo>
                    <a:pt x="37" y="84"/>
                  </a:lnTo>
                  <a:lnTo>
                    <a:pt x="49" y="84"/>
                  </a:lnTo>
                  <a:lnTo>
                    <a:pt x="55" y="8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8" name="Freeform 35"/>
            <p:cNvSpPr>
              <a:spLocks/>
            </p:cNvSpPr>
            <p:nvPr/>
          </p:nvSpPr>
          <p:spPr bwMode="auto">
            <a:xfrm>
              <a:off x="2529" y="2445"/>
              <a:ext cx="18" cy="14"/>
            </a:xfrm>
            <a:custGeom>
              <a:avLst/>
              <a:gdLst>
                <a:gd name="T0" fmla="*/ 0 w 24"/>
                <a:gd name="T1" fmla="*/ 2 h 18"/>
                <a:gd name="T2" fmla="*/ 0 w 24"/>
                <a:gd name="T3" fmla="*/ 2 h 18"/>
                <a:gd name="T4" fmla="*/ 2 w 24"/>
                <a:gd name="T5" fmla="*/ 0 h 18"/>
                <a:gd name="T6" fmla="*/ 2 w 24"/>
                <a:gd name="T7" fmla="*/ 2 h 18"/>
                <a:gd name="T8" fmla="*/ 2 w 24"/>
                <a:gd name="T9" fmla="*/ 0 h 18"/>
                <a:gd name="T10" fmla="*/ 2 w 24"/>
                <a:gd name="T11" fmla="*/ 0 h 18"/>
                <a:gd name="T12" fmla="*/ 2 w 24"/>
                <a:gd name="T13" fmla="*/ 2 h 18"/>
                <a:gd name="T14" fmla="*/ 2 w 24"/>
                <a:gd name="T15" fmla="*/ 2 h 18"/>
                <a:gd name="T16" fmla="*/ 2 w 24"/>
                <a:gd name="T17" fmla="*/ 2 h 18"/>
                <a:gd name="T18" fmla="*/ 2 w 24"/>
                <a:gd name="T19" fmla="*/ 2 h 18"/>
                <a:gd name="T20" fmla="*/ 2 w 24"/>
                <a:gd name="T21" fmla="*/ 2 h 18"/>
                <a:gd name="T22" fmla="*/ 2 w 24"/>
                <a:gd name="T23" fmla="*/ 2 h 18"/>
                <a:gd name="T24" fmla="*/ 0 w 24"/>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8"/>
                <a:gd name="T41" fmla="*/ 24 w 2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8">
                  <a:moveTo>
                    <a:pt x="0" y="12"/>
                  </a:moveTo>
                  <a:lnTo>
                    <a:pt x="0" y="6"/>
                  </a:lnTo>
                  <a:lnTo>
                    <a:pt x="6" y="0"/>
                  </a:lnTo>
                  <a:lnTo>
                    <a:pt x="12" y="6"/>
                  </a:lnTo>
                  <a:lnTo>
                    <a:pt x="18" y="0"/>
                  </a:lnTo>
                  <a:lnTo>
                    <a:pt x="24" y="0"/>
                  </a:lnTo>
                  <a:lnTo>
                    <a:pt x="24" y="6"/>
                  </a:lnTo>
                  <a:lnTo>
                    <a:pt x="24" y="12"/>
                  </a:lnTo>
                  <a:lnTo>
                    <a:pt x="18" y="12"/>
                  </a:lnTo>
                  <a:lnTo>
                    <a:pt x="12" y="12"/>
                  </a:lnTo>
                  <a:lnTo>
                    <a:pt x="6" y="12"/>
                  </a:lnTo>
                  <a:lnTo>
                    <a:pt x="6" y="18"/>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Freeform 36"/>
            <p:cNvSpPr>
              <a:spLocks/>
            </p:cNvSpPr>
            <p:nvPr/>
          </p:nvSpPr>
          <p:spPr bwMode="auto">
            <a:xfrm>
              <a:off x="2506" y="2445"/>
              <a:ext cx="19" cy="29"/>
            </a:xfrm>
            <a:custGeom>
              <a:avLst/>
              <a:gdLst>
                <a:gd name="T0" fmla="*/ 2 w 25"/>
                <a:gd name="T1" fmla="*/ 2 h 37"/>
                <a:gd name="T2" fmla="*/ 2 w 25"/>
                <a:gd name="T3" fmla="*/ 2 h 37"/>
                <a:gd name="T4" fmla="*/ 2 w 25"/>
                <a:gd name="T5" fmla="*/ 2 h 37"/>
                <a:gd name="T6" fmla="*/ 0 w 25"/>
                <a:gd name="T7" fmla="*/ 2 h 37"/>
                <a:gd name="T8" fmla="*/ 0 w 25"/>
                <a:gd name="T9" fmla="*/ 2 h 37"/>
                <a:gd name="T10" fmla="*/ 0 w 25"/>
                <a:gd name="T11" fmla="*/ 2 h 37"/>
                <a:gd name="T12" fmla="*/ 2 w 25"/>
                <a:gd name="T13" fmla="*/ 2 h 37"/>
                <a:gd name="T14" fmla="*/ 2 w 25"/>
                <a:gd name="T15" fmla="*/ 0 h 37"/>
                <a:gd name="T16" fmla="*/ 2 w 25"/>
                <a:gd name="T17" fmla="*/ 2 h 37"/>
                <a:gd name="T18" fmla="*/ 2 w 25"/>
                <a:gd name="T19" fmla="*/ 2 h 37"/>
                <a:gd name="T20" fmla="*/ 2 w 25"/>
                <a:gd name="T21" fmla="*/ 2 h 37"/>
                <a:gd name="T22" fmla="*/ 2 w 25"/>
                <a:gd name="T23" fmla="*/ 2 h 37"/>
                <a:gd name="T24" fmla="*/ 2 w 25"/>
                <a:gd name="T25" fmla="*/ 2 h 37"/>
                <a:gd name="T26" fmla="*/ 2 w 25"/>
                <a:gd name="T27" fmla="*/ 2 h 37"/>
                <a:gd name="T28" fmla="*/ 2 w 25"/>
                <a:gd name="T29" fmla="*/ 2 h 37"/>
                <a:gd name="T30" fmla="*/ 2 w 25"/>
                <a:gd name="T31" fmla="*/ 2 h 37"/>
                <a:gd name="T32" fmla="*/ 2 w 25"/>
                <a:gd name="T33" fmla="*/ 2 h 37"/>
                <a:gd name="T34" fmla="*/ 2 w 25"/>
                <a:gd name="T35" fmla="*/ 2 h 37"/>
                <a:gd name="T36" fmla="*/ 2 w 25"/>
                <a:gd name="T37" fmla="*/ 2 h 37"/>
                <a:gd name="T38" fmla="*/ 2 w 25"/>
                <a:gd name="T39" fmla="*/ 2 h 37"/>
                <a:gd name="T40" fmla="*/ 2 w 25"/>
                <a:gd name="T41" fmla="*/ 2 h 37"/>
                <a:gd name="T42" fmla="*/ 2 w 25"/>
                <a:gd name="T43" fmla="*/ 2 h 37"/>
                <a:gd name="T44" fmla="*/ 2 w 25"/>
                <a:gd name="T45" fmla="*/ 2 h 37"/>
                <a:gd name="T46" fmla="*/ 2 w 25"/>
                <a:gd name="T47" fmla="*/ 2 h 37"/>
                <a:gd name="T48" fmla="*/ 2 w 25"/>
                <a:gd name="T49" fmla="*/ 2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7"/>
                <a:gd name="T77" fmla="*/ 25 w 25"/>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7">
                  <a:moveTo>
                    <a:pt x="12" y="18"/>
                  </a:moveTo>
                  <a:lnTo>
                    <a:pt x="6" y="12"/>
                  </a:lnTo>
                  <a:lnTo>
                    <a:pt x="6" y="18"/>
                  </a:lnTo>
                  <a:lnTo>
                    <a:pt x="0" y="18"/>
                  </a:lnTo>
                  <a:lnTo>
                    <a:pt x="0" y="12"/>
                  </a:lnTo>
                  <a:lnTo>
                    <a:pt x="0" y="6"/>
                  </a:lnTo>
                  <a:lnTo>
                    <a:pt x="6" y="6"/>
                  </a:lnTo>
                  <a:lnTo>
                    <a:pt x="12" y="0"/>
                  </a:lnTo>
                  <a:lnTo>
                    <a:pt x="19" y="6"/>
                  </a:lnTo>
                  <a:lnTo>
                    <a:pt x="25" y="6"/>
                  </a:lnTo>
                  <a:lnTo>
                    <a:pt x="25" y="12"/>
                  </a:lnTo>
                  <a:lnTo>
                    <a:pt x="25" y="18"/>
                  </a:lnTo>
                  <a:lnTo>
                    <a:pt x="25" y="24"/>
                  </a:lnTo>
                  <a:lnTo>
                    <a:pt x="19" y="30"/>
                  </a:lnTo>
                  <a:lnTo>
                    <a:pt x="19" y="37"/>
                  </a:lnTo>
                  <a:lnTo>
                    <a:pt x="12" y="37"/>
                  </a:lnTo>
                  <a:lnTo>
                    <a:pt x="6" y="37"/>
                  </a:lnTo>
                  <a:lnTo>
                    <a:pt x="12" y="37"/>
                  </a:lnTo>
                  <a:lnTo>
                    <a:pt x="12" y="30"/>
                  </a:lnTo>
                  <a:lnTo>
                    <a:pt x="6" y="30"/>
                  </a:lnTo>
                  <a:lnTo>
                    <a:pt x="6" y="37"/>
                  </a:lnTo>
                  <a:lnTo>
                    <a:pt x="6" y="30"/>
                  </a:lnTo>
                  <a:lnTo>
                    <a:pt x="6" y="24"/>
                  </a:lnTo>
                  <a:lnTo>
                    <a:pt x="6" y="18"/>
                  </a:lnTo>
                  <a:lnTo>
                    <a:pt x="12"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Freeform 37"/>
            <p:cNvSpPr>
              <a:spLocks/>
            </p:cNvSpPr>
            <p:nvPr/>
          </p:nvSpPr>
          <p:spPr bwMode="auto">
            <a:xfrm>
              <a:off x="2080" y="2664"/>
              <a:ext cx="23" cy="33"/>
            </a:xfrm>
            <a:custGeom>
              <a:avLst/>
              <a:gdLst>
                <a:gd name="T0" fmla="*/ 0 w 31"/>
                <a:gd name="T1" fmla="*/ 2 h 43"/>
                <a:gd name="T2" fmla="*/ 0 w 31"/>
                <a:gd name="T3" fmla="*/ 2 h 43"/>
                <a:gd name="T4" fmla="*/ 0 w 31"/>
                <a:gd name="T5" fmla="*/ 2 h 43"/>
                <a:gd name="T6" fmla="*/ 1 w 31"/>
                <a:gd name="T7" fmla="*/ 0 h 43"/>
                <a:gd name="T8" fmla="*/ 1 w 31"/>
                <a:gd name="T9" fmla="*/ 2 h 43"/>
                <a:gd name="T10" fmla="*/ 1 w 31"/>
                <a:gd name="T11" fmla="*/ 2 h 43"/>
                <a:gd name="T12" fmla="*/ 1 w 31"/>
                <a:gd name="T13" fmla="*/ 2 h 43"/>
                <a:gd name="T14" fmla="*/ 1 w 31"/>
                <a:gd name="T15" fmla="*/ 2 h 43"/>
                <a:gd name="T16" fmla="*/ 1 w 31"/>
                <a:gd name="T17" fmla="*/ 2 h 43"/>
                <a:gd name="T18" fmla="*/ 1 w 31"/>
                <a:gd name="T19" fmla="*/ 2 h 43"/>
                <a:gd name="T20" fmla="*/ 1 w 31"/>
                <a:gd name="T21" fmla="*/ 2 h 43"/>
                <a:gd name="T22" fmla="*/ 1 w 31"/>
                <a:gd name="T23" fmla="*/ 2 h 43"/>
                <a:gd name="T24" fmla="*/ 0 w 31"/>
                <a:gd name="T25" fmla="*/ 2 h 43"/>
                <a:gd name="T26" fmla="*/ 0 w 31"/>
                <a:gd name="T27" fmla="*/ 2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43"/>
                <a:gd name="T44" fmla="*/ 31 w 3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43">
                  <a:moveTo>
                    <a:pt x="0" y="25"/>
                  </a:moveTo>
                  <a:lnTo>
                    <a:pt x="0" y="18"/>
                  </a:lnTo>
                  <a:lnTo>
                    <a:pt x="0" y="12"/>
                  </a:lnTo>
                  <a:lnTo>
                    <a:pt x="6" y="0"/>
                  </a:lnTo>
                  <a:lnTo>
                    <a:pt x="12" y="6"/>
                  </a:lnTo>
                  <a:lnTo>
                    <a:pt x="18" y="12"/>
                  </a:lnTo>
                  <a:lnTo>
                    <a:pt x="25" y="18"/>
                  </a:lnTo>
                  <a:lnTo>
                    <a:pt x="31" y="31"/>
                  </a:lnTo>
                  <a:lnTo>
                    <a:pt x="25" y="37"/>
                  </a:lnTo>
                  <a:lnTo>
                    <a:pt x="18" y="37"/>
                  </a:lnTo>
                  <a:lnTo>
                    <a:pt x="12" y="43"/>
                  </a:lnTo>
                  <a:lnTo>
                    <a:pt x="6" y="37"/>
                  </a:lnTo>
                  <a:lnTo>
                    <a:pt x="0" y="31"/>
                  </a:lnTo>
                  <a:lnTo>
                    <a:pt x="0" y="2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1" name="Freeform 38"/>
            <p:cNvSpPr>
              <a:spLocks/>
            </p:cNvSpPr>
            <p:nvPr/>
          </p:nvSpPr>
          <p:spPr bwMode="auto">
            <a:xfrm>
              <a:off x="1855" y="2632"/>
              <a:ext cx="14" cy="9"/>
            </a:xfrm>
            <a:custGeom>
              <a:avLst/>
              <a:gdLst>
                <a:gd name="T0" fmla="*/ 2 w 18"/>
                <a:gd name="T1" fmla="*/ 2 h 12"/>
                <a:gd name="T2" fmla="*/ 0 w 18"/>
                <a:gd name="T3" fmla="*/ 2 h 12"/>
                <a:gd name="T4" fmla="*/ 0 w 18"/>
                <a:gd name="T5" fmla="*/ 0 h 12"/>
                <a:gd name="T6" fmla="*/ 2 w 18"/>
                <a:gd name="T7" fmla="*/ 2 h 12"/>
                <a:gd name="T8" fmla="*/ 2 w 18"/>
                <a:gd name="T9" fmla="*/ 2 h 12"/>
                <a:gd name="T10" fmla="*/ 2 w 18"/>
                <a:gd name="T11" fmla="*/ 2 h 12"/>
                <a:gd name="T12" fmla="*/ 2 w 18"/>
                <a:gd name="T13" fmla="*/ 2 h 12"/>
                <a:gd name="T14" fmla="*/ 2 w 18"/>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12"/>
                  </a:moveTo>
                  <a:lnTo>
                    <a:pt x="0" y="6"/>
                  </a:lnTo>
                  <a:lnTo>
                    <a:pt x="0" y="0"/>
                  </a:lnTo>
                  <a:lnTo>
                    <a:pt x="12" y="6"/>
                  </a:lnTo>
                  <a:lnTo>
                    <a:pt x="18" y="6"/>
                  </a:lnTo>
                  <a:lnTo>
                    <a:pt x="12" y="6"/>
                  </a:lnTo>
                  <a:lnTo>
                    <a:pt x="6"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2" name="Freeform 39"/>
            <p:cNvSpPr>
              <a:spLocks/>
            </p:cNvSpPr>
            <p:nvPr/>
          </p:nvSpPr>
          <p:spPr bwMode="auto">
            <a:xfrm>
              <a:off x="1832" y="2515"/>
              <a:ext cx="5" cy="5"/>
            </a:xfrm>
            <a:custGeom>
              <a:avLst/>
              <a:gdLst>
                <a:gd name="T0" fmla="*/ 0 w 6"/>
                <a:gd name="T1" fmla="*/ 3 h 6"/>
                <a:gd name="T2" fmla="*/ 0 w 6"/>
                <a:gd name="T3" fmla="*/ 0 h 6"/>
                <a:gd name="T4" fmla="*/ 3 w 6"/>
                <a:gd name="T5" fmla="*/ 3 h 6"/>
                <a:gd name="T6" fmla="*/ 0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Freeform 40"/>
            <p:cNvSpPr>
              <a:spLocks/>
            </p:cNvSpPr>
            <p:nvPr/>
          </p:nvSpPr>
          <p:spPr bwMode="auto">
            <a:xfrm>
              <a:off x="1772" y="2845"/>
              <a:ext cx="56" cy="117"/>
            </a:xfrm>
            <a:custGeom>
              <a:avLst/>
              <a:gdLst>
                <a:gd name="T0" fmla="*/ 2 w 73"/>
                <a:gd name="T1" fmla="*/ 2 h 151"/>
                <a:gd name="T2" fmla="*/ 2 w 73"/>
                <a:gd name="T3" fmla="*/ 2 h 151"/>
                <a:gd name="T4" fmla="*/ 2 w 73"/>
                <a:gd name="T5" fmla="*/ 2 h 151"/>
                <a:gd name="T6" fmla="*/ 2 w 73"/>
                <a:gd name="T7" fmla="*/ 2 h 151"/>
                <a:gd name="T8" fmla="*/ 2 w 73"/>
                <a:gd name="T9" fmla="*/ 2 h 151"/>
                <a:gd name="T10" fmla="*/ 2 w 73"/>
                <a:gd name="T11" fmla="*/ 2 h 151"/>
                <a:gd name="T12" fmla="*/ 2 w 73"/>
                <a:gd name="T13" fmla="*/ 2 h 151"/>
                <a:gd name="T14" fmla="*/ 2 w 73"/>
                <a:gd name="T15" fmla="*/ 2 h 151"/>
                <a:gd name="T16" fmla="*/ 2 w 73"/>
                <a:gd name="T17" fmla="*/ 2 h 151"/>
                <a:gd name="T18" fmla="*/ 2 w 73"/>
                <a:gd name="T19" fmla="*/ 2 h 151"/>
                <a:gd name="T20" fmla="*/ 2 w 73"/>
                <a:gd name="T21" fmla="*/ 2 h 151"/>
                <a:gd name="T22" fmla="*/ 2 w 73"/>
                <a:gd name="T23" fmla="*/ 2 h 151"/>
                <a:gd name="T24" fmla="*/ 2 w 73"/>
                <a:gd name="T25" fmla="*/ 2 h 151"/>
                <a:gd name="T26" fmla="*/ 2 w 73"/>
                <a:gd name="T27" fmla="*/ 0 h 151"/>
                <a:gd name="T28" fmla="*/ 2 w 73"/>
                <a:gd name="T29" fmla="*/ 2 h 151"/>
                <a:gd name="T30" fmla="*/ 2 w 73"/>
                <a:gd name="T31" fmla="*/ 2 h 151"/>
                <a:gd name="T32" fmla="*/ 2 w 73"/>
                <a:gd name="T33" fmla="*/ 2 h 151"/>
                <a:gd name="T34" fmla="*/ 2 w 73"/>
                <a:gd name="T35" fmla="*/ 2 h 151"/>
                <a:gd name="T36" fmla="*/ 2 w 73"/>
                <a:gd name="T37" fmla="*/ 2 h 151"/>
                <a:gd name="T38" fmla="*/ 2 w 73"/>
                <a:gd name="T39" fmla="*/ 2 h 151"/>
                <a:gd name="T40" fmla="*/ 2 w 73"/>
                <a:gd name="T41" fmla="*/ 2 h 151"/>
                <a:gd name="T42" fmla="*/ 2 w 73"/>
                <a:gd name="T43" fmla="*/ 2 h 151"/>
                <a:gd name="T44" fmla="*/ 2 w 73"/>
                <a:gd name="T45" fmla="*/ 2 h 151"/>
                <a:gd name="T46" fmla="*/ 2 w 73"/>
                <a:gd name="T47" fmla="*/ 2 h 151"/>
                <a:gd name="T48" fmla="*/ 2 w 73"/>
                <a:gd name="T49" fmla="*/ 2 h 151"/>
                <a:gd name="T50" fmla="*/ 2 w 73"/>
                <a:gd name="T51" fmla="*/ 2 h 151"/>
                <a:gd name="T52" fmla="*/ 2 w 73"/>
                <a:gd name="T53" fmla="*/ 2 h 151"/>
                <a:gd name="T54" fmla="*/ 2 w 73"/>
                <a:gd name="T55" fmla="*/ 2 h 151"/>
                <a:gd name="T56" fmla="*/ 2 w 73"/>
                <a:gd name="T57" fmla="*/ 2 h 151"/>
                <a:gd name="T58" fmla="*/ 2 w 73"/>
                <a:gd name="T59" fmla="*/ 2 h 151"/>
                <a:gd name="T60" fmla="*/ 2 w 73"/>
                <a:gd name="T61" fmla="*/ 2 h 151"/>
                <a:gd name="T62" fmla="*/ 2 w 73"/>
                <a:gd name="T63" fmla="*/ 2 h 151"/>
                <a:gd name="T64" fmla="*/ 2 w 73"/>
                <a:gd name="T65" fmla="*/ 2 h 151"/>
                <a:gd name="T66" fmla="*/ 0 w 73"/>
                <a:gd name="T67" fmla="*/ 2 h 151"/>
                <a:gd name="T68" fmla="*/ 0 w 73"/>
                <a:gd name="T69" fmla="*/ 2 h 151"/>
                <a:gd name="T70" fmla="*/ 0 w 73"/>
                <a:gd name="T71" fmla="*/ 2 h 151"/>
                <a:gd name="T72" fmla="*/ 0 w 73"/>
                <a:gd name="T73" fmla="*/ 2 h 151"/>
                <a:gd name="T74" fmla="*/ 0 w 73"/>
                <a:gd name="T75" fmla="*/ 2 h 151"/>
                <a:gd name="T76" fmla="*/ 2 w 73"/>
                <a:gd name="T77" fmla="*/ 2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151"/>
                <a:gd name="T119" fmla="*/ 73 w 73"/>
                <a:gd name="T120" fmla="*/ 151 h 1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151">
                  <a:moveTo>
                    <a:pt x="6" y="91"/>
                  </a:moveTo>
                  <a:lnTo>
                    <a:pt x="6" y="85"/>
                  </a:lnTo>
                  <a:lnTo>
                    <a:pt x="6" y="73"/>
                  </a:lnTo>
                  <a:lnTo>
                    <a:pt x="6" y="60"/>
                  </a:lnTo>
                  <a:lnTo>
                    <a:pt x="6" y="54"/>
                  </a:lnTo>
                  <a:lnTo>
                    <a:pt x="19" y="48"/>
                  </a:lnTo>
                  <a:lnTo>
                    <a:pt x="25" y="42"/>
                  </a:lnTo>
                  <a:lnTo>
                    <a:pt x="31" y="36"/>
                  </a:lnTo>
                  <a:lnTo>
                    <a:pt x="37" y="30"/>
                  </a:lnTo>
                  <a:lnTo>
                    <a:pt x="43" y="24"/>
                  </a:lnTo>
                  <a:lnTo>
                    <a:pt x="49" y="18"/>
                  </a:lnTo>
                  <a:lnTo>
                    <a:pt x="55" y="12"/>
                  </a:lnTo>
                  <a:lnTo>
                    <a:pt x="61" y="6"/>
                  </a:lnTo>
                  <a:lnTo>
                    <a:pt x="61" y="0"/>
                  </a:lnTo>
                  <a:lnTo>
                    <a:pt x="67" y="6"/>
                  </a:lnTo>
                  <a:lnTo>
                    <a:pt x="67" y="12"/>
                  </a:lnTo>
                  <a:lnTo>
                    <a:pt x="73" y="24"/>
                  </a:lnTo>
                  <a:lnTo>
                    <a:pt x="73" y="30"/>
                  </a:lnTo>
                  <a:lnTo>
                    <a:pt x="73" y="36"/>
                  </a:lnTo>
                  <a:lnTo>
                    <a:pt x="67" y="48"/>
                  </a:lnTo>
                  <a:lnTo>
                    <a:pt x="67" y="60"/>
                  </a:lnTo>
                  <a:lnTo>
                    <a:pt x="61" y="73"/>
                  </a:lnTo>
                  <a:lnTo>
                    <a:pt x="61" y="79"/>
                  </a:lnTo>
                  <a:lnTo>
                    <a:pt x="55" y="91"/>
                  </a:lnTo>
                  <a:lnTo>
                    <a:pt x="49" y="103"/>
                  </a:lnTo>
                  <a:lnTo>
                    <a:pt x="49" y="115"/>
                  </a:lnTo>
                  <a:lnTo>
                    <a:pt x="49" y="127"/>
                  </a:lnTo>
                  <a:lnTo>
                    <a:pt x="43" y="133"/>
                  </a:lnTo>
                  <a:lnTo>
                    <a:pt x="43" y="139"/>
                  </a:lnTo>
                  <a:lnTo>
                    <a:pt x="37" y="145"/>
                  </a:lnTo>
                  <a:lnTo>
                    <a:pt x="25" y="151"/>
                  </a:lnTo>
                  <a:lnTo>
                    <a:pt x="13" y="151"/>
                  </a:lnTo>
                  <a:lnTo>
                    <a:pt x="6" y="145"/>
                  </a:lnTo>
                  <a:lnTo>
                    <a:pt x="0" y="133"/>
                  </a:lnTo>
                  <a:lnTo>
                    <a:pt x="0" y="121"/>
                  </a:lnTo>
                  <a:lnTo>
                    <a:pt x="0" y="109"/>
                  </a:lnTo>
                  <a:lnTo>
                    <a:pt x="0" y="97"/>
                  </a:lnTo>
                  <a:lnTo>
                    <a:pt x="0" y="91"/>
                  </a:lnTo>
                  <a:lnTo>
                    <a:pt x="6" y="91"/>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4" name="Freeform 41"/>
            <p:cNvSpPr>
              <a:spLocks/>
            </p:cNvSpPr>
            <p:nvPr/>
          </p:nvSpPr>
          <p:spPr bwMode="auto">
            <a:xfrm>
              <a:off x="2213" y="2697"/>
              <a:ext cx="91" cy="98"/>
            </a:xfrm>
            <a:custGeom>
              <a:avLst/>
              <a:gdLst>
                <a:gd name="T0" fmla="*/ 2 w 120"/>
                <a:gd name="T1" fmla="*/ 2 h 127"/>
                <a:gd name="T2" fmla="*/ 2 w 120"/>
                <a:gd name="T3" fmla="*/ 2 h 127"/>
                <a:gd name="T4" fmla="*/ 2 w 120"/>
                <a:gd name="T5" fmla="*/ 2 h 127"/>
                <a:gd name="T6" fmla="*/ 2 w 120"/>
                <a:gd name="T7" fmla="*/ 2 h 127"/>
                <a:gd name="T8" fmla="*/ 2 w 120"/>
                <a:gd name="T9" fmla="*/ 2 h 127"/>
                <a:gd name="T10" fmla="*/ 2 w 120"/>
                <a:gd name="T11" fmla="*/ 2 h 127"/>
                <a:gd name="T12" fmla="*/ 2 w 120"/>
                <a:gd name="T13" fmla="*/ 2 h 127"/>
                <a:gd name="T14" fmla="*/ 2 w 120"/>
                <a:gd name="T15" fmla="*/ 2 h 127"/>
                <a:gd name="T16" fmla="*/ 2 w 120"/>
                <a:gd name="T17" fmla="*/ 2 h 127"/>
                <a:gd name="T18" fmla="*/ 2 w 120"/>
                <a:gd name="T19" fmla="*/ 2 h 127"/>
                <a:gd name="T20" fmla="*/ 2 w 120"/>
                <a:gd name="T21" fmla="*/ 2 h 127"/>
                <a:gd name="T22" fmla="*/ 2 w 120"/>
                <a:gd name="T23" fmla="*/ 2 h 127"/>
                <a:gd name="T24" fmla="*/ 2 w 120"/>
                <a:gd name="T25" fmla="*/ 2 h 127"/>
                <a:gd name="T26" fmla="*/ 2 w 120"/>
                <a:gd name="T27" fmla="*/ 2 h 127"/>
                <a:gd name="T28" fmla="*/ 2 w 120"/>
                <a:gd name="T29" fmla="*/ 2 h 127"/>
                <a:gd name="T30" fmla="*/ 2 w 120"/>
                <a:gd name="T31" fmla="*/ 2 h 127"/>
                <a:gd name="T32" fmla="*/ 2 w 120"/>
                <a:gd name="T33" fmla="*/ 2 h 127"/>
                <a:gd name="T34" fmla="*/ 2 w 120"/>
                <a:gd name="T35" fmla="*/ 2 h 127"/>
                <a:gd name="T36" fmla="*/ 2 w 120"/>
                <a:gd name="T37" fmla="*/ 2 h 127"/>
                <a:gd name="T38" fmla="*/ 2 w 120"/>
                <a:gd name="T39" fmla="*/ 2 h 127"/>
                <a:gd name="T40" fmla="*/ 2 w 120"/>
                <a:gd name="T41" fmla="*/ 2 h 127"/>
                <a:gd name="T42" fmla="*/ 2 w 120"/>
                <a:gd name="T43" fmla="*/ 2 h 127"/>
                <a:gd name="T44" fmla="*/ 2 w 120"/>
                <a:gd name="T45" fmla="*/ 2 h 127"/>
                <a:gd name="T46" fmla="*/ 2 w 120"/>
                <a:gd name="T47" fmla="*/ 2 h 127"/>
                <a:gd name="T48" fmla="*/ 2 w 120"/>
                <a:gd name="T49" fmla="*/ 2 h 127"/>
                <a:gd name="T50" fmla="*/ 2 w 120"/>
                <a:gd name="T51" fmla="*/ 2 h 127"/>
                <a:gd name="T52" fmla="*/ 2 w 120"/>
                <a:gd name="T53" fmla="*/ 2 h 127"/>
                <a:gd name="T54" fmla="*/ 2 w 120"/>
                <a:gd name="T55" fmla="*/ 2 h 127"/>
                <a:gd name="T56" fmla="*/ 2 w 120"/>
                <a:gd name="T57" fmla="*/ 2 h 127"/>
                <a:gd name="T58" fmla="*/ 2 w 120"/>
                <a:gd name="T59" fmla="*/ 2 h 127"/>
                <a:gd name="T60" fmla="*/ 2 w 120"/>
                <a:gd name="T61" fmla="*/ 2 h 127"/>
                <a:gd name="T62" fmla="*/ 0 w 120"/>
                <a:gd name="T63" fmla="*/ 2 h 127"/>
                <a:gd name="T64" fmla="*/ 0 w 120"/>
                <a:gd name="T65" fmla="*/ 0 h 127"/>
                <a:gd name="T66" fmla="*/ 2 w 120"/>
                <a:gd name="T67" fmla="*/ 0 h 127"/>
                <a:gd name="T68" fmla="*/ 2 w 120"/>
                <a:gd name="T69" fmla="*/ 0 h 127"/>
                <a:gd name="T70" fmla="*/ 2 w 120"/>
                <a:gd name="T71" fmla="*/ 2 h 127"/>
                <a:gd name="T72" fmla="*/ 2 w 120"/>
                <a:gd name="T73" fmla="*/ 2 h 127"/>
                <a:gd name="T74" fmla="*/ 2 w 120"/>
                <a:gd name="T75" fmla="*/ 2 h 127"/>
                <a:gd name="T76" fmla="*/ 2 w 120"/>
                <a:gd name="T77" fmla="*/ 2 h 127"/>
                <a:gd name="T78" fmla="*/ 2 w 120"/>
                <a:gd name="T79" fmla="*/ 2 h 127"/>
                <a:gd name="T80" fmla="*/ 2 w 120"/>
                <a:gd name="T81" fmla="*/ 2 h 127"/>
                <a:gd name="T82" fmla="*/ 2 w 120"/>
                <a:gd name="T83" fmla="*/ 2 h 127"/>
                <a:gd name="T84" fmla="*/ 2 w 120"/>
                <a:gd name="T85" fmla="*/ 2 h 127"/>
                <a:gd name="T86" fmla="*/ 2 w 120"/>
                <a:gd name="T87" fmla="*/ 2 h 127"/>
                <a:gd name="T88" fmla="*/ 2 w 120"/>
                <a:gd name="T89" fmla="*/ 2 h 127"/>
                <a:gd name="T90" fmla="*/ 2 w 120"/>
                <a:gd name="T91" fmla="*/ 2 h 127"/>
                <a:gd name="T92" fmla="*/ 2 w 120"/>
                <a:gd name="T93" fmla="*/ 2 h 127"/>
                <a:gd name="T94" fmla="*/ 2 w 120"/>
                <a:gd name="T95" fmla="*/ 2 h 127"/>
                <a:gd name="T96" fmla="*/ 2 w 120"/>
                <a:gd name="T97" fmla="*/ 2 h 1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0"/>
                <a:gd name="T148" fmla="*/ 0 h 127"/>
                <a:gd name="T149" fmla="*/ 120 w 120"/>
                <a:gd name="T150" fmla="*/ 127 h 1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0" h="127">
                  <a:moveTo>
                    <a:pt x="96" y="60"/>
                  </a:moveTo>
                  <a:lnTo>
                    <a:pt x="96" y="66"/>
                  </a:lnTo>
                  <a:lnTo>
                    <a:pt x="90" y="66"/>
                  </a:lnTo>
                  <a:lnTo>
                    <a:pt x="96" y="72"/>
                  </a:lnTo>
                  <a:lnTo>
                    <a:pt x="102" y="78"/>
                  </a:lnTo>
                  <a:lnTo>
                    <a:pt x="108" y="84"/>
                  </a:lnTo>
                  <a:lnTo>
                    <a:pt x="108" y="90"/>
                  </a:lnTo>
                  <a:lnTo>
                    <a:pt x="114" y="90"/>
                  </a:lnTo>
                  <a:lnTo>
                    <a:pt x="120" y="96"/>
                  </a:lnTo>
                  <a:lnTo>
                    <a:pt x="114" y="102"/>
                  </a:lnTo>
                  <a:lnTo>
                    <a:pt x="114" y="108"/>
                  </a:lnTo>
                  <a:lnTo>
                    <a:pt x="114" y="114"/>
                  </a:lnTo>
                  <a:lnTo>
                    <a:pt x="114" y="121"/>
                  </a:lnTo>
                  <a:lnTo>
                    <a:pt x="114" y="127"/>
                  </a:lnTo>
                  <a:lnTo>
                    <a:pt x="108" y="127"/>
                  </a:lnTo>
                  <a:lnTo>
                    <a:pt x="96" y="121"/>
                  </a:lnTo>
                  <a:lnTo>
                    <a:pt x="90" y="114"/>
                  </a:lnTo>
                  <a:lnTo>
                    <a:pt x="78" y="108"/>
                  </a:lnTo>
                  <a:lnTo>
                    <a:pt x="72" y="96"/>
                  </a:lnTo>
                  <a:lnTo>
                    <a:pt x="66" y="90"/>
                  </a:lnTo>
                  <a:lnTo>
                    <a:pt x="60" y="84"/>
                  </a:lnTo>
                  <a:lnTo>
                    <a:pt x="54" y="72"/>
                  </a:lnTo>
                  <a:lnTo>
                    <a:pt x="54" y="66"/>
                  </a:lnTo>
                  <a:lnTo>
                    <a:pt x="48" y="60"/>
                  </a:lnTo>
                  <a:lnTo>
                    <a:pt x="42" y="54"/>
                  </a:lnTo>
                  <a:lnTo>
                    <a:pt x="42" y="48"/>
                  </a:lnTo>
                  <a:lnTo>
                    <a:pt x="36" y="42"/>
                  </a:lnTo>
                  <a:lnTo>
                    <a:pt x="30" y="36"/>
                  </a:lnTo>
                  <a:lnTo>
                    <a:pt x="24" y="24"/>
                  </a:lnTo>
                  <a:lnTo>
                    <a:pt x="12" y="18"/>
                  </a:lnTo>
                  <a:lnTo>
                    <a:pt x="6" y="12"/>
                  </a:lnTo>
                  <a:lnTo>
                    <a:pt x="0" y="6"/>
                  </a:lnTo>
                  <a:lnTo>
                    <a:pt x="0" y="0"/>
                  </a:lnTo>
                  <a:lnTo>
                    <a:pt x="6" y="0"/>
                  </a:lnTo>
                  <a:lnTo>
                    <a:pt x="12" y="0"/>
                  </a:lnTo>
                  <a:lnTo>
                    <a:pt x="24" y="6"/>
                  </a:lnTo>
                  <a:lnTo>
                    <a:pt x="30" y="12"/>
                  </a:lnTo>
                  <a:lnTo>
                    <a:pt x="36" y="18"/>
                  </a:lnTo>
                  <a:lnTo>
                    <a:pt x="42" y="24"/>
                  </a:lnTo>
                  <a:lnTo>
                    <a:pt x="48" y="30"/>
                  </a:lnTo>
                  <a:lnTo>
                    <a:pt x="54" y="36"/>
                  </a:lnTo>
                  <a:lnTo>
                    <a:pt x="60" y="36"/>
                  </a:lnTo>
                  <a:lnTo>
                    <a:pt x="66" y="36"/>
                  </a:lnTo>
                  <a:lnTo>
                    <a:pt x="66" y="42"/>
                  </a:lnTo>
                  <a:lnTo>
                    <a:pt x="72" y="42"/>
                  </a:lnTo>
                  <a:lnTo>
                    <a:pt x="78" y="48"/>
                  </a:lnTo>
                  <a:lnTo>
                    <a:pt x="84" y="54"/>
                  </a:lnTo>
                  <a:lnTo>
                    <a:pt x="90" y="54"/>
                  </a:lnTo>
                  <a:lnTo>
                    <a:pt x="96" y="6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5" name="Freeform 42"/>
            <p:cNvSpPr>
              <a:spLocks/>
            </p:cNvSpPr>
            <p:nvPr/>
          </p:nvSpPr>
          <p:spPr bwMode="auto">
            <a:xfrm>
              <a:off x="2299" y="2795"/>
              <a:ext cx="74" cy="18"/>
            </a:xfrm>
            <a:custGeom>
              <a:avLst/>
              <a:gdLst>
                <a:gd name="T0" fmla="*/ 0 w 97"/>
                <a:gd name="T1" fmla="*/ 2 h 24"/>
                <a:gd name="T2" fmla="*/ 2 w 97"/>
                <a:gd name="T3" fmla="*/ 0 h 24"/>
                <a:gd name="T4" fmla="*/ 2 w 97"/>
                <a:gd name="T5" fmla="*/ 0 h 24"/>
                <a:gd name="T6" fmla="*/ 2 w 97"/>
                <a:gd name="T7" fmla="*/ 0 h 24"/>
                <a:gd name="T8" fmla="*/ 2 w 97"/>
                <a:gd name="T9" fmla="*/ 0 h 24"/>
                <a:gd name="T10" fmla="*/ 2 w 97"/>
                <a:gd name="T11" fmla="*/ 0 h 24"/>
                <a:gd name="T12" fmla="*/ 2 w 97"/>
                <a:gd name="T13" fmla="*/ 2 h 24"/>
                <a:gd name="T14" fmla="*/ 2 w 97"/>
                <a:gd name="T15" fmla="*/ 2 h 24"/>
                <a:gd name="T16" fmla="*/ 2 w 97"/>
                <a:gd name="T17" fmla="*/ 0 h 24"/>
                <a:gd name="T18" fmla="*/ 2 w 97"/>
                <a:gd name="T19" fmla="*/ 2 h 24"/>
                <a:gd name="T20" fmla="*/ 2 w 97"/>
                <a:gd name="T21" fmla="*/ 2 h 24"/>
                <a:gd name="T22" fmla="*/ 2 w 97"/>
                <a:gd name="T23" fmla="*/ 2 h 24"/>
                <a:gd name="T24" fmla="*/ 2 w 97"/>
                <a:gd name="T25" fmla="*/ 2 h 24"/>
                <a:gd name="T26" fmla="*/ 2 w 97"/>
                <a:gd name="T27" fmla="*/ 2 h 24"/>
                <a:gd name="T28" fmla="*/ 2 w 97"/>
                <a:gd name="T29" fmla="*/ 2 h 24"/>
                <a:gd name="T30" fmla="*/ 2 w 97"/>
                <a:gd name="T31" fmla="*/ 2 h 24"/>
                <a:gd name="T32" fmla="*/ 2 w 97"/>
                <a:gd name="T33" fmla="*/ 2 h 24"/>
                <a:gd name="T34" fmla="*/ 2 w 97"/>
                <a:gd name="T35" fmla="*/ 2 h 24"/>
                <a:gd name="T36" fmla="*/ 2 w 97"/>
                <a:gd name="T37" fmla="*/ 2 h 24"/>
                <a:gd name="T38" fmla="*/ 2 w 97"/>
                <a:gd name="T39" fmla="*/ 2 h 24"/>
                <a:gd name="T40" fmla="*/ 2 w 97"/>
                <a:gd name="T41" fmla="*/ 2 h 24"/>
                <a:gd name="T42" fmla="*/ 2 w 97"/>
                <a:gd name="T43" fmla="*/ 2 h 24"/>
                <a:gd name="T44" fmla="*/ 2 w 97"/>
                <a:gd name="T45" fmla="*/ 2 h 24"/>
                <a:gd name="T46" fmla="*/ 2 w 97"/>
                <a:gd name="T47" fmla="*/ 2 h 24"/>
                <a:gd name="T48" fmla="*/ 0 w 97"/>
                <a:gd name="T49" fmla="*/ 2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24"/>
                <a:gd name="T77" fmla="*/ 97 w 97"/>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24">
                  <a:moveTo>
                    <a:pt x="0" y="6"/>
                  </a:moveTo>
                  <a:lnTo>
                    <a:pt x="6" y="0"/>
                  </a:lnTo>
                  <a:lnTo>
                    <a:pt x="13" y="0"/>
                  </a:lnTo>
                  <a:lnTo>
                    <a:pt x="25" y="0"/>
                  </a:lnTo>
                  <a:lnTo>
                    <a:pt x="31" y="0"/>
                  </a:lnTo>
                  <a:lnTo>
                    <a:pt x="37" y="0"/>
                  </a:lnTo>
                  <a:lnTo>
                    <a:pt x="43" y="6"/>
                  </a:lnTo>
                  <a:lnTo>
                    <a:pt x="55" y="6"/>
                  </a:lnTo>
                  <a:lnTo>
                    <a:pt x="61" y="0"/>
                  </a:lnTo>
                  <a:lnTo>
                    <a:pt x="67" y="6"/>
                  </a:lnTo>
                  <a:lnTo>
                    <a:pt x="79" y="12"/>
                  </a:lnTo>
                  <a:lnTo>
                    <a:pt x="79" y="18"/>
                  </a:lnTo>
                  <a:lnTo>
                    <a:pt x="91" y="18"/>
                  </a:lnTo>
                  <a:lnTo>
                    <a:pt x="97" y="18"/>
                  </a:lnTo>
                  <a:lnTo>
                    <a:pt x="97" y="24"/>
                  </a:lnTo>
                  <a:lnTo>
                    <a:pt x="91" y="24"/>
                  </a:lnTo>
                  <a:lnTo>
                    <a:pt x="79" y="24"/>
                  </a:lnTo>
                  <a:lnTo>
                    <a:pt x="67" y="24"/>
                  </a:lnTo>
                  <a:lnTo>
                    <a:pt x="55" y="18"/>
                  </a:lnTo>
                  <a:lnTo>
                    <a:pt x="49" y="18"/>
                  </a:lnTo>
                  <a:lnTo>
                    <a:pt x="43" y="18"/>
                  </a:lnTo>
                  <a:lnTo>
                    <a:pt x="37" y="18"/>
                  </a:lnTo>
                  <a:lnTo>
                    <a:pt x="19" y="12"/>
                  </a:lnTo>
                  <a:lnTo>
                    <a:pt x="6" y="12"/>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6" name="Freeform 43"/>
            <p:cNvSpPr>
              <a:spLocks/>
            </p:cNvSpPr>
            <p:nvPr/>
          </p:nvSpPr>
          <p:spPr bwMode="auto">
            <a:xfrm>
              <a:off x="2328" y="2692"/>
              <a:ext cx="87" cy="92"/>
            </a:xfrm>
            <a:custGeom>
              <a:avLst/>
              <a:gdLst>
                <a:gd name="T0" fmla="*/ 2 w 115"/>
                <a:gd name="T1" fmla="*/ 2 h 120"/>
                <a:gd name="T2" fmla="*/ 2 w 115"/>
                <a:gd name="T3" fmla="*/ 2 h 120"/>
                <a:gd name="T4" fmla="*/ 2 w 115"/>
                <a:gd name="T5" fmla="*/ 2 h 120"/>
                <a:gd name="T6" fmla="*/ 2 w 115"/>
                <a:gd name="T7" fmla="*/ 2 h 120"/>
                <a:gd name="T8" fmla="*/ 0 w 115"/>
                <a:gd name="T9" fmla="*/ 2 h 120"/>
                <a:gd name="T10" fmla="*/ 2 w 115"/>
                <a:gd name="T11" fmla="*/ 2 h 120"/>
                <a:gd name="T12" fmla="*/ 2 w 115"/>
                <a:gd name="T13" fmla="*/ 2 h 120"/>
                <a:gd name="T14" fmla="*/ 2 w 115"/>
                <a:gd name="T15" fmla="*/ 2 h 120"/>
                <a:gd name="T16" fmla="*/ 2 w 115"/>
                <a:gd name="T17" fmla="*/ 2 h 120"/>
                <a:gd name="T18" fmla="*/ 2 w 115"/>
                <a:gd name="T19" fmla="*/ 2 h 120"/>
                <a:gd name="T20" fmla="*/ 2 w 115"/>
                <a:gd name="T21" fmla="*/ 2 h 120"/>
                <a:gd name="T22" fmla="*/ 2 w 115"/>
                <a:gd name="T23" fmla="*/ 2 h 120"/>
                <a:gd name="T24" fmla="*/ 2 w 115"/>
                <a:gd name="T25" fmla="*/ 2 h 120"/>
                <a:gd name="T26" fmla="*/ 2 w 115"/>
                <a:gd name="T27" fmla="*/ 2 h 120"/>
                <a:gd name="T28" fmla="*/ 2 w 115"/>
                <a:gd name="T29" fmla="*/ 2 h 120"/>
                <a:gd name="T30" fmla="*/ 2 w 115"/>
                <a:gd name="T31" fmla="*/ 2 h 120"/>
                <a:gd name="T32" fmla="*/ 2 w 115"/>
                <a:gd name="T33" fmla="*/ 2 h 120"/>
                <a:gd name="T34" fmla="*/ 2 w 115"/>
                <a:gd name="T35" fmla="*/ 2 h 120"/>
                <a:gd name="T36" fmla="*/ 2 w 115"/>
                <a:gd name="T37" fmla="*/ 2 h 120"/>
                <a:gd name="T38" fmla="*/ 2 w 115"/>
                <a:gd name="T39" fmla="*/ 2 h 120"/>
                <a:gd name="T40" fmla="*/ 2 w 115"/>
                <a:gd name="T41" fmla="*/ 0 h 120"/>
                <a:gd name="T42" fmla="*/ 2 w 115"/>
                <a:gd name="T43" fmla="*/ 0 h 120"/>
                <a:gd name="T44" fmla="*/ 2 w 115"/>
                <a:gd name="T45" fmla="*/ 2 h 120"/>
                <a:gd name="T46" fmla="*/ 2 w 115"/>
                <a:gd name="T47" fmla="*/ 2 h 120"/>
                <a:gd name="T48" fmla="*/ 2 w 115"/>
                <a:gd name="T49" fmla="*/ 2 h 120"/>
                <a:gd name="T50" fmla="*/ 2 w 115"/>
                <a:gd name="T51" fmla="*/ 2 h 120"/>
                <a:gd name="T52" fmla="*/ 2 w 115"/>
                <a:gd name="T53" fmla="*/ 2 h 120"/>
                <a:gd name="T54" fmla="*/ 2 w 115"/>
                <a:gd name="T55" fmla="*/ 2 h 120"/>
                <a:gd name="T56" fmla="*/ 2 w 115"/>
                <a:gd name="T57" fmla="*/ 2 h 120"/>
                <a:gd name="T58" fmla="*/ 2 w 115"/>
                <a:gd name="T59" fmla="*/ 2 h 120"/>
                <a:gd name="T60" fmla="*/ 2 w 115"/>
                <a:gd name="T61" fmla="*/ 2 h 120"/>
                <a:gd name="T62" fmla="*/ 2 w 115"/>
                <a:gd name="T63" fmla="*/ 2 h 120"/>
                <a:gd name="T64" fmla="*/ 2 w 115"/>
                <a:gd name="T65" fmla="*/ 2 h 120"/>
                <a:gd name="T66" fmla="*/ 2 w 115"/>
                <a:gd name="T67" fmla="*/ 2 h 120"/>
                <a:gd name="T68" fmla="*/ 2 w 115"/>
                <a:gd name="T69" fmla="*/ 2 h 120"/>
                <a:gd name="T70" fmla="*/ 2 w 115"/>
                <a:gd name="T71" fmla="*/ 2 h 120"/>
                <a:gd name="T72" fmla="*/ 2 w 115"/>
                <a:gd name="T73" fmla="*/ 2 h 120"/>
                <a:gd name="T74" fmla="*/ 2 w 115"/>
                <a:gd name="T75" fmla="*/ 2 h 120"/>
                <a:gd name="T76" fmla="*/ 2 w 115"/>
                <a:gd name="T77" fmla="*/ 2 h 120"/>
                <a:gd name="T78" fmla="*/ 2 w 115"/>
                <a:gd name="T79" fmla="*/ 2 h 120"/>
                <a:gd name="T80" fmla="*/ 2 w 115"/>
                <a:gd name="T81" fmla="*/ 2 h 120"/>
                <a:gd name="T82" fmla="*/ 2 w 115"/>
                <a:gd name="T83" fmla="*/ 2 h 120"/>
                <a:gd name="T84" fmla="*/ 2 w 115"/>
                <a:gd name="T85" fmla="*/ 2 h 120"/>
                <a:gd name="T86" fmla="*/ 2 w 115"/>
                <a:gd name="T87" fmla="*/ 2 h 120"/>
                <a:gd name="T88" fmla="*/ 2 w 115"/>
                <a:gd name="T89" fmla="*/ 2 h 120"/>
                <a:gd name="T90" fmla="*/ 2 w 115"/>
                <a:gd name="T91" fmla="*/ 2 h 120"/>
                <a:gd name="T92" fmla="*/ 2 w 115"/>
                <a:gd name="T93" fmla="*/ 2 h 120"/>
                <a:gd name="T94" fmla="*/ 2 w 115"/>
                <a:gd name="T95" fmla="*/ 2 h 120"/>
                <a:gd name="T96" fmla="*/ 2 w 115"/>
                <a:gd name="T97" fmla="*/ 2 h 120"/>
                <a:gd name="T98" fmla="*/ 2 w 115"/>
                <a:gd name="T99" fmla="*/ 2 h 120"/>
                <a:gd name="T100" fmla="*/ 2 w 115"/>
                <a:gd name="T101" fmla="*/ 2 h 120"/>
                <a:gd name="T102" fmla="*/ 2 w 115"/>
                <a:gd name="T103" fmla="*/ 2 h 120"/>
                <a:gd name="T104" fmla="*/ 2 w 115"/>
                <a:gd name="T105" fmla="*/ 2 h 120"/>
                <a:gd name="T106" fmla="*/ 2 w 115"/>
                <a:gd name="T107" fmla="*/ 2 h 120"/>
                <a:gd name="T108" fmla="*/ 2 w 115"/>
                <a:gd name="T109" fmla="*/ 2 h 120"/>
                <a:gd name="T110" fmla="*/ 2 w 115"/>
                <a:gd name="T111" fmla="*/ 2 h 120"/>
                <a:gd name="T112" fmla="*/ 2 w 115"/>
                <a:gd name="T113" fmla="*/ 2 h 120"/>
                <a:gd name="T114" fmla="*/ 2 w 115"/>
                <a:gd name="T115" fmla="*/ 2 h 120"/>
                <a:gd name="T116" fmla="*/ 2 w 115"/>
                <a:gd name="T117" fmla="*/ 2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
                <a:gd name="T178" fmla="*/ 0 h 120"/>
                <a:gd name="T179" fmla="*/ 115 w 115"/>
                <a:gd name="T180" fmla="*/ 120 h 1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 h="120">
                  <a:moveTo>
                    <a:pt x="18" y="102"/>
                  </a:moveTo>
                  <a:lnTo>
                    <a:pt x="12" y="90"/>
                  </a:lnTo>
                  <a:lnTo>
                    <a:pt x="12" y="84"/>
                  </a:lnTo>
                  <a:lnTo>
                    <a:pt x="6" y="78"/>
                  </a:lnTo>
                  <a:lnTo>
                    <a:pt x="0" y="66"/>
                  </a:lnTo>
                  <a:lnTo>
                    <a:pt x="6" y="60"/>
                  </a:lnTo>
                  <a:lnTo>
                    <a:pt x="6" y="54"/>
                  </a:lnTo>
                  <a:lnTo>
                    <a:pt x="12" y="54"/>
                  </a:lnTo>
                  <a:lnTo>
                    <a:pt x="18" y="54"/>
                  </a:lnTo>
                  <a:lnTo>
                    <a:pt x="24" y="54"/>
                  </a:lnTo>
                  <a:lnTo>
                    <a:pt x="24" y="48"/>
                  </a:lnTo>
                  <a:lnTo>
                    <a:pt x="30" y="48"/>
                  </a:lnTo>
                  <a:lnTo>
                    <a:pt x="36" y="42"/>
                  </a:lnTo>
                  <a:lnTo>
                    <a:pt x="42" y="42"/>
                  </a:lnTo>
                  <a:lnTo>
                    <a:pt x="48" y="30"/>
                  </a:lnTo>
                  <a:lnTo>
                    <a:pt x="54" y="24"/>
                  </a:lnTo>
                  <a:lnTo>
                    <a:pt x="66" y="24"/>
                  </a:lnTo>
                  <a:lnTo>
                    <a:pt x="72" y="18"/>
                  </a:lnTo>
                  <a:lnTo>
                    <a:pt x="78" y="12"/>
                  </a:lnTo>
                  <a:lnTo>
                    <a:pt x="84" y="6"/>
                  </a:lnTo>
                  <a:lnTo>
                    <a:pt x="90" y="0"/>
                  </a:lnTo>
                  <a:lnTo>
                    <a:pt x="96" y="0"/>
                  </a:lnTo>
                  <a:lnTo>
                    <a:pt x="96" y="6"/>
                  </a:lnTo>
                  <a:lnTo>
                    <a:pt x="102" y="6"/>
                  </a:lnTo>
                  <a:lnTo>
                    <a:pt x="108" y="12"/>
                  </a:lnTo>
                  <a:lnTo>
                    <a:pt x="115" y="12"/>
                  </a:lnTo>
                  <a:lnTo>
                    <a:pt x="115" y="18"/>
                  </a:lnTo>
                  <a:lnTo>
                    <a:pt x="108" y="18"/>
                  </a:lnTo>
                  <a:lnTo>
                    <a:pt x="108" y="24"/>
                  </a:lnTo>
                  <a:lnTo>
                    <a:pt x="102" y="24"/>
                  </a:lnTo>
                  <a:lnTo>
                    <a:pt x="102" y="30"/>
                  </a:lnTo>
                  <a:lnTo>
                    <a:pt x="96" y="36"/>
                  </a:lnTo>
                  <a:lnTo>
                    <a:pt x="102" y="42"/>
                  </a:lnTo>
                  <a:lnTo>
                    <a:pt x="102" y="48"/>
                  </a:lnTo>
                  <a:lnTo>
                    <a:pt x="96" y="48"/>
                  </a:lnTo>
                  <a:lnTo>
                    <a:pt x="102" y="54"/>
                  </a:lnTo>
                  <a:lnTo>
                    <a:pt x="108" y="54"/>
                  </a:lnTo>
                  <a:lnTo>
                    <a:pt x="108" y="60"/>
                  </a:lnTo>
                  <a:lnTo>
                    <a:pt x="108" y="66"/>
                  </a:lnTo>
                  <a:lnTo>
                    <a:pt x="102" y="66"/>
                  </a:lnTo>
                  <a:lnTo>
                    <a:pt x="102" y="60"/>
                  </a:lnTo>
                  <a:lnTo>
                    <a:pt x="96" y="66"/>
                  </a:lnTo>
                  <a:lnTo>
                    <a:pt x="96" y="72"/>
                  </a:lnTo>
                  <a:lnTo>
                    <a:pt x="96" y="78"/>
                  </a:lnTo>
                  <a:lnTo>
                    <a:pt x="96" y="84"/>
                  </a:lnTo>
                  <a:lnTo>
                    <a:pt x="90" y="84"/>
                  </a:lnTo>
                  <a:lnTo>
                    <a:pt x="84" y="90"/>
                  </a:lnTo>
                  <a:lnTo>
                    <a:pt x="90" y="96"/>
                  </a:lnTo>
                  <a:lnTo>
                    <a:pt x="84" y="96"/>
                  </a:lnTo>
                  <a:lnTo>
                    <a:pt x="84" y="108"/>
                  </a:lnTo>
                  <a:lnTo>
                    <a:pt x="78" y="114"/>
                  </a:lnTo>
                  <a:lnTo>
                    <a:pt x="72" y="120"/>
                  </a:lnTo>
                  <a:lnTo>
                    <a:pt x="66" y="120"/>
                  </a:lnTo>
                  <a:lnTo>
                    <a:pt x="60" y="114"/>
                  </a:lnTo>
                  <a:lnTo>
                    <a:pt x="54" y="108"/>
                  </a:lnTo>
                  <a:lnTo>
                    <a:pt x="42" y="108"/>
                  </a:lnTo>
                  <a:lnTo>
                    <a:pt x="30" y="108"/>
                  </a:lnTo>
                  <a:lnTo>
                    <a:pt x="24" y="102"/>
                  </a:lnTo>
                  <a:lnTo>
                    <a:pt x="18" y="10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7" name="Freeform 44"/>
            <p:cNvSpPr>
              <a:spLocks/>
            </p:cNvSpPr>
            <p:nvPr/>
          </p:nvSpPr>
          <p:spPr bwMode="auto">
            <a:xfrm>
              <a:off x="2415" y="2729"/>
              <a:ext cx="54" cy="61"/>
            </a:xfrm>
            <a:custGeom>
              <a:avLst/>
              <a:gdLst>
                <a:gd name="T0" fmla="*/ 2 w 72"/>
                <a:gd name="T1" fmla="*/ 2 h 79"/>
                <a:gd name="T2" fmla="*/ 0 w 72"/>
                <a:gd name="T3" fmla="*/ 2 h 79"/>
                <a:gd name="T4" fmla="*/ 0 w 72"/>
                <a:gd name="T5" fmla="*/ 2 h 79"/>
                <a:gd name="T6" fmla="*/ 0 w 72"/>
                <a:gd name="T7" fmla="*/ 2 h 79"/>
                <a:gd name="T8" fmla="*/ 0 w 72"/>
                <a:gd name="T9" fmla="*/ 2 h 79"/>
                <a:gd name="T10" fmla="*/ 2 w 72"/>
                <a:gd name="T11" fmla="*/ 2 h 79"/>
                <a:gd name="T12" fmla="*/ 2 w 72"/>
                <a:gd name="T13" fmla="*/ 2 h 79"/>
                <a:gd name="T14" fmla="*/ 2 w 72"/>
                <a:gd name="T15" fmla="*/ 2 h 79"/>
                <a:gd name="T16" fmla="*/ 2 w 72"/>
                <a:gd name="T17" fmla="*/ 2 h 79"/>
                <a:gd name="T18" fmla="*/ 2 w 72"/>
                <a:gd name="T19" fmla="*/ 2 h 79"/>
                <a:gd name="T20" fmla="*/ 2 w 72"/>
                <a:gd name="T21" fmla="*/ 2 h 79"/>
                <a:gd name="T22" fmla="*/ 2 w 72"/>
                <a:gd name="T23" fmla="*/ 2 h 79"/>
                <a:gd name="T24" fmla="*/ 2 w 72"/>
                <a:gd name="T25" fmla="*/ 2 h 79"/>
                <a:gd name="T26" fmla="*/ 2 w 72"/>
                <a:gd name="T27" fmla="*/ 2 h 79"/>
                <a:gd name="T28" fmla="*/ 2 w 72"/>
                <a:gd name="T29" fmla="*/ 2 h 79"/>
                <a:gd name="T30" fmla="*/ 2 w 72"/>
                <a:gd name="T31" fmla="*/ 0 h 79"/>
                <a:gd name="T32" fmla="*/ 2 w 72"/>
                <a:gd name="T33" fmla="*/ 0 h 79"/>
                <a:gd name="T34" fmla="*/ 2 w 72"/>
                <a:gd name="T35" fmla="*/ 2 h 79"/>
                <a:gd name="T36" fmla="*/ 2 w 72"/>
                <a:gd name="T37" fmla="*/ 2 h 79"/>
                <a:gd name="T38" fmla="*/ 2 w 72"/>
                <a:gd name="T39" fmla="*/ 2 h 79"/>
                <a:gd name="T40" fmla="*/ 2 w 72"/>
                <a:gd name="T41" fmla="*/ 2 h 79"/>
                <a:gd name="T42" fmla="*/ 2 w 72"/>
                <a:gd name="T43" fmla="*/ 2 h 79"/>
                <a:gd name="T44" fmla="*/ 2 w 72"/>
                <a:gd name="T45" fmla="*/ 2 h 79"/>
                <a:gd name="T46" fmla="*/ 2 w 72"/>
                <a:gd name="T47" fmla="*/ 2 h 79"/>
                <a:gd name="T48" fmla="*/ 2 w 72"/>
                <a:gd name="T49" fmla="*/ 2 h 79"/>
                <a:gd name="T50" fmla="*/ 2 w 72"/>
                <a:gd name="T51" fmla="*/ 2 h 79"/>
                <a:gd name="T52" fmla="*/ 2 w 72"/>
                <a:gd name="T53" fmla="*/ 2 h 79"/>
                <a:gd name="T54" fmla="*/ 2 w 72"/>
                <a:gd name="T55" fmla="*/ 2 h 79"/>
                <a:gd name="T56" fmla="*/ 2 w 72"/>
                <a:gd name="T57" fmla="*/ 2 h 79"/>
                <a:gd name="T58" fmla="*/ 2 w 72"/>
                <a:gd name="T59" fmla="*/ 2 h 79"/>
                <a:gd name="T60" fmla="*/ 2 w 72"/>
                <a:gd name="T61" fmla="*/ 2 h 79"/>
                <a:gd name="T62" fmla="*/ 2 w 72"/>
                <a:gd name="T63" fmla="*/ 2 h 79"/>
                <a:gd name="T64" fmla="*/ 2 w 72"/>
                <a:gd name="T65" fmla="*/ 2 h 79"/>
                <a:gd name="T66" fmla="*/ 2 w 72"/>
                <a:gd name="T67" fmla="*/ 2 h 79"/>
                <a:gd name="T68" fmla="*/ 2 w 72"/>
                <a:gd name="T69" fmla="*/ 2 h 79"/>
                <a:gd name="T70" fmla="*/ 2 w 72"/>
                <a:gd name="T71" fmla="*/ 2 h 79"/>
                <a:gd name="T72" fmla="*/ 2 w 72"/>
                <a:gd name="T73" fmla="*/ 2 h 79"/>
                <a:gd name="T74" fmla="*/ 2 w 72"/>
                <a:gd name="T75" fmla="*/ 2 h 79"/>
                <a:gd name="T76" fmla="*/ 2 w 72"/>
                <a:gd name="T77" fmla="*/ 2 h 79"/>
                <a:gd name="T78" fmla="*/ 2 w 72"/>
                <a:gd name="T79" fmla="*/ 2 h 79"/>
                <a:gd name="T80" fmla="*/ 2 w 72"/>
                <a:gd name="T81" fmla="*/ 2 h 79"/>
                <a:gd name="T82" fmla="*/ 2 w 72"/>
                <a:gd name="T83" fmla="*/ 2 h 79"/>
                <a:gd name="T84" fmla="*/ 2 w 72"/>
                <a:gd name="T85" fmla="*/ 2 h 79"/>
                <a:gd name="T86" fmla="*/ 2 w 72"/>
                <a:gd name="T87" fmla="*/ 2 h 79"/>
                <a:gd name="T88" fmla="*/ 2 w 72"/>
                <a:gd name="T89" fmla="*/ 2 h 79"/>
                <a:gd name="T90" fmla="*/ 2 w 72"/>
                <a:gd name="T91" fmla="*/ 2 h 79"/>
                <a:gd name="T92" fmla="*/ 2 w 72"/>
                <a:gd name="T93" fmla="*/ 2 h 79"/>
                <a:gd name="T94" fmla="*/ 2 w 72"/>
                <a:gd name="T95" fmla="*/ 2 h 79"/>
                <a:gd name="T96" fmla="*/ 2 w 72"/>
                <a:gd name="T97" fmla="*/ 2 h 79"/>
                <a:gd name="T98" fmla="*/ 2 w 72"/>
                <a:gd name="T99" fmla="*/ 2 h 79"/>
                <a:gd name="T100" fmla="*/ 2 w 72"/>
                <a:gd name="T101" fmla="*/ 2 h 79"/>
                <a:gd name="T102" fmla="*/ 2 w 72"/>
                <a:gd name="T103" fmla="*/ 2 h 79"/>
                <a:gd name="T104" fmla="*/ 2 w 72"/>
                <a:gd name="T105" fmla="*/ 2 h 79"/>
                <a:gd name="T106" fmla="*/ 2 w 72"/>
                <a:gd name="T107" fmla="*/ 2 h 79"/>
                <a:gd name="T108" fmla="*/ 2 w 72"/>
                <a:gd name="T109" fmla="*/ 2 h 79"/>
                <a:gd name="T110" fmla="*/ 2 w 72"/>
                <a:gd name="T111" fmla="*/ 2 h 79"/>
                <a:gd name="T112" fmla="*/ 2 w 72"/>
                <a:gd name="T113" fmla="*/ 2 h 79"/>
                <a:gd name="T114" fmla="*/ 2 w 72"/>
                <a:gd name="T115" fmla="*/ 2 h 79"/>
                <a:gd name="T116" fmla="*/ 2 w 72"/>
                <a:gd name="T117" fmla="*/ 2 h 79"/>
                <a:gd name="T118" fmla="*/ 2 w 72"/>
                <a:gd name="T119" fmla="*/ 2 h 79"/>
                <a:gd name="T120" fmla="*/ 2 w 72"/>
                <a:gd name="T121" fmla="*/ 2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
                <a:gd name="T184" fmla="*/ 0 h 79"/>
                <a:gd name="T185" fmla="*/ 72 w 72"/>
                <a:gd name="T186" fmla="*/ 79 h 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 h="79">
                  <a:moveTo>
                    <a:pt x="6" y="54"/>
                  </a:moveTo>
                  <a:lnTo>
                    <a:pt x="0" y="60"/>
                  </a:lnTo>
                  <a:lnTo>
                    <a:pt x="0" y="54"/>
                  </a:lnTo>
                  <a:lnTo>
                    <a:pt x="0" y="48"/>
                  </a:lnTo>
                  <a:lnTo>
                    <a:pt x="0" y="42"/>
                  </a:lnTo>
                  <a:lnTo>
                    <a:pt x="6" y="30"/>
                  </a:lnTo>
                  <a:lnTo>
                    <a:pt x="6" y="24"/>
                  </a:lnTo>
                  <a:lnTo>
                    <a:pt x="12" y="18"/>
                  </a:lnTo>
                  <a:lnTo>
                    <a:pt x="12" y="12"/>
                  </a:lnTo>
                  <a:lnTo>
                    <a:pt x="18" y="12"/>
                  </a:lnTo>
                  <a:lnTo>
                    <a:pt x="18" y="6"/>
                  </a:lnTo>
                  <a:lnTo>
                    <a:pt x="30" y="6"/>
                  </a:lnTo>
                  <a:lnTo>
                    <a:pt x="36" y="6"/>
                  </a:lnTo>
                  <a:lnTo>
                    <a:pt x="48" y="12"/>
                  </a:lnTo>
                  <a:lnTo>
                    <a:pt x="60" y="6"/>
                  </a:lnTo>
                  <a:lnTo>
                    <a:pt x="66" y="0"/>
                  </a:lnTo>
                  <a:lnTo>
                    <a:pt x="72" y="0"/>
                  </a:lnTo>
                  <a:lnTo>
                    <a:pt x="66" y="12"/>
                  </a:lnTo>
                  <a:lnTo>
                    <a:pt x="60" y="12"/>
                  </a:lnTo>
                  <a:lnTo>
                    <a:pt x="54" y="12"/>
                  </a:lnTo>
                  <a:lnTo>
                    <a:pt x="48" y="12"/>
                  </a:lnTo>
                  <a:lnTo>
                    <a:pt x="42" y="12"/>
                  </a:lnTo>
                  <a:lnTo>
                    <a:pt x="36" y="12"/>
                  </a:lnTo>
                  <a:lnTo>
                    <a:pt x="30" y="12"/>
                  </a:lnTo>
                  <a:lnTo>
                    <a:pt x="18" y="12"/>
                  </a:lnTo>
                  <a:lnTo>
                    <a:pt x="18" y="18"/>
                  </a:lnTo>
                  <a:lnTo>
                    <a:pt x="12" y="24"/>
                  </a:lnTo>
                  <a:lnTo>
                    <a:pt x="18" y="30"/>
                  </a:lnTo>
                  <a:lnTo>
                    <a:pt x="24" y="36"/>
                  </a:lnTo>
                  <a:lnTo>
                    <a:pt x="24" y="30"/>
                  </a:lnTo>
                  <a:lnTo>
                    <a:pt x="36" y="30"/>
                  </a:lnTo>
                  <a:lnTo>
                    <a:pt x="42" y="24"/>
                  </a:lnTo>
                  <a:lnTo>
                    <a:pt x="48" y="24"/>
                  </a:lnTo>
                  <a:lnTo>
                    <a:pt x="54" y="24"/>
                  </a:lnTo>
                  <a:lnTo>
                    <a:pt x="48" y="30"/>
                  </a:lnTo>
                  <a:lnTo>
                    <a:pt x="36" y="36"/>
                  </a:lnTo>
                  <a:lnTo>
                    <a:pt x="30" y="36"/>
                  </a:lnTo>
                  <a:lnTo>
                    <a:pt x="30" y="42"/>
                  </a:lnTo>
                  <a:lnTo>
                    <a:pt x="36" y="48"/>
                  </a:lnTo>
                  <a:lnTo>
                    <a:pt x="36" y="54"/>
                  </a:lnTo>
                  <a:lnTo>
                    <a:pt x="36" y="60"/>
                  </a:lnTo>
                  <a:lnTo>
                    <a:pt x="42" y="60"/>
                  </a:lnTo>
                  <a:lnTo>
                    <a:pt x="42" y="66"/>
                  </a:lnTo>
                  <a:lnTo>
                    <a:pt x="36" y="66"/>
                  </a:lnTo>
                  <a:lnTo>
                    <a:pt x="36" y="72"/>
                  </a:lnTo>
                  <a:lnTo>
                    <a:pt x="30" y="72"/>
                  </a:lnTo>
                  <a:lnTo>
                    <a:pt x="30" y="66"/>
                  </a:lnTo>
                  <a:lnTo>
                    <a:pt x="24" y="60"/>
                  </a:lnTo>
                  <a:lnTo>
                    <a:pt x="24" y="54"/>
                  </a:lnTo>
                  <a:lnTo>
                    <a:pt x="24" y="48"/>
                  </a:lnTo>
                  <a:lnTo>
                    <a:pt x="18" y="48"/>
                  </a:lnTo>
                  <a:lnTo>
                    <a:pt x="18" y="54"/>
                  </a:lnTo>
                  <a:lnTo>
                    <a:pt x="18" y="60"/>
                  </a:lnTo>
                  <a:lnTo>
                    <a:pt x="18" y="72"/>
                  </a:lnTo>
                  <a:lnTo>
                    <a:pt x="18" y="79"/>
                  </a:lnTo>
                  <a:lnTo>
                    <a:pt x="12" y="79"/>
                  </a:lnTo>
                  <a:lnTo>
                    <a:pt x="6" y="79"/>
                  </a:lnTo>
                  <a:lnTo>
                    <a:pt x="6" y="72"/>
                  </a:lnTo>
                  <a:lnTo>
                    <a:pt x="6" y="66"/>
                  </a:lnTo>
                  <a:lnTo>
                    <a:pt x="6" y="60"/>
                  </a:lnTo>
                  <a:lnTo>
                    <a:pt x="6" y="5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8" name="Freeform 45"/>
            <p:cNvSpPr>
              <a:spLocks/>
            </p:cNvSpPr>
            <p:nvPr/>
          </p:nvSpPr>
          <p:spPr bwMode="auto">
            <a:xfrm>
              <a:off x="2400" y="2645"/>
              <a:ext cx="19" cy="28"/>
            </a:xfrm>
            <a:custGeom>
              <a:avLst/>
              <a:gdLst>
                <a:gd name="T0" fmla="*/ 2 w 25"/>
                <a:gd name="T1" fmla="*/ 2 h 36"/>
                <a:gd name="T2" fmla="*/ 2 w 25"/>
                <a:gd name="T3" fmla="*/ 2 h 36"/>
                <a:gd name="T4" fmla="*/ 2 w 25"/>
                <a:gd name="T5" fmla="*/ 2 h 36"/>
                <a:gd name="T6" fmla="*/ 2 w 25"/>
                <a:gd name="T7" fmla="*/ 2 h 36"/>
                <a:gd name="T8" fmla="*/ 0 w 25"/>
                <a:gd name="T9" fmla="*/ 2 h 36"/>
                <a:gd name="T10" fmla="*/ 2 w 25"/>
                <a:gd name="T11" fmla="*/ 2 h 36"/>
                <a:gd name="T12" fmla="*/ 2 w 25"/>
                <a:gd name="T13" fmla="*/ 2 h 36"/>
                <a:gd name="T14" fmla="*/ 2 w 25"/>
                <a:gd name="T15" fmla="*/ 2 h 36"/>
                <a:gd name="T16" fmla="*/ 2 w 25"/>
                <a:gd name="T17" fmla="*/ 0 h 36"/>
                <a:gd name="T18" fmla="*/ 2 w 25"/>
                <a:gd name="T19" fmla="*/ 2 h 36"/>
                <a:gd name="T20" fmla="*/ 2 w 25"/>
                <a:gd name="T21" fmla="*/ 2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36"/>
                <a:gd name="T35" fmla="*/ 25 w 25"/>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36">
                  <a:moveTo>
                    <a:pt x="25" y="12"/>
                  </a:moveTo>
                  <a:lnTo>
                    <a:pt x="19" y="18"/>
                  </a:lnTo>
                  <a:lnTo>
                    <a:pt x="12" y="24"/>
                  </a:lnTo>
                  <a:lnTo>
                    <a:pt x="6" y="30"/>
                  </a:lnTo>
                  <a:lnTo>
                    <a:pt x="0" y="36"/>
                  </a:lnTo>
                  <a:lnTo>
                    <a:pt x="6" y="30"/>
                  </a:lnTo>
                  <a:lnTo>
                    <a:pt x="12" y="18"/>
                  </a:lnTo>
                  <a:lnTo>
                    <a:pt x="19" y="6"/>
                  </a:lnTo>
                  <a:lnTo>
                    <a:pt x="25" y="0"/>
                  </a:lnTo>
                  <a:lnTo>
                    <a:pt x="25" y="6"/>
                  </a:lnTo>
                  <a:lnTo>
                    <a:pt x="25"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9" name="Freeform 46"/>
            <p:cNvSpPr>
              <a:spLocks/>
            </p:cNvSpPr>
            <p:nvPr/>
          </p:nvSpPr>
          <p:spPr bwMode="auto">
            <a:xfrm>
              <a:off x="2447" y="2650"/>
              <a:ext cx="9" cy="18"/>
            </a:xfrm>
            <a:custGeom>
              <a:avLst/>
              <a:gdLst>
                <a:gd name="T0" fmla="*/ 2 w 12"/>
                <a:gd name="T1" fmla="*/ 2 h 24"/>
                <a:gd name="T2" fmla="*/ 0 w 12"/>
                <a:gd name="T3" fmla="*/ 2 h 24"/>
                <a:gd name="T4" fmla="*/ 0 w 12"/>
                <a:gd name="T5" fmla="*/ 2 h 24"/>
                <a:gd name="T6" fmla="*/ 2 w 12"/>
                <a:gd name="T7" fmla="*/ 0 h 24"/>
                <a:gd name="T8" fmla="*/ 2 w 12"/>
                <a:gd name="T9" fmla="*/ 2 h 24"/>
                <a:gd name="T10" fmla="*/ 2 w 12"/>
                <a:gd name="T11" fmla="*/ 2 h 24"/>
                <a:gd name="T12" fmla="*/ 2 w 12"/>
                <a:gd name="T13" fmla="*/ 2 h 24"/>
                <a:gd name="T14" fmla="*/ 2 w 12"/>
                <a:gd name="T15" fmla="*/ 2 h 2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4"/>
                <a:gd name="T26" fmla="*/ 12 w 1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4">
                  <a:moveTo>
                    <a:pt x="6" y="24"/>
                  </a:moveTo>
                  <a:lnTo>
                    <a:pt x="0" y="18"/>
                  </a:lnTo>
                  <a:lnTo>
                    <a:pt x="0" y="6"/>
                  </a:lnTo>
                  <a:lnTo>
                    <a:pt x="6" y="0"/>
                  </a:lnTo>
                  <a:lnTo>
                    <a:pt x="12" y="6"/>
                  </a:lnTo>
                  <a:lnTo>
                    <a:pt x="6" y="12"/>
                  </a:lnTo>
                  <a:lnTo>
                    <a:pt x="6" y="18"/>
                  </a:lnTo>
                  <a:lnTo>
                    <a:pt x="6" y="2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0" name="Freeform 47"/>
            <p:cNvSpPr>
              <a:spLocks/>
            </p:cNvSpPr>
            <p:nvPr/>
          </p:nvSpPr>
          <p:spPr bwMode="auto">
            <a:xfrm>
              <a:off x="2442" y="2664"/>
              <a:ext cx="36" cy="33"/>
            </a:xfrm>
            <a:custGeom>
              <a:avLst/>
              <a:gdLst>
                <a:gd name="T0" fmla="*/ 2 w 48"/>
                <a:gd name="T1" fmla="*/ 2 h 43"/>
                <a:gd name="T2" fmla="*/ 2 w 48"/>
                <a:gd name="T3" fmla="*/ 2 h 43"/>
                <a:gd name="T4" fmla="*/ 0 w 48"/>
                <a:gd name="T5" fmla="*/ 2 h 43"/>
                <a:gd name="T6" fmla="*/ 0 w 48"/>
                <a:gd name="T7" fmla="*/ 2 h 43"/>
                <a:gd name="T8" fmla="*/ 0 w 48"/>
                <a:gd name="T9" fmla="*/ 2 h 43"/>
                <a:gd name="T10" fmla="*/ 2 w 48"/>
                <a:gd name="T11" fmla="*/ 2 h 43"/>
                <a:gd name="T12" fmla="*/ 2 w 48"/>
                <a:gd name="T13" fmla="*/ 2 h 43"/>
                <a:gd name="T14" fmla="*/ 2 w 48"/>
                <a:gd name="T15" fmla="*/ 2 h 43"/>
                <a:gd name="T16" fmla="*/ 2 w 48"/>
                <a:gd name="T17" fmla="*/ 2 h 43"/>
                <a:gd name="T18" fmla="*/ 2 w 48"/>
                <a:gd name="T19" fmla="*/ 2 h 43"/>
                <a:gd name="T20" fmla="*/ 2 w 48"/>
                <a:gd name="T21" fmla="*/ 2 h 43"/>
                <a:gd name="T22" fmla="*/ 2 w 48"/>
                <a:gd name="T23" fmla="*/ 0 h 43"/>
                <a:gd name="T24" fmla="*/ 2 w 48"/>
                <a:gd name="T25" fmla="*/ 0 h 43"/>
                <a:gd name="T26" fmla="*/ 2 w 48"/>
                <a:gd name="T27" fmla="*/ 2 h 43"/>
                <a:gd name="T28" fmla="*/ 2 w 48"/>
                <a:gd name="T29" fmla="*/ 2 h 43"/>
                <a:gd name="T30" fmla="*/ 2 w 48"/>
                <a:gd name="T31" fmla="*/ 2 h 43"/>
                <a:gd name="T32" fmla="*/ 2 w 48"/>
                <a:gd name="T33" fmla="*/ 2 h 43"/>
                <a:gd name="T34" fmla="*/ 2 w 48"/>
                <a:gd name="T35" fmla="*/ 2 h 43"/>
                <a:gd name="T36" fmla="*/ 2 w 48"/>
                <a:gd name="T37" fmla="*/ 2 h 43"/>
                <a:gd name="T38" fmla="*/ 2 w 48"/>
                <a:gd name="T39" fmla="*/ 2 h 43"/>
                <a:gd name="T40" fmla="*/ 2 w 48"/>
                <a:gd name="T41" fmla="*/ 2 h 43"/>
                <a:gd name="T42" fmla="*/ 2 w 48"/>
                <a:gd name="T43" fmla="*/ 2 h 43"/>
                <a:gd name="T44" fmla="*/ 2 w 48"/>
                <a:gd name="T45" fmla="*/ 2 h 43"/>
                <a:gd name="T46" fmla="*/ 2 w 48"/>
                <a:gd name="T47" fmla="*/ 2 h 43"/>
                <a:gd name="T48" fmla="*/ 2 w 48"/>
                <a:gd name="T49" fmla="*/ 2 h 43"/>
                <a:gd name="T50" fmla="*/ 2 w 48"/>
                <a:gd name="T51" fmla="*/ 2 h 43"/>
                <a:gd name="T52" fmla="*/ 2 w 48"/>
                <a:gd name="T53" fmla="*/ 2 h 43"/>
                <a:gd name="T54" fmla="*/ 2 w 48"/>
                <a:gd name="T55" fmla="*/ 2 h 43"/>
                <a:gd name="T56" fmla="*/ 2 w 48"/>
                <a:gd name="T57" fmla="*/ 2 h 43"/>
                <a:gd name="T58" fmla="*/ 2 w 48"/>
                <a:gd name="T59" fmla="*/ 2 h 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3"/>
                <a:gd name="T92" fmla="*/ 48 w 48"/>
                <a:gd name="T93" fmla="*/ 43 h 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3">
                  <a:moveTo>
                    <a:pt x="12" y="25"/>
                  </a:moveTo>
                  <a:lnTo>
                    <a:pt x="6" y="25"/>
                  </a:lnTo>
                  <a:lnTo>
                    <a:pt x="0" y="31"/>
                  </a:lnTo>
                  <a:lnTo>
                    <a:pt x="0" y="25"/>
                  </a:lnTo>
                  <a:lnTo>
                    <a:pt x="0" y="18"/>
                  </a:lnTo>
                  <a:lnTo>
                    <a:pt x="6" y="12"/>
                  </a:lnTo>
                  <a:lnTo>
                    <a:pt x="18" y="12"/>
                  </a:lnTo>
                  <a:lnTo>
                    <a:pt x="24" y="18"/>
                  </a:lnTo>
                  <a:lnTo>
                    <a:pt x="24" y="12"/>
                  </a:lnTo>
                  <a:lnTo>
                    <a:pt x="30" y="6"/>
                  </a:lnTo>
                  <a:lnTo>
                    <a:pt x="36" y="6"/>
                  </a:lnTo>
                  <a:lnTo>
                    <a:pt x="36" y="0"/>
                  </a:lnTo>
                  <a:lnTo>
                    <a:pt x="42" y="0"/>
                  </a:lnTo>
                  <a:lnTo>
                    <a:pt x="42" y="6"/>
                  </a:lnTo>
                  <a:lnTo>
                    <a:pt x="48" y="12"/>
                  </a:lnTo>
                  <a:lnTo>
                    <a:pt x="48" y="18"/>
                  </a:lnTo>
                  <a:lnTo>
                    <a:pt x="48" y="25"/>
                  </a:lnTo>
                  <a:lnTo>
                    <a:pt x="48" y="31"/>
                  </a:lnTo>
                  <a:lnTo>
                    <a:pt x="48" y="37"/>
                  </a:lnTo>
                  <a:lnTo>
                    <a:pt x="42" y="31"/>
                  </a:lnTo>
                  <a:lnTo>
                    <a:pt x="42" y="25"/>
                  </a:lnTo>
                  <a:lnTo>
                    <a:pt x="36" y="31"/>
                  </a:lnTo>
                  <a:lnTo>
                    <a:pt x="36" y="37"/>
                  </a:lnTo>
                  <a:lnTo>
                    <a:pt x="36" y="43"/>
                  </a:lnTo>
                  <a:lnTo>
                    <a:pt x="30" y="43"/>
                  </a:lnTo>
                  <a:lnTo>
                    <a:pt x="24" y="37"/>
                  </a:lnTo>
                  <a:lnTo>
                    <a:pt x="24" y="31"/>
                  </a:lnTo>
                  <a:lnTo>
                    <a:pt x="24" y="25"/>
                  </a:lnTo>
                  <a:lnTo>
                    <a:pt x="18" y="25"/>
                  </a:lnTo>
                  <a:lnTo>
                    <a:pt x="12" y="2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1" name="Freeform 48"/>
            <p:cNvSpPr>
              <a:spLocks/>
            </p:cNvSpPr>
            <p:nvPr/>
          </p:nvSpPr>
          <p:spPr bwMode="auto">
            <a:xfrm>
              <a:off x="2428" y="2632"/>
              <a:ext cx="10" cy="9"/>
            </a:xfrm>
            <a:custGeom>
              <a:avLst/>
              <a:gdLst>
                <a:gd name="T0" fmla="*/ 3 w 12"/>
                <a:gd name="T1" fmla="*/ 2 h 12"/>
                <a:gd name="T2" fmla="*/ 3 w 12"/>
                <a:gd name="T3" fmla="*/ 2 h 12"/>
                <a:gd name="T4" fmla="*/ 0 w 12"/>
                <a:gd name="T5" fmla="*/ 0 h 12"/>
                <a:gd name="T6" fmla="*/ 3 w 12"/>
                <a:gd name="T7" fmla="*/ 0 h 12"/>
                <a:gd name="T8" fmla="*/ 3 w 12"/>
                <a:gd name="T9" fmla="*/ 0 h 12"/>
                <a:gd name="T10" fmla="*/ 3 w 12"/>
                <a:gd name="T11" fmla="*/ 2 h 12"/>
                <a:gd name="T12" fmla="*/ 3 w 12"/>
                <a:gd name="T13" fmla="*/ 2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12"/>
                  </a:moveTo>
                  <a:lnTo>
                    <a:pt x="6" y="6"/>
                  </a:lnTo>
                  <a:lnTo>
                    <a:pt x="0" y="0"/>
                  </a:lnTo>
                  <a:lnTo>
                    <a:pt x="6" y="0"/>
                  </a:lnTo>
                  <a:lnTo>
                    <a:pt x="12" y="0"/>
                  </a:lnTo>
                  <a:lnTo>
                    <a:pt x="12" y="6"/>
                  </a:lnTo>
                  <a:lnTo>
                    <a:pt x="12"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2" name="Freeform 49"/>
            <p:cNvSpPr>
              <a:spLocks/>
            </p:cNvSpPr>
            <p:nvPr/>
          </p:nvSpPr>
          <p:spPr bwMode="auto">
            <a:xfrm>
              <a:off x="2442" y="2645"/>
              <a:ext cx="9" cy="10"/>
            </a:xfrm>
            <a:custGeom>
              <a:avLst/>
              <a:gdLst>
                <a:gd name="T0" fmla="*/ 2 w 12"/>
                <a:gd name="T1" fmla="*/ 0 h 12"/>
                <a:gd name="T2" fmla="*/ 2 w 12"/>
                <a:gd name="T3" fmla="*/ 3 h 12"/>
                <a:gd name="T4" fmla="*/ 0 w 12"/>
                <a:gd name="T5" fmla="*/ 3 h 12"/>
                <a:gd name="T6" fmla="*/ 0 w 12"/>
                <a:gd name="T7" fmla="*/ 3 h 12"/>
                <a:gd name="T8" fmla="*/ 0 w 12"/>
                <a:gd name="T9" fmla="*/ 0 h 12"/>
                <a:gd name="T10" fmla="*/ 2 w 12"/>
                <a:gd name="T11" fmla="*/ 0 h 12"/>
                <a:gd name="T12" fmla="*/ 2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0"/>
                  </a:moveTo>
                  <a:lnTo>
                    <a:pt x="6" y="6"/>
                  </a:lnTo>
                  <a:lnTo>
                    <a:pt x="0" y="12"/>
                  </a:lnTo>
                  <a:lnTo>
                    <a:pt x="0" y="6"/>
                  </a:lnTo>
                  <a:lnTo>
                    <a:pt x="0" y="0"/>
                  </a:lnTo>
                  <a:lnTo>
                    <a:pt x="6" y="0"/>
                  </a:lnTo>
                  <a:lnTo>
                    <a:pt x="12"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3" name="Freeform 50"/>
            <p:cNvSpPr>
              <a:spLocks/>
            </p:cNvSpPr>
            <p:nvPr/>
          </p:nvSpPr>
          <p:spPr bwMode="auto">
            <a:xfrm>
              <a:off x="2451" y="2641"/>
              <a:ext cx="9" cy="4"/>
            </a:xfrm>
            <a:custGeom>
              <a:avLst/>
              <a:gdLst>
                <a:gd name="T0" fmla="*/ 2 w 12"/>
                <a:gd name="T1" fmla="*/ 1 h 6"/>
                <a:gd name="T2" fmla="*/ 0 w 12"/>
                <a:gd name="T3" fmla="*/ 0 h 6"/>
                <a:gd name="T4" fmla="*/ 2 w 12"/>
                <a:gd name="T5" fmla="*/ 0 h 6"/>
                <a:gd name="T6" fmla="*/ 2 w 12"/>
                <a:gd name="T7" fmla="*/ 1 h 6"/>
                <a:gd name="T8" fmla="*/ 2 w 12"/>
                <a:gd name="T9" fmla="*/ 1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6" y="6"/>
                  </a:moveTo>
                  <a:lnTo>
                    <a:pt x="0" y="0"/>
                  </a:lnTo>
                  <a:lnTo>
                    <a:pt x="6" y="0"/>
                  </a:lnTo>
                  <a:lnTo>
                    <a:pt x="12" y="6"/>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4" name="Freeform 51"/>
            <p:cNvSpPr>
              <a:spLocks/>
            </p:cNvSpPr>
            <p:nvPr/>
          </p:nvSpPr>
          <p:spPr bwMode="auto">
            <a:xfrm>
              <a:off x="2460" y="2650"/>
              <a:ext cx="9" cy="9"/>
            </a:xfrm>
            <a:custGeom>
              <a:avLst/>
              <a:gdLst>
                <a:gd name="T0" fmla="*/ 2 w 12"/>
                <a:gd name="T1" fmla="*/ 2 h 12"/>
                <a:gd name="T2" fmla="*/ 2 w 12"/>
                <a:gd name="T3" fmla="*/ 2 h 12"/>
                <a:gd name="T4" fmla="*/ 0 w 12"/>
                <a:gd name="T5" fmla="*/ 0 h 12"/>
                <a:gd name="T6" fmla="*/ 2 w 12"/>
                <a:gd name="T7" fmla="*/ 0 h 12"/>
                <a:gd name="T8" fmla="*/ 2 w 12"/>
                <a:gd name="T9" fmla="*/ 0 h 12"/>
                <a:gd name="T10" fmla="*/ 2 w 12"/>
                <a:gd name="T11" fmla="*/ 2 h 12"/>
                <a:gd name="T12" fmla="*/ 2 w 12"/>
                <a:gd name="T13" fmla="*/ 2 h 12"/>
                <a:gd name="T14" fmla="*/ 2 w 12"/>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6" y="12"/>
                  </a:moveTo>
                  <a:lnTo>
                    <a:pt x="6" y="6"/>
                  </a:lnTo>
                  <a:lnTo>
                    <a:pt x="0" y="0"/>
                  </a:lnTo>
                  <a:lnTo>
                    <a:pt x="6" y="0"/>
                  </a:lnTo>
                  <a:lnTo>
                    <a:pt x="12" y="0"/>
                  </a:lnTo>
                  <a:lnTo>
                    <a:pt x="12" y="6"/>
                  </a:lnTo>
                  <a:lnTo>
                    <a:pt x="6"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5" name="Freeform 52"/>
            <p:cNvSpPr>
              <a:spLocks/>
            </p:cNvSpPr>
            <p:nvPr/>
          </p:nvSpPr>
          <p:spPr bwMode="auto">
            <a:xfrm>
              <a:off x="2460" y="2636"/>
              <a:ext cx="14" cy="14"/>
            </a:xfrm>
            <a:custGeom>
              <a:avLst/>
              <a:gdLst>
                <a:gd name="T0" fmla="*/ 2 w 18"/>
                <a:gd name="T1" fmla="*/ 2 h 18"/>
                <a:gd name="T2" fmla="*/ 2 w 18"/>
                <a:gd name="T3" fmla="*/ 2 h 18"/>
                <a:gd name="T4" fmla="*/ 0 w 18"/>
                <a:gd name="T5" fmla="*/ 2 h 18"/>
                <a:gd name="T6" fmla="*/ 2 w 18"/>
                <a:gd name="T7" fmla="*/ 0 h 18"/>
                <a:gd name="T8" fmla="*/ 2 w 18"/>
                <a:gd name="T9" fmla="*/ 2 h 18"/>
                <a:gd name="T10" fmla="*/ 2 w 18"/>
                <a:gd name="T11" fmla="*/ 2 h 18"/>
                <a:gd name="T12" fmla="*/ 2 w 18"/>
                <a:gd name="T13" fmla="*/ 2 h 18"/>
                <a:gd name="T14" fmla="*/ 2 w 18"/>
                <a:gd name="T15" fmla="*/ 2 h 18"/>
                <a:gd name="T16" fmla="*/ 2 w 18"/>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2" y="18"/>
                  </a:moveTo>
                  <a:lnTo>
                    <a:pt x="6" y="12"/>
                  </a:lnTo>
                  <a:lnTo>
                    <a:pt x="0" y="6"/>
                  </a:lnTo>
                  <a:lnTo>
                    <a:pt x="6" y="0"/>
                  </a:lnTo>
                  <a:lnTo>
                    <a:pt x="12" y="6"/>
                  </a:lnTo>
                  <a:lnTo>
                    <a:pt x="18" y="6"/>
                  </a:lnTo>
                  <a:lnTo>
                    <a:pt x="18" y="12"/>
                  </a:lnTo>
                  <a:lnTo>
                    <a:pt x="18" y="18"/>
                  </a:lnTo>
                  <a:lnTo>
                    <a:pt x="12"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Freeform 53"/>
            <p:cNvSpPr>
              <a:spLocks/>
            </p:cNvSpPr>
            <p:nvPr/>
          </p:nvSpPr>
          <p:spPr bwMode="auto">
            <a:xfrm>
              <a:off x="2424" y="2585"/>
              <a:ext cx="36" cy="51"/>
            </a:xfrm>
            <a:custGeom>
              <a:avLst/>
              <a:gdLst>
                <a:gd name="T0" fmla="*/ 2 w 48"/>
                <a:gd name="T1" fmla="*/ 2 h 66"/>
                <a:gd name="T2" fmla="*/ 2 w 48"/>
                <a:gd name="T3" fmla="*/ 2 h 66"/>
                <a:gd name="T4" fmla="*/ 2 w 48"/>
                <a:gd name="T5" fmla="*/ 2 h 66"/>
                <a:gd name="T6" fmla="*/ 2 w 48"/>
                <a:gd name="T7" fmla="*/ 2 h 66"/>
                <a:gd name="T8" fmla="*/ 2 w 48"/>
                <a:gd name="T9" fmla="*/ 2 h 66"/>
                <a:gd name="T10" fmla="*/ 2 w 48"/>
                <a:gd name="T11" fmla="*/ 2 h 66"/>
                <a:gd name="T12" fmla="*/ 2 w 48"/>
                <a:gd name="T13" fmla="*/ 2 h 66"/>
                <a:gd name="T14" fmla="*/ 2 w 48"/>
                <a:gd name="T15" fmla="*/ 2 h 66"/>
                <a:gd name="T16" fmla="*/ 2 w 48"/>
                <a:gd name="T17" fmla="*/ 2 h 66"/>
                <a:gd name="T18" fmla="*/ 2 w 48"/>
                <a:gd name="T19" fmla="*/ 2 h 66"/>
                <a:gd name="T20" fmla="*/ 0 w 48"/>
                <a:gd name="T21" fmla="*/ 2 h 66"/>
                <a:gd name="T22" fmla="*/ 0 w 48"/>
                <a:gd name="T23" fmla="*/ 2 h 66"/>
                <a:gd name="T24" fmla="*/ 2 w 48"/>
                <a:gd name="T25" fmla="*/ 2 h 66"/>
                <a:gd name="T26" fmla="*/ 2 w 48"/>
                <a:gd name="T27" fmla="*/ 2 h 66"/>
                <a:gd name="T28" fmla="*/ 2 w 48"/>
                <a:gd name="T29" fmla="*/ 2 h 66"/>
                <a:gd name="T30" fmla="*/ 2 w 48"/>
                <a:gd name="T31" fmla="*/ 2 h 66"/>
                <a:gd name="T32" fmla="*/ 2 w 48"/>
                <a:gd name="T33" fmla="*/ 0 h 66"/>
                <a:gd name="T34" fmla="*/ 2 w 48"/>
                <a:gd name="T35" fmla="*/ 0 h 66"/>
                <a:gd name="T36" fmla="*/ 2 w 48"/>
                <a:gd name="T37" fmla="*/ 0 h 66"/>
                <a:gd name="T38" fmla="*/ 2 w 48"/>
                <a:gd name="T39" fmla="*/ 0 h 66"/>
                <a:gd name="T40" fmla="*/ 2 w 48"/>
                <a:gd name="T41" fmla="*/ 2 h 66"/>
                <a:gd name="T42" fmla="*/ 2 w 48"/>
                <a:gd name="T43" fmla="*/ 2 h 66"/>
                <a:gd name="T44" fmla="*/ 2 w 48"/>
                <a:gd name="T45" fmla="*/ 2 h 66"/>
                <a:gd name="T46" fmla="*/ 2 w 48"/>
                <a:gd name="T47" fmla="*/ 2 h 66"/>
                <a:gd name="T48" fmla="*/ 2 w 48"/>
                <a:gd name="T49" fmla="*/ 2 h 66"/>
                <a:gd name="T50" fmla="*/ 2 w 48"/>
                <a:gd name="T51" fmla="*/ 2 h 66"/>
                <a:gd name="T52" fmla="*/ 2 w 48"/>
                <a:gd name="T53" fmla="*/ 2 h 66"/>
                <a:gd name="T54" fmla="*/ 2 w 48"/>
                <a:gd name="T55" fmla="*/ 2 h 66"/>
                <a:gd name="T56" fmla="*/ 2 w 48"/>
                <a:gd name="T57" fmla="*/ 2 h 66"/>
                <a:gd name="T58" fmla="*/ 2 w 48"/>
                <a:gd name="T59" fmla="*/ 2 h 66"/>
                <a:gd name="T60" fmla="*/ 2 w 48"/>
                <a:gd name="T61" fmla="*/ 2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66"/>
                <a:gd name="T95" fmla="*/ 48 w 48"/>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66">
                  <a:moveTo>
                    <a:pt x="48" y="66"/>
                  </a:moveTo>
                  <a:lnTo>
                    <a:pt x="42" y="66"/>
                  </a:lnTo>
                  <a:lnTo>
                    <a:pt x="36" y="54"/>
                  </a:lnTo>
                  <a:lnTo>
                    <a:pt x="30" y="60"/>
                  </a:lnTo>
                  <a:lnTo>
                    <a:pt x="24" y="60"/>
                  </a:lnTo>
                  <a:lnTo>
                    <a:pt x="24" y="54"/>
                  </a:lnTo>
                  <a:lnTo>
                    <a:pt x="18" y="54"/>
                  </a:lnTo>
                  <a:lnTo>
                    <a:pt x="12" y="54"/>
                  </a:lnTo>
                  <a:lnTo>
                    <a:pt x="12" y="48"/>
                  </a:lnTo>
                  <a:lnTo>
                    <a:pt x="6" y="48"/>
                  </a:lnTo>
                  <a:lnTo>
                    <a:pt x="0" y="30"/>
                  </a:lnTo>
                  <a:lnTo>
                    <a:pt x="0" y="24"/>
                  </a:lnTo>
                  <a:lnTo>
                    <a:pt x="6" y="30"/>
                  </a:lnTo>
                  <a:lnTo>
                    <a:pt x="6" y="24"/>
                  </a:lnTo>
                  <a:lnTo>
                    <a:pt x="6" y="12"/>
                  </a:lnTo>
                  <a:lnTo>
                    <a:pt x="6" y="6"/>
                  </a:lnTo>
                  <a:lnTo>
                    <a:pt x="6" y="0"/>
                  </a:lnTo>
                  <a:lnTo>
                    <a:pt x="12" y="0"/>
                  </a:lnTo>
                  <a:lnTo>
                    <a:pt x="18" y="0"/>
                  </a:lnTo>
                  <a:lnTo>
                    <a:pt x="24" y="0"/>
                  </a:lnTo>
                  <a:lnTo>
                    <a:pt x="30" y="12"/>
                  </a:lnTo>
                  <a:lnTo>
                    <a:pt x="30" y="18"/>
                  </a:lnTo>
                  <a:lnTo>
                    <a:pt x="24" y="30"/>
                  </a:lnTo>
                  <a:lnTo>
                    <a:pt x="18" y="36"/>
                  </a:lnTo>
                  <a:lnTo>
                    <a:pt x="18" y="48"/>
                  </a:lnTo>
                  <a:lnTo>
                    <a:pt x="24" y="54"/>
                  </a:lnTo>
                  <a:lnTo>
                    <a:pt x="30" y="48"/>
                  </a:lnTo>
                  <a:lnTo>
                    <a:pt x="36" y="48"/>
                  </a:lnTo>
                  <a:lnTo>
                    <a:pt x="42" y="54"/>
                  </a:lnTo>
                  <a:lnTo>
                    <a:pt x="42" y="60"/>
                  </a:lnTo>
                  <a:lnTo>
                    <a:pt x="48" y="6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Freeform 54"/>
            <p:cNvSpPr>
              <a:spLocks/>
            </p:cNvSpPr>
            <p:nvPr/>
          </p:nvSpPr>
          <p:spPr bwMode="auto">
            <a:xfrm>
              <a:off x="2488" y="2725"/>
              <a:ext cx="9" cy="23"/>
            </a:xfrm>
            <a:custGeom>
              <a:avLst/>
              <a:gdLst>
                <a:gd name="T0" fmla="*/ 0 w 12"/>
                <a:gd name="T1" fmla="*/ 0 h 30"/>
                <a:gd name="T2" fmla="*/ 2 w 12"/>
                <a:gd name="T3" fmla="*/ 2 h 30"/>
                <a:gd name="T4" fmla="*/ 2 w 12"/>
                <a:gd name="T5" fmla="*/ 2 h 30"/>
                <a:gd name="T6" fmla="*/ 2 w 12"/>
                <a:gd name="T7" fmla="*/ 2 h 30"/>
                <a:gd name="T8" fmla="*/ 2 w 12"/>
                <a:gd name="T9" fmla="*/ 2 h 30"/>
                <a:gd name="T10" fmla="*/ 2 w 12"/>
                <a:gd name="T11" fmla="*/ 2 h 30"/>
                <a:gd name="T12" fmla="*/ 2 w 12"/>
                <a:gd name="T13" fmla="*/ 2 h 30"/>
                <a:gd name="T14" fmla="*/ 2 w 12"/>
                <a:gd name="T15" fmla="*/ 2 h 30"/>
                <a:gd name="T16" fmla="*/ 2 w 12"/>
                <a:gd name="T17" fmla="*/ 2 h 30"/>
                <a:gd name="T18" fmla="*/ 0 w 12"/>
                <a:gd name="T19" fmla="*/ 2 h 30"/>
                <a:gd name="T20" fmla="*/ 0 w 12"/>
                <a:gd name="T21" fmla="*/ 2 h 30"/>
                <a:gd name="T22" fmla="*/ 0 w 12"/>
                <a:gd name="T23" fmla="*/ 2 h 30"/>
                <a:gd name="T24" fmla="*/ 0 w 12"/>
                <a:gd name="T25" fmla="*/ 2 h 30"/>
                <a:gd name="T26" fmla="*/ 0 w 12"/>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30"/>
                <a:gd name="T44" fmla="*/ 12 w 1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30">
                  <a:moveTo>
                    <a:pt x="0" y="0"/>
                  </a:moveTo>
                  <a:lnTo>
                    <a:pt x="6" y="6"/>
                  </a:lnTo>
                  <a:lnTo>
                    <a:pt x="6" y="12"/>
                  </a:lnTo>
                  <a:lnTo>
                    <a:pt x="12" y="6"/>
                  </a:lnTo>
                  <a:lnTo>
                    <a:pt x="12" y="12"/>
                  </a:lnTo>
                  <a:lnTo>
                    <a:pt x="12" y="18"/>
                  </a:lnTo>
                  <a:lnTo>
                    <a:pt x="12" y="24"/>
                  </a:lnTo>
                  <a:lnTo>
                    <a:pt x="6" y="24"/>
                  </a:lnTo>
                  <a:lnTo>
                    <a:pt x="6" y="30"/>
                  </a:lnTo>
                  <a:lnTo>
                    <a:pt x="0" y="24"/>
                  </a:lnTo>
                  <a:lnTo>
                    <a:pt x="0" y="18"/>
                  </a:lnTo>
                  <a:lnTo>
                    <a:pt x="0" y="12"/>
                  </a:lnTo>
                  <a:lnTo>
                    <a:pt x="0" y="6"/>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8" name="Freeform 55"/>
            <p:cNvSpPr>
              <a:spLocks/>
            </p:cNvSpPr>
            <p:nvPr/>
          </p:nvSpPr>
          <p:spPr bwMode="auto">
            <a:xfrm>
              <a:off x="2400" y="2809"/>
              <a:ext cx="19" cy="9"/>
            </a:xfrm>
            <a:custGeom>
              <a:avLst/>
              <a:gdLst>
                <a:gd name="T0" fmla="*/ 2 w 25"/>
                <a:gd name="T1" fmla="*/ 2 h 12"/>
                <a:gd name="T2" fmla="*/ 2 w 25"/>
                <a:gd name="T3" fmla="*/ 2 h 12"/>
                <a:gd name="T4" fmla="*/ 2 w 25"/>
                <a:gd name="T5" fmla="*/ 2 h 12"/>
                <a:gd name="T6" fmla="*/ 0 w 25"/>
                <a:gd name="T7" fmla="*/ 2 h 12"/>
                <a:gd name="T8" fmla="*/ 0 w 25"/>
                <a:gd name="T9" fmla="*/ 2 h 12"/>
                <a:gd name="T10" fmla="*/ 2 w 25"/>
                <a:gd name="T11" fmla="*/ 2 h 12"/>
                <a:gd name="T12" fmla="*/ 2 w 25"/>
                <a:gd name="T13" fmla="*/ 2 h 12"/>
                <a:gd name="T14" fmla="*/ 2 w 25"/>
                <a:gd name="T15" fmla="*/ 0 h 12"/>
                <a:gd name="T16" fmla="*/ 2 w 25"/>
                <a:gd name="T17" fmla="*/ 2 h 12"/>
                <a:gd name="T18" fmla="*/ 2 w 25"/>
                <a:gd name="T19" fmla="*/ 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2"/>
                <a:gd name="T32" fmla="*/ 25 w 2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2">
                  <a:moveTo>
                    <a:pt x="25" y="6"/>
                  </a:moveTo>
                  <a:lnTo>
                    <a:pt x="19" y="6"/>
                  </a:lnTo>
                  <a:lnTo>
                    <a:pt x="12" y="12"/>
                  </a:lnTo>
                  <a:lnTo>
                    <a:pt x="0" y="12"/>
                  </a:lnTo>
                  <a:lnTo>
                    <a:pt x="0" y="6"/>
                  </a:lnTo>
                  <a:lnTo>
                    <a:pt x="6" y="6"/>
                  </a:lnTo>
                  <a:lnTo>
                    <a:pt x="12" y="6"/>
                  </a:lnTo>
                  <a:lnTo>
                    <a:pt x="12" y="0"/>
                  </a:lnTo>
                  <a:lnTo>
                    <a:pt x="19" y="6"/>
                  </a:lnTo>
                  <a:lnTo>
                    <a:pt x="25"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9" name="Freeform 56"/>
            <p:cNvSpPr>
              <a:spLocks/>
            </p:cNvSpPr>
            <p:nvPr/>
          </p:nvSpPr>
          <p:spPr bwMode="auto">
            <a:xfrm>
              <a:off x="2415" y="2822"/>
              <a:ext cx="13" cy="10"/>
            </a:xfrm>
            <a:custGeom>
              <a:avLst/>
              <a:gdLst>
                <a:gd name="T0" fmla="*/ 1 w 18"/>
                <a:gd name="T1" fmla="*/ 3 h 12"/>
                <a:gd name="T2" fmla="*/ 1 w 18"/>
                <a:gd name="T3" fmla="*/ 3 h 12"/>
                <a:gd name="T4" fmla="*/ 1 w 18"/>
                <a:gd name="T5" fmla="*/ 3 h 12"/>
                <a:gd name="T6" fmla="*/ 0 w 18"/>
                <a:gd name="T7" fmla="*/ 3 h 12"/>
                <a:gd name="T8" fmla="*/ 0 w 18"/>
                <a:gd name="T9" fmla="*/ 0 h 12"/>
                <a:gd name="T10" fmla="*/ 1 w 18"/>
                <a:gd name="T11" fmla="*/ 0 h 12"/>
                <a:gd name="T12" fmla="*/ 1 w 18"/>
                <a:gd name="T13" fmla="*/ 0 h 12"/>
                <a:gd name="T14" fmla="*/ 1 w 18"/>
                <a:gd name="T15" fmla="*/ 3 h 12"/>
                <a:gd name="T16" fmla="*/ 1 w 18"/>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2" y="12"/>
                  </a:lnTo>
                  <a:lnTo>
                    <a:pt x="6" y="6"/>
                  </a:lnTo>
                  <a:lnTo>
                    <a:pt x="0" y="6"/>
                  </a:lnTo>
                  <a:lnTo>
                    <a:pt x="0" y="0"/>
                  </a:lnTo>
                  <a:lnTo>
                    <a:pt x="6" y="0"/>
                  </a:lnTo>
                  <a:lnTo>
                    <a:pt x="12" y="0"/>
                  </a:lnTo>
                  <a:lnTo>
                    <a:pt x="18" y="6"/>
                  </a:lnTo>
                  <a:lnTo>
                    <a:pt x="18"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Freeform 57"/>
            <p:cNvSpPr>
              <a:spLocks/>
            </p:cNvSpPr>
            <p:nvPr/>
          </p:nvSpPr>
          <p:spPr bwMode="auto">
            <a:xfrm>
              <a:off x="2424" y="2813"/>
              <a:ext cx="27" cy="5"/>
            </a:xfrm>
            <a:custGeom>
              <a:avLst/>
              <a:gdLst>
                <a:gd name="T0" fmla="*/ 0 w 36"/>
                <a:gd name="T1" fmla="*/ 3 h 6"/>
                <a:gd name="T2" fmla="*/ 0 w 36"/>
                <a:gd name="T3" fmla="*/ 0 h 6"/>
                <a:gd name="T4" fmla="*/ 2 w 36"/>
                <a:gd name="T5" fmla="*/ 0 h 6"/>
                <a:gd name="T6" fmla="*/ 2 w 36"/>
                <a:gd name="T7" fmla="*/ 0 h 6"/>
                <a:gd name="T8" fmla="*/ 2 w 36"/>
                <a:gd name="T9" fmla="*/ 0 h 6"/>
                <a:gd name="T10" fmla="*/ 2 w 36"/>
                <a:gd name="T11" fmla="*/ 0 h 6"/>
                <a:gd name="T12" fmla="*/ 2 w 36"/>
                <a:gd name="T13" fmla="*/ 3 h 6"/>
                <a:gd name="T14" fmla="*/ 2 w 36"/>
                <a:gd name="T15" fmla="*/ 3 h 6"/>
                <a:gd name="T16" fmla="*/ 2 w 36"/>
                <a:gd name="T17" fmla="*/ 3 h 6"/>
                <a:gd name="T18" fmla="*/ 2 w 36"/>
                <a:gd name="T19" fmla="*/ 3 h 6"/>
                <a:gd name="T20" fmla="*/ 2 w 36"/>
                <a:gd name="T21" fmla="*/ 3 h 6"/>
                <a:gd name="T22" fmla="*/ 0 w 36"/>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
                <a:gd name="T38" fmla="*/ 36 w 3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
                  <a:moveTo>
                    <a:pt x="0" y="6"/>
                  </a:moveTo>
                  <a:lnTo>
                    <a:pt x="0" y="0"/>
                  </a:lnTo>
                  <a:lnTo>
                    <a:pt x="12" y="0"/>
                  </a:lnTo>
                  <a:lnTo>
                    <a:pt x="24" y="0"/>
                  </a:lnTo>
                  <a:lnTo>
                    <a:pt x="30" y="0"/>
                  </a:lnTo>
                  <a:lnTo>
                    <a:pt x="36" y="0"/>
                  </a:lnTo>
                  <a:lnTo>
                    <a:pt x="30" y="6"/>
                  </a:lnTo>
                  <a:lnTo>
                    <a:pt x="24" y="6"/>
                  </a:lnTo>
                  <a:lnTo>
                    <a:pt x="18" y="6"/>
                  </a:lnTo>
                  <a:lnTo>
                    <a:pt x="12" y="6"/>
                  </a:lnTo>
                  <a:lnTo>
                    <a:pt x="6" y="6"/>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Freeform 58"/>
            <p:cNvSpPr>
              <a:spLocks/>
            </p:cNvSpPr>
            <p:nvPr/>
          </p:nvSpPr>
          <p:spPr bwMode="auto">
            <a:xfrm>
              <a:off x="2451" y="2813"/>
              <a:ext cx="37" cy="14"/>
            </a:xfrm>
            <a:custGeom>
              <a:avLst/>
              <a:gdLst>
                <a:gd name="T0" fmla="*/ 0 w 48"/>
                <a:gd name="T1" fmla="*/ 2 h 18"/>
                <a:gd name="T2" fmla="*/ 2 w 48"/>
                <a:gd name="T3" fmla="*/ 2 h 18"/>
                <a:gd name="T4" fmla="*/ 2 w 48"/>
                <a:gd name="T5" fmla="*/ 2 h 18"/>
                <a:gd name="T6" fmla="*/ 2 w 48"/>
                <a:gd name="T7" fmla="*/ 2 h 18"/>
                <a:gd name="T8" fmla="*/ 2 w 48"/>
                <a:gd name="T9" fmla="*/ 0 h 18"/>
                <a:gd name="T10" fmla="*/ 2 w 48"/>
                <a:gd name="T11" fmla="*/ 0 h 18"/>
                <a:gd name="T12" fmla="*/ 2 w 48"/>
                <a:gd name="T13" fmla="*/ 0 h 18"/>
                <a:gd name="T14" fmla="*/ 2 w 48"/>
                <a:gd name="T15" fmla="*/ 0 h 18"/>
                <a:gd name="T16" fmla="*/ 2 w 48"/>
                <a:gd name="T17" fmla="*/ 0 h 18"/>
                <a:gd name="T18" fmla="*/ 2 w 48"/>
                <a:gd name="T19" fmla="*/ 2 h 18"/>
                <a:gd name="T20" fmla="*/ 2 w 48"/>
                <a:gd name="T21" fmla="*/ 2 h 18"/>
                <a:gd name="T22" fmla="*/ 2 w 48"/>
                <a:gd name="T23" fmla="*/ 2 h 18"/>
                <a:gd name="T24" fmla="*/ 2 w 48"/>
                <a:gd name="T25" fmla="*/ 2 h 18"/>
                <a:gd name="T26" fmla="*/ 2 w 48"/>
                <a:gd name="T27" fmla="*/ 2 h 18"/>
                <a:gd name="T28" fmla="*/ 2 w 48"/>
                <a:gd name="T29" fmla="*/ 2 h 18"/>
                <a:gd name="T30" fmla="*/ 0 w 48"/>
                <a:gd name="T31" fmla="*/ 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18"/>
                <a:gd name="T50" fmla="*/ 48 w 48"/>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18">
                  <a:moveTo>
                    <a:pt x="0" y="18"/>
                  </a:moveTo>
                  <a:lnTo>
                    <a:pt x="6" y="12"/>
                  </a:lnTo>
                  <a:lnTo>
                    <a:pt x="12" y="6"/>
                  </a:lnTo>
                  <a:lnTo>
                    <a:pt x="18" y="6"/>
                  </a:lnTo>
                  <a:lnTo>
                    <a:pt x="24" y="0"/>
                  </a:lnTo>
                  <a:lnTo>
                    <a:pt x="30" y="0"/>
                  </a:lnTo>
                  <a:lnTo>
                    <a:pt x="36" y="0"/>
                  </a:lnTo>
                  <a:lnTo>
                    <a:pt x="42" y="0"/>
                  </a:lnTo>
                  <a:lnTo>
                    <a:pt x="48" y="0"/>
                  </a:lnTo>
                  <a:lnTo>
                    <a:pt x="42" y="6"/>
                  </a:lnTo>
                  <a:lnTo>
                    <a:pt x="30" y="6"/>
                  </a:lnTo>
                  <a:lnTo>
                    <a:pt x="24" y="12"/>
                  </a:lnTo>
                  <a:lnTo>
                    <a:pt x="18" y="12"/>
                  </a:lnTo>
                  <a:lnTo>
                    <a:pt x="12" y="18"/>
                  </a:lnTo>
                  <a:lnTo>
                    <a:pt x="6" y="18"/>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2" name="Freeform 59"/>
            <p:cNvSpPr>
              <a:spLocks/>
            </p:cNvSpPr>
            <p:nvPr/>
          </p:nvSpPr>
          <p:spPr bwMode="auto">
            <a:xfrm>
              <a:off x="2474" y="2771"/>
              <a:ext cx="9" cy="4"/>
            </a:xfrm>
            <a:custGeom>
              <a:avLst/>
              <a:gdLst>
                <a:gd name="T0" fmla="*/ 2 w 12"/>
                <a:gd name="T1" fmla="*/ 1 h 6"/>
                <a:gd name="T2" fmla="*/ 2 w 12"/>
                <a:gd name="T3" fmla="*/ 0 h 6"/>
                <a:gd name="T4" fmla="*/ 0 w 12"/>
                <a:gd name="T5" fmla="*/ 0 h 6"/>
                <a:gd name="T6" fmla="*/ 2 w 12"/>
                <a:gd name="T7" fmla="*/ 0 h 6"/>
                <a:gd name="T8" fmla="*/ 2 w 12"/>
                <a:gd name="T9" fmla="*/ 0 h 6"/>
                <a:gd name="T10" fmla="*/ 2 w 12"/>
                <a:gd name="T11" fmla="*/ 0 h 6"/>
                <a:gd name="T12" fmla="*/ 2 w 12"/>
                <a:gd name="T13" fmla="*/ 1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6" y="0"/>
                  </a:lnTo>
                  <a:lnTo>
                    <a:pt x="0" y="0"/>
                  </a:lnTo>
                  <a:lnTo>
                    <a:pt x="6" y="0"/>
                  </a:lnTo>
                  <a:lnTo>
                    <a:pt x="12" y="0"/>
                  </a:lnTo>
                  <a:lnTo>
                    <a:pt x="6"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3" name="Freeform 60"/>
            <p:cNvSpPr>
              <a:spLocks/>
            </p:cNvSpPr>
            <p:nvPr/>
          </p:nvSpPr>
          <p:spPr bwMode="auto">
            <a:xfrm>
              <a:off x="2295" y="2757"/>
              <a:ext cx="14" cy="9"/>
            </a:xfrm>
            <a:custGeom>
              <a:avLst/>
              <a:gdLst>
                <a:gd name="T0" fmla="*/ 1 w 19"/>
                <a:gd name="T1" fmla="*/ 2 h 12"/>
                <a:gd name="T2" fmla="*/ 1 w 19"/>
                <a:gd name="T3" fmla="*/ 2 h 12"/>
                <a:gd name="T4" fmla="*/ 1 w 19"/>
                <a:gd name="T5" fmla="*/ 2 h 12"/>
                <a:gd name="T6" fmla="*/ 0 w 19"/>
                <a:gd name="T7" fmla="*/ 2 h 12"/>
                <a:gd name="T8" fmla="*/ 1 w 19"/>
                <a:gd name="T9" fmla="*/ 0 h 12"/>
                <a:gd name="T10" fmla="*/ 1 w 19"/>
                <a:gd name="T11" fmla="*/ 0 h 12"/>
                <a:gd name="T12" fmla="*/ 1 w 19"/>
                <a:gd name="T13" fmla="*/ 2 h 12"/>
                <a:gd name="T14" fmla="*/ 1 w 19"/>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12"/>
                  </a:moveTo>
                  <a:lnTo>
                    <a:pt x="12" y="12"/>
                  </a:lnTo>
                  <a:lnTo>
                    <a:pt x="6" y="6"/>
                  </a:lnTo>
                  <a:lnTo>
                    <a:pt x="0" y="6"/>
                  </a:lnTo>
                  <a:lnTo>
                    <a:pt x="6" y="0"/>
                  </a:lnTo>
                  <a:lnTo>
                    <a:pt x="12" y="0"/>
                  </a:lnTo>
                  <a:lnTo>
                    <a:pt x="19" y="6"/>
                  </a:lnTo>
                  <a:lnTo>
                    <a:pt x="19"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4" name="Freeform 61"/>
            <p:cNvSpPr>
              <a:spLocks/>
            </p:cNvSpPr>
            <p:nvPr/>
          </p:nvSpPr>
          <p:spPr bwMode="auto">
            <a:xfrm>
              <a:off x="2520" y="2809"/>
              <a:ext cx="5" cy="4"/>
            </a:xfrm>
            <a:custGeom>
              <a:avLst/>
              <a:gdLst>
                <a:gd name="T0" fmla="*/ 0 w 6"/>
                <a:gd name="T1" fmla="*/ 1 h 6"/>
                <a:gd name="T2" fmla="*/ 0 w 6"/>
                <a:gd name="T3" fmla="*/ 0 h 6"/>
                <a:gd name="T4" fmla="*/ 3 w 6"/>
                <a:gd name="T5" fmla="*/ 0 h 6"/>
                <a:gd name="T6" fmla="*/ 0 w 6"/>
                <a:gd name="T7" fmla="*/ 0 h 6"/>
                <a:gd name="T8" fmla="*/ 0 w 6"/>
                <a:gd name="T9" fmla="*/ 1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6"/>
                  </a:moveTo>
                  <a:lnTo>
                    <a:pt x="0" y="0"/>
                  </a:lnTo>
                  <a:lnTo>
                    <a:pt x="6" y="0"/>
                  </a:lnTo>
                  <a:lnTo>
                    <a:pt x="0" y="0"/>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5" name="Freeform 62"/>
            <p:cNvSpPr>
              <a:spLocks/>
            </p:cNvSpPr>
            <p:nvPr/>
          </p:nvSpPr>
          <p:spPr bwMode="auto">
            <a:xfrm>
              <a:off x="2543" y="2795"/>
              <a:ext cx="9" cy="4"/>
            </a:xfrm>
            <a:custGeom>
              <a:avLst/>
              <a:gdLst>
                <a:gd name="T0" fmla="*/ 0 w 12"/>
                <a:gd name="T1" fmla="*/ 0 h 6"/>
                <a:gd name="T2" fmla="*/ 2 w 12"/>
                <a:gd name="T3" fmla="*/ 0 h 6"/>
                <a:gd name="T4" fmla="*/ 2 w 12"/>
                <a:gd name="T5" fmla="*/ 0 h 6"/>
                <a:gd name="T6" fmla="*/ 2 w 12"/>
                <a:gd name="T7" fmla="*/ 1 h 6"/>
                <a:gd name="T8" fmla="*/ 0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0" y="0"/>
                  </a:moveTo>
                  <a:lnTo>
                    <a:pt x="6" y="0"/>
                  </a:lnTo>
                  <a:lnTo>
                    <a:pt x="12" y="0"/>
                  </a:lnTo>
                  <a:lnTo>
                    <a:pt x="6" y="6"/>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6" name="Freeform 63"/>
            <p:cNvSpPr>
              <a:spLocks/>
            </p:cNvSpPr>
            <p:nvPr/>
          </p:nvSpPr>
          <p:spPr bwMode="auto">
            <a:xfrm>
              <a:off x="2557" y="2748"/>
              <a:ext cx="4" cy="4"/>
            </a:xfrm>
            <a:custGeom>
              <a:avLst/>
              <a:gdLst>
                <a:gd name="T0" fmla="*/ 0 w 6"/>
                <a:gd name="T1" fmla="*/ 1 h 6"/>
                <a:gd name="T2" fmla="*/ 0 w 6"/>
                <a:gd name="T3" fmla="*/ 0 h 6"/>
                <a:gd name="T4" fmla="*/ 1 w 6"/>
                <a:gd name="T5" fmla="*/ 1 h 6"/>
                <a:gd name="T6" fmla="*/ 0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Freeform 64"/>
            <p:cNvSpPr>
              <a:spLocks/>
            </p:cNvSpPr>
            <p:nvPr/>
          </p:nvSpPr>
          <p:spPr bwMode="auto">
            <a:xfrm>
              <a:off x="2378" y="2809"/>
              <a:ext cx="4" cy="9"/>
            </a:xfrm>
            <a:custGeom>
              <a:avLst/>
              <a:gdLst>
                <a:gd name="T0" fmla="*/ 1 w 6"/>
                <a:gd name="T1" fmla="*/ 2 h 12"/>
                <a:gd name="T2" fmla="*/ 0 w 6"/>
                <a:gd name="T3" fmla="*/ 2 h 12"/>
                <a:gd name="T4" fmla="*/ 1 w 6"/>
                <a:gd name="T5" fmla="*/ 0 h 12"/>
                <a:gd name="T6" fmla="*/ 1 w 6"/>
                <a:gd name="T7" fmla="*/ 2 h 12"/>
                <a:gd name="T8" fmla="*/ 1 w 6"/>
                <a:gd name="T9" fmla="*/ 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0" y="6"/>
                  </a:lnTo>
                  <a:lnTo>
                    <a:pt x="6" y="0"/>
                  </a:lnTo>
                  <a:lnTo>
                    <a:pt x="6"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8" name="Freeform 65"/>
            <p:cNvSpPr>
              <a:spLocks/>
            </p:cNvSpPr>
            <p:nvPr/>
          </p:nvSpPr>
          <p:spPr bwMode="auto">
            <a:xfrm>
              <a:off x="2662" y="3092"/>
              <a:ext cx="5" cy="9"/>
            </a:xfrm>
            <a:custGeom>
              <a:avLst/>
              <a:gdLst>
                <a:gd name="T0" fmla="*/ 0 w 6"/>
                <a:gd name="T1" fmla="*/ 2 h 12"/>
                <a:gd name="T2" fmla="*/ 3 w 6"/>
                <a:gd name="T3" fmla="*/ 2 h 12"/>
                <a:gd name="T4" fmla="*/ 0 w 6"/>
                <a:gd name="T5" fmla="*/ 0 h 12"/>
                <a:gd name="T6" fmla="*/ 0 w 6"/>
                <a:gd name="T7" fmla="*/ 2 h 12"/>
                <a:gd name="T8" fmla="*/ 0 w 6"/>
                <a:gd name="T9" fmla="*/ 2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12"/>
                  </a:moveTo>
                  <a:lnTo>
                    <a:pt x="6" y="6"/>
                  </a:lnTo>
                  <a:lnTo>
                    <a:pt x="0" y="0"/>
                  </a:lnTo>
                  <a:lnTo>
                    <a:pt x="0" y="6"/>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9" name="Freeform 66"/>
            <p:cNvSpPr>
              <a:spLocks/>
            </p:cNvSpPr>
            <p:nvPr/>
          </p:nvSpPr>
          <p:spPr bwMode="auto">
            <a:xfrm>
              <a:off x="2826" y="3171"/>
              <a:ext cx="10" cy="5"/>
            </a:xfrm>
            <a:custGeom>
              <a:avLst/>
              <a:gdLst>
                <a:gd name="T0" fmla="*/ 3 w 12"/>
                <a:gd name="T1" fmla="*/ 0 h 6"/>
                <a:gd name="T2" fmla="*/ 3 w 12"/>
                <a:gd name="T3" fmla="*/ 0 h 6"/>
                <a:gd name="T4" fmla="*/ 0 w 12"/>
                <a:gd name="T5" fmla="*/ 3 h 6"/>
                <a:gd name="T6" fmla="*/ 3 w 12"/>
                <a:gd name="T7" fmla="*/ 3 h 6"/>
                <a:gd name="T8" fmla="*/ 3 w 12"/>
                <a:gd name="T9" fmla="*/ 0 h 6"/>
                <a:gd name="T10" fmla="*/ 3 w 12"/>
                <a:gd name="T11" fmla="*/ 0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12" y="0"/>
                  </a:moveTo>
                  <a:lnTo>
                    <a:pt x="6" y="0"/>
                  </a:lnTo>
                  <a:lnTo>
                    <a:pt x="0" y="6"/>
                  </a:lnTo>
                  <a:lnTo>
                    <a:pt x="6" y="6"/>
                  </a:lnTo>
                  <a:lnTo>
                    <a:pt x="6" y="0"/>
                  </a:lnTo>
                  <a:lnTo>
                    <a:pt x="12"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Freeform 67"/>
            <p:cNvSpPr>
              <a:spLocks/>
            </p:cNvSpPr>
            <p:nvPr/>
          </p:nvSpPr>
          <p:spPr bwMode="auto">
            <a:xfrm>
              <a:off x="2520" y="2748"/>
              <a:ext cx="165" cy="88"/>
            </a:xfrm>
            <a:custGeom>
              <a:avLst/>
              <a:gdLst>
                <a:gd name="T0" fmla="*/ 0 w 217"/>
                <a:gd name="T1" fmla="*/ 2 h 115"/>
                <a:gd name="T2" fmla="*/ 2 w 217"/>
                <a:gd name="T3" fmla="*/ 0 h 115"/>
                <a:gd name="T4" fmla="*/ 2 w 217"/>
                <a:gd name="T5" fmla="*/ 0 h 115"/>
                <a:gd name="T6" fmla="*/ 2 w 217"/>
                <a:gd name="T7" fmla="*/ 0 h 115"/>
                <a:gd name="T8" fmla="*/ 2 w 217"/>
                <a:gd name="T9" fmla="*/ 2 h 115"/>
                <a:gd name="T10" fmla="*/ 2 w 217"/>
                <a:gd name="T11" fmla="*/ 2 h 115"/>
                <a:gd name="T12" fmla="*/ 2 w 217"/>
                <a:gd name="T13" fmla="*/ 2 h 115"/>
                <a:gd name="T14" fmla="*/ 2 w 217"/>
                <a:gd name="T15" fmla="*/ 2 h 115"/>
                <a:gd name="T16" fmla="*/ 2 w 217"/>
                <a:gd name="T17" fmla="*/ 2 h 115"/>
                <a:gd name="T18" fmla="*/ 2 w 217"/>
                <a:gd name="T19" fmla="*/ 2 h 115"/>
                <a:gd name="T20" fmla="*/ 2 w 217"/>
                <a:gd name="T21" fmla="*/ 2 h 115"/>
                <a:gd name="T22" fmla="*/ 2 w 217"/>
                <a:gd name="T23" fmla="*/ 2 h 115"/>
                <a:gd name="T24" fmla="*/ 2 w 217"/>
                <a:gd name="T25" fmla="*/ 2 h 115"/>
                <a:gd name="T26" fmla="*/ 2 w 217"/>
                <a:gd name="T27" fmla="*/ 2 h 115"/>
                <a:gd name="T28" fmla="*/ 2 w 217"/>
                <a:gd name="T29" fmla="*/ 2 h 115"/>
                <a:gd name="T30" fmla="*/ 2 w 217"/>
                <a:gd name="T31" fmla="*/ 2 h 115"/>
                <a:gd name="T32" fmla="*/ 2 w 217"/>
                <a:gd name="T33" fmla="*/ 2 h 115"/>
                <a:gd name="T34" fmla="*/ 2 w 217"/>
                <a:gd name="T35" fmla="*/ 2 h 115"/>
                <a:gd name="T36" fmla="*/ 2 w 217"/>
                <a:gd name="T37" fmla="*/ 2 h 115"/>
                <a:gd name="T38" fmla="*/ 2 w 217"/>
                <a:gd name="T39" fmla="*/ 2 h 115"/>
                <a:gd name="T40" fmla="*/ 2 w 217"/>
                <a:gd name="T41" fmla="*/ 2 h 115"/>
                <a:gd name="T42" fmla="*/ 2 w 217"/>
                <a:gd name="T43" fmla="*/ 2 h 115"/>
                <a:gd name="T44" fmla="*/ 2 w 217"/>
                <a:gd name="T45" fmla="*/ 2 h 115"/>
                <a:gd name="T46" fmla="*/ 2 w 217"/>
                <a:gd name="T47" fmla="*/ 2 h 115"/>
                <a:gd name="T48" fmla="*/ 2 w 217"/>
                <a:gd name="T49" fmla="*/ 2 h 115"/>
                <a:gd name="T50" fmla="*/ 2 w 217"/>
                <a:gd name="T51" fmla="*/ 2 h 115"/>
                <a:gd name="T52" fmla="*/ 2 w 217"/>
                <a:gd name="T53" fmla="*/ 2 h 115"/>
                <a:gd name="T54" fmla="*/ 2 w 217"/>
                <a:gd name="T55" fmla="*/ 2 h 115"/>
                <a:gd name="T56" fmla="*/ 2 w 217"/>
                <a:gd name="T57" fmla="*/ 2 h 115"/>
                <a:gd name="T58" fmla="*/ 2 w 217"/>
                <a:gd name="T59" fmla="*/ 2 h 115"/>
                <a:gd name="T60" fmla="*/ 2 w 217"/>
                <a:gd name="T61" fmla="*/ 2 h 115"/>
                <a:gd name="T62" fmla="*/ 2 w 217"/>
                <a:gd name="T63" fmla="*/ 2 h 115"/>
                <a:gd name="T64" fmla="*/ 2 w 217"/>
                <a:gd name="T65" fmla="*/ 2 h 115"/>
                <a:gd name="T66" fmla="*/ 2 w 217"/>
                <a:gd name="T67" fmla="*/ 2 h 115"/>
                <a:gd name="T68" fmla="*/ 2 w 217"/>
                <a:gd name="T69" fmla="*/ 2 h 115"/>
                <a:gd name="T70" fmla="*/ 2 w 217"/>
                <a:gd name="T71" fmla="*/ 2 h 115"/>
                <a:gd name="T72" fmla="*/ 2 w 217"/>
                <a:gd name="T73" fmla="*/ 2 h 115"/>
                <a:gd name="T74" fmla="*/ 2 w 217"/>
                <a:gd name="T75" fmla="*/ 2 h 115"/>
                <a:gd name="T76" fmla="*/ 2 w 217"/>
                <a:gd name="T77" fmla="*/ 2 h 115"/>
                <a:gd name="T78" fmla="*/ 2 w 217"/>
                <a:gd name="T79" fmla="*/ 2 h 115"/>
                <a:gd name="T80" fmla="*/ 2 w 217"/>
                <a:gd name="T81" fmla="*/ 2 h 115"/>
                <a:gd name="T82" fmla="*/ 2 w 217"/>
                <a:gd name="T83" fmla="*/ 2 h 115"/>
                <a:gd name="T84" fmla="*/ 2 w 217"/>
                <a:gd name="T85" fmla="*/ 2 h 115"/>
                <a:gd name="T86" fmla="*/ 2 w 217"/>
                <a:gd name="T87" fmla="*/ 2 h 115"/>
                <a:gd name="T88" fmla="*/ 2 w 217"/>
                <a:gd name="T89" fmla="*/ 2 h 115"/>
                <a:gd name="T90" fmla="*/ 2 w 217"/>
                <a:gd name="T91" fmla="*/ 2 h 115"/>
                <a:gd name="T92" fmla="*/ 2 w 217"/>
                <a:gd name="T93" fmla="*/ 2 h 115"/>
                <a:gd name="T94" fmla="*/ 2 w 217"/>
                <a:gd name="T95" fmla="*/ 2 h 1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15"/>
                <a:gd name="T146" fmla="*/ 217 w 217"/>
                <a:gd name="T147" fmla="*/ 115 h 1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15">
                  <a:moveTo>
                    <a:pt x="6" y="12"/>
                  </a:moveTo>
                  <a:lnTo>
                    <a:pt x="0" y="12"/>
                  </a:lnTo>
                  <a:lnTo>
                    <a:pt x="0" y="6"/>
                  </a:lnTo>
                  <a:lnTo>
                    <a:pt x="6" y="0"/>
                  </a:lnTo>
                  <a:lnTo>
                    <a:pt x="12" y="0"/>
                  </a:lnTo>
                  <a:lnTo>
                    <a:pt x="18" y="0"/>
                  </a:lnTo>
                  <a:lnTo>
                    <a:pt x="24" y="0"/>
                  </a:lnTo>
                  <a:lnTo>
                    <a:pt x="30" y="0"/>
                  </a:lnTo>
                  <a:lnTo>
                    <a:pt x="36" y="0"/>
                  </a:lnTo>
                  <a:lnTo>
                    <a:pt x="36" y="6"/>
                  </a:lnTo>
                  <a:lnTo>
                    <a:pt x="36" y="12"/>
                  </a:lnTo>
                  <a:lnTo>
                    <a:pt x="36" y="18"/>
                  </a:lnTo>
                  <a:lnTo>
                    <a:pt x="36" y="24"/>
                  </a:lnTo>
                  <a:lnTo>
                    <a:pt x="42" y="24"/>
                  </a:lnTo>
                  <a:lnTo>
                    <a:pt x="42" y="30"/>
                  </a:lnTo>
                  <a:lnTo>
                    <a:pt x="48" y="30"/>
                  </a:lnTo>
                  <a:lnTo>
                    <a:pt x="54" y="24"/>
                  </a:lnTo>
                  <a:lnTo>
                    <a:pt x="60" y="18"/>
                  </a:lnTo>
                  <a:lnTo>
                    <a:pt x="66" y="18"/>
                  </a:lnTo>
                  <a:lnTo>
                    <a:pt x="72" y="12"/>
                  </a:lnTo>
                  <a:lnTo>
                    <a:pt x="78" y="12"/>
                  </a:lnTo>
                  <a:lnTo>
                    <a:pt x="84" y="12"/>
                  </a:lnTo>
                  <a:lnTo>
                    <a:pt x="96" y="18"/>
                  </a:lnTo>
                  <a:lnTo>
                    <a:pt x="102" y="18"/>
                  </a:lnTo>
                  <a:lnTo>
                    <a:pt x="108" y="18"/>
                  </a:lnTo>
                  <a:lnTo>
                    <a:pt x="114" y="24"/>
                  </a:lnTo>
                  <a:lnTo>
                    <a:pt x="126" y="30"/>
                  </a:lnTo>
                  <a:lnTo>
                    <a:pt x="139" y="30"/>
                  </a:lnTo>
                  <a:lnTo>
                    <a:pt x="145" y="36"/>
                  </a:lnTo>
                  <a:lnTo>
                    <a:pt x="157" y="42"/>
                  </a:lnTo>
                  <a:lnTo>
                    <a:pt x="163" y="48"/>
                  </a:lnTo>
                  <a:lnTo>
                    <a:pt x="163" y="55"/>
                  </a:lnTo>
                  <a:lnTo>
                    <a:pt x="169" y="55"/>
                  </a:lnTo>
                  <a:lnTo>
                    <a:pt x="175" y="61"/>
                  </a:lnTo>
                  <a:lnTo>
                    <a:pt x="181" y="61"/>
                  </a:lnTo>
                  <a:lnTo>
                    <a:pt x="187" y="61"/>
                  </a:lnTo>
                  <a:lnTo>
                    <a:pt x="187" y="67"/>
                  </a:lnTo>
                  <a:lnTo>
                    <a:pt x="181" y="73"/>
                  </a:lnTo>
                  <a:lnTo>
                    <a:pt x="181" y="79"/>
                  </a:lnTo>
                  <a:lnTo>
                    <a:pt x="187" y="85"/>
                  </a:lnTo>
                  <a:lnTo>
                    <a:pt x="193" y="91"/>
                  </a:lnTo>
                  <a:lnTo>
                    <a:pt x="199" y="97"/>
                  </a:lnTo>
                  <a:lnTo>
                    <a:pt x="205" y="97"/>
                  </a:lnTo>
                  <a:lnTo>
                    <a:pt x="205" y="103"/>
                  </a:lnTo>
                  <a:lnTo>
                    <a:pt x="211" y="103"/>
                  </a:lnTo>
                  <a:lnTo>
                    <a:pt x="217" y="109"/>
                  </a:lnTo>
                  <a:lnTo>
                    <a:pt x="217" y="115"/>
                  </a:lnTo>
                  <a:lnTo>
                    <a:pt x="211" y="115"/>
                  </a:lnTo>
                  <a:lnTo>
                    <a:pt x="205" y="109"/>
                  </a:lnTo>
                  <a:lnTo>
                    <a:pt x="193" y="109"/>
                  </a:lnTo>
                  <a:lnTo>
                    <a:pt x="187" y="109"/>
                  </a:lnTo>
                  <a:lnTo>
                    <a:pt x="181" y="103"/>
                  </a:lnTo>
                  <a:lnTo>
                    <a:pt x="175" y="97"/>
                  </a:lnTo>
                  <a:lnTo>
                    <a:pt x="169" y="91"/>
                  </a:lnTo>
                  <a:lnTo>
                    <a:pt x="169" y="85"/>
                  </a:lnTo>
                  <a:lnTo>
                    <a:pt x="157" y="79"/>
                  </a:lnTo>
                  <a:lnTo>
                    <a:pt x="151" y="79"/>
                  </a:lnTo>
                  <a:lnTo>
                    <a:pt x="145" y="79"/>
                  </a:lnTo>
                  <a:lnTo>
                    <a:pt x="139" y="85"/>
                  </a:lnTo>
                  <a:lnTo>
                    <a:pt x="132" y="85"/>
                  </a:lnTo>
                  <a:lnTo>
                    <a:pt x="132" y="91"/>
                  </a:lnTo>
                  <a:lnTo>
                    <a:pt x="132" y="97"/>
                  </a:lnTo>
                  <a:lnTo>
                    <a:pt x="126" y="97"/>
                  </a:lnTo>
                  <a:lnTo>
                    <a:pt x="114" y="97"/>
                  </a:lnTo>
                  <a:lnTo>
                    <a:pt x="108" y="91"/>
                  </a:lnTo>
                  <a:lnTo>
                    <a:pt x="102" y="91"/>
                  </a:lnTo>
                  <a:lnTo>
                    <a:pt x="96" y="85"/>
                  </a:lnTo>
                  <a:lnTo>
                    <a:pt x="84" y="85"/>
                  </a:lnTo>
                  <a:lnTo>
                    <a:pt x="72" y="91"/>
                  </a:lnTo>
                  <a:lnTo>
                    <a:pt x="72" y="85"/>
                  </a:lnTo>
                  <a:lnTo>
                    <a:pt x="78" y="79"/>
                  </a:lnTo>
                  <a:lnTo>
                    <a:pt x="84" y="79"/>
                  </a:lnTo>
                  <a:lnTo>
                    <a:pt x="90" y="73"/>
                  </a:lnTo>
                  <a:lnTo>
                    <a:pt x="84" y="67"/>
                  </a:lnTo>
                  <a:lnTo>
                    <a:pt x="78" y="61"/>
                  </a:lnTo>
                  <a:lnTo>
                    <a:pt x="72" y="55"/>
                  </a:lnTo>
                  <a:lnTo>
                    <a:pt x="60" y="48"/>
                  </a:lnTo>
                  <a:lnTo>
                    <a:pt x="48" y="48"/>
                  </a:lnTo>
                  <a:lnTo>
                    <a:pt x="42" y="48"/>
                  </a:lnTo>
                  <a:lnTo>
                    <a:pt x="36" y="42"/>
                  </a:lnTo>
                  <a:lnTo>
                    <a:pt x="30" y="36"/>
                  </a:lnTo>
                  <a:lnTo>
                    <a:pt x="30" y="30"/>
                  </a:lnTo>
                  <a:lnTo>
                    <a:pt x="24" y="36"/>
                  </a:lnTo>
                  <a:lnTo>
                    <a:pt x="18" y="42"/>
                  </a:lnTo>
                  <a:lnTo>
                    <a:pt x="18" y="36"/>
                  </a:lnTo>
                  <a:lnTo>
                    <a:pt x="18" y="30"/>
                  </a:lnTo>
                  <a:lnTo>
                    <a:pt x="12" y="30"/>
                  </a:lnTo>
                  <a:lnTo>
                    <a:pt x="6" y="30"/>
                  </a:lnTo>
                  <a:lnTo>
                    <a:pt x="12" y="24"/>
                  </a:lnTo>
                  <a:lnTo>
                    <a:pt x="18" y="24"/>
                  </a:lnTo>
                  <a:lnTo>
                    <a:pt x="24" y="24"/>
                  </a:lnTo>
                  <a:lnTo>
                    <a:pt x="24" y="18"/>
                  </a:lnTo>
                  <a:lnTo>
                    <a:pt x="18" y="18"/>
                  </a:lnTo>
                  <a:lnTo>
                    <a:pt x="12" y="18"/>
                  </a:lnTo>
                  <a:lnTo>
                    <a:pt x="6" y="18"/>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Freeform 68"/>
            <p:cNvSpPr>
              <a:spLocks/>
            </p:cNvSpPr>
            <p:nvPr/>
          </p:nvSpPr>
          <p:spPr bwMode="auto">
            <a:xfrm>
              <a:off x="2492" y="2766"/>
              <a:ext cx="23" cy="9"/>
            </a:xfrm>
            <a:custGeom>
              <a:avLst/>
              <a:gdLst>
                <a:gd name="T0" fmla="*/ 2 w 30"/>
                <a:gd name="T1" fmla="*/ 2 h 12"/>
                <a:gd name="T2" fmla="*/ 2 w 30"/>
                <a:gd name="T3" fmla="*/ 2 h 12"/>
                <a:gd name="T4" fmla="*/ 0 w 30"/>
                <a:gd name="T5" fmla="*/ 2 h 12"/>
                <a:gd name="T6" fmla="*/ 0 w 30"/>
                <a:gd name="T7" fmla="*/ 0 h 12"/>
                <a:gd name="T8" fmla="*/ 2 w 30"/>
                <a:gd name="T9" fmla="*/ 0 h 12"/>
                <a:gd name="T10" fmla="*/ 2 w 30"/>
                <a:gd name="T11" fmla="*/ 0 h 12"/>
                <a:gd name="T12" fmla="*/ 2 w 30"/>
                <a:gd name="T13" fmla="*/ 0 h 12"/>
                <a:gd name="T14" fmla="*/ 2 w 30"/>
                <a:gd name="T15" fmla="*/ 2 h 12"/>
                <a:gd name="T16" fmla="*/ 2 w 30"/>
                <a:gd name="T17" fmla="*/ 2 h 12"/>
                <a:gd name="T18" fmla="*/ 2 w 30"/>
                <a:gd name="T19" fmla="*/ 2 h 12"/>
                <a:gd name="T20" fmla="*/ 2 w 30"/>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2"/>
                <a:gd name="T35" fmla="*/ 30 w 3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2">
                  <a:moveTo>
                    <a:pt x="18" y="6"/>
                  </a:moveTo>
                  <a:lnTo>
                    <a:pt x="6" y="6"/>
                  </a:lnTo>
                  <a:lnTo>
                    <a:pt x="0" y="6"/>
                  </a:lnTo>
                  <a:lnTo>
                    <a:pt x="0" y="0"/>
                  </a:lnTo>
                  <a:lnTo>
                    <a:pt x="6" y="0"/>
                  </a:lnTo>
                  <a:lnTo>
                    <a:pt x="12" y="0"/>
                  </a:lnTo>
                  <a:lnTo>
                    <a:pt x="24" y="0"/>
                  </a:lnTo>
                  <a:lnTo>
                    <a:pt x="30" y="6"/>
                  </a:lnTo>
                  <a:lnTo>
                    <a:pt x="30" y="12"/>
                  </a:lnTo>
                  <a:lnTo>
                    <a:pt x="24" y="6"/>
                  </a:lnTo>
                  <a:lnTo>
                    <a:pt x="18"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2" name="Freeform 69"/>
            <p:cNvSpPr>
              <a:spLocks/>
            </p:cNvSpPr>
            <p:nvPr/>
          </p:nvSpPr>
          <p:spPr bwMode="auto">
            <a:xfrm>
              <a:off x="2667" y="2780"/>
              <a:ext cx="31" cy="15"/>
            </a:xfrm>
            <a:custGeom>
              <a:avLst/>
              <a:gdLst>
                <a:gd name="T0" fmla="*/ 1 w 42"/>
                <a:gd name="T1" fmla="*/ 2 h 19"/>
                <a:gd name="T2" fmla="*/ 1 w 42"/>
                <a:gd name="T3" fmla="*/ 2 h 19"/>
                <a:gd name="T4" fmla="*/ 1 w 42"/>
                <a:gd name="T5" fmla="*/ 2 h 19"/>
                <a:gd name="T6" fmla="*/ 1 w 42"/>
                <a:gd name="T7" fmla="*/ 2 h 19"/>
                <a:gd name="T8" fmla="*/ 0 w 42"/>
                <a:gd name="T9" fmla="*/ 2 h 19"/>
                <a:gd name="T10" fmla="*/ 1 w 42"/>
                <a:gd name="T11" fmla="*/ 2 h 19"/>
                <a:gd name="T12" fmla="*/ 1 w 42"/>
                <a:gd name="T13" fmla="*/ 2 h 19"/>
                <a:gd name="T14" fmla="*/ 1 w 42"/>
                <a:gd name="T15" fmla="*/ 2 h 19"/>
                <a:gd name="T16" fmla="*/ 1 w 42"/>
                <a:gd name="T17" fmla="*/ 2 h 19"/>
                <a:gd name="T18" fmla="*/ 1 w 42"/>
                <a:gd name="T19" fmla="*/ 0 h 19"/>
                <a:gd name="T20" fmla="*/ 1 w 42"/>
                <a:gd name="T21" fmla="*/ 0 h 19"/>
                <a:gd name="T22" fmla="*/ 1 w 42"/>
                <a:gd name="T23" fmla="*/ 2 h 19"/>
                <a:gd name="T24" fmla="*/ 1 w 42"/>
                <a:gd name="T25" fmla="*/ 2 h 19"/>
                <a:gd name="T26" fmla="*/ 1 w 42"/>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9"/>
                <a:gd name="T44" fmla="*/ 42 w 4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9">
                  <a:moveTo>
                    <a:pt x="24" y="13"/>
                  </a:moveTo>
                  <a:lnTo>
                    <a:pt x="18" y="13"/>
                  </a:lnTo>
                  <a:lnTo>
                    <a:pt x="12" y="13"/>
                  </a:lnTo>
                  <a:lnTo>
                    <a:pt x="6" y="13"/>
                  </a:lnTo>
                  <a:lnTo>
                    <a:pt x="0" y="13"/>
                  </a:lnTo>
                  <a:lnTo>
                    <a:pt x="6" y="19"/>
                  </a:lnTo>
                  <a:lnTo>
                    <a:pt x="18" y="19"/>
                  </a:lnTo>
                  <a:lnTo>
                    <a:pt x="30" y="19"/>
                  </a:lnTo>
                  <a:lnTo>
                    <a:pt x="42" y="6"/>
                  </a:lnTo>
                  <a:lnTo>
                    <a:pt x="42" y="0"/>
                  </a:lnTo>
                  <a:lnTo>
                    <a:pt x="36" y="0"/>
                  </a:lnTo>
                  <a:lnTo>
                    <a:pt x="30" y="6"/>
                  </a:lnTo>
                  <a:lnTo>
                    <a:pt x="24" y="6"/>
                  </a:lnTo>
                  <a:lnTo>
                    <a:pt x="24" y="1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3" name="Freeform 70"/>
            <p:cNvSpPr>
              <a:spLocks/>
            </p:cNvSpPr>
            <p:nvPr/>
          </p:nvSpPr>
          <p:spPr bwMode="auto">
            <a:xfrm>
              <a:off x="2689" y="2771"/>
              <a:ext cx="18" cy="14"/>
            </a:xfrm>
            <a:custGeom>
              <a:avLst/>
              <a:gdLst>
                <a:gd name="T0" fmla="*/ 2 w 24"/>
                <a:gd name="T1" fmla="*/ 2 h 18"/>
                <a:gd name="T2" fmla="*/ 2 w 24"/>
                <a:gd name="T3" fmla="*/ 2 h 18"/>
                <a:gd name="T4" fmla="*/ 2 w 24"/>
                <a:gd name="T5" fmla="*/ 2 h 18"/>
                <a:gd name="T6" fmla="*/ 2 w 24"/>
                <a:gd name="T7" fmla="*/ 2 h 18"/>
                <a:gd name="T8" fmla="*/ 2 w 24"/>
                <a:gd name="T9" fmla="*/ 2 h 18"/>
                <a:gd name="T10" fmla="*/ 2 w 24"/>
                <a:gd name="T11" fmla="*/ 2 h 18"/>
                <a:gd name="T12" fmla="*/ 0 w 24"/>
                <a:gd name="T13" fmla="*/ 0 h 18"/>
                <a:gd name="T14" fmla="*/ 2 w 24"/>
                <a:gd name="T15" fmla="*/ 0 h 18"/>
                <a:gd name="T16" fmla="*/ 2 w 24"/>
                <a:gd name="T17" fmla="*/ 2 h 18"/>
                <a:gd name="T18" fmla="*/ 2 w 24"/>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6"/>
                  </a:moveTo>
                  <a:lnTo>
                    <a:pt x="24" y="12"/>
                  </a:lnTo>
                  <a:lnTo>
                    <a:pt x="18" y="18"/>
                  </a:lnTo>
                  <a:lnTo>
                    <a:pt x="18" y="12"/>
                  </a:lnTo>
                  <a:lnTo>
                    <a:pt x="12" y="6"/>
                  </a:lnTo>
                  <a:lnTo>
                    <a:pt x="6" y="6"/>
                  </a:lnTo>
                  <a:lnTo>
                    <a:pt x="0" y="0"/>
                  </a:lnTo>
                  <a:lnTo>
                    <a:pt x="12" y="0"/>
                  </a:lnTo>
                  <a:lnTo>
                    <a:pt x="18" y="6"/>
                  </a:lnTo>
                  <a:lnTo>
                    <a:pt x="24"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4" name="Freeform 71"/>
            <p:cNvSpPr>
              <a:spLocks/>
            </p:cNvSpPr>
            <p:nvPr/>
          </p:nvSpPr>
          <p:spPr bwMode="auto">
            <a:xfrm>
              <a:off x="2364" y="2836"/>
              <a:ext cx="343" cy="251"/>
            </a:xfrm>
            <a:custGeom>
              <a:avLst/>
              <a:gdLst>
                <a:gd name="T0" fmla="*/ 2 w 453"/>
                <a:gd name="T1" fmla="*/ 2 h 326"/>
                <a:gd name="T2" fmla="*/ 2 w 453"/>
                <a:gd name="T3" fmla="*/ 2 h 326"/>
                <a:gd name="T4" fmla="*/ 2 w 453"/>
                <a:gd name="T5" fmla="*/ 2 h 326"/>
                <a:gd name="T6" fmla="*/ 2 w 453"/>
                <a:gd name="T7" fmla="*/ 2 h 326"/>
                <a:gd name="T8" fmla="*/ 2 w 453"/>
                <a:gd name="T9" fmla="*/ 2 h 326"/>
                <a:gd name="T10" fmla="*/ 2 w 453"/>
                <a:gd name="T11" fmla="*/ 2 h 326"/>
                <a:gd name="T12" fmla="*/ 2 w 453"/>
                <a:gd name="T13" fmla="*/ 2 h 326"/>
                <a:gd name="T14" fmla="*/ 2 w 453"/>
                <a:gd name="T15" fmla="*/ 2 h 326"/>
                <a:gd name="T16" fmla="*/ 2 w 453"/>
                <a:gd name="T17" fmla="*/ 2 h 326"/>
                <a:gd name="T18" fmla="*/ 2 w 453"/>
                <a:gd name="T19" fmla="*/ 2 h 326"/>
                <a:gd name="T20" fmla="*/ 2 w 453"/>
                <a:gd name="T21" fmla="*/ 2 h 326"/>
                <a:gd name="T22" fmla="*/ 2 w 453"/>
                <a:gd name="T23" fmla="*/ 2 h 326"/>
                <a:gd name="T24" fmla="*/ 2 w 453"/>
                <a:gd name="T25" fmla="*/ 2 h 326"/>
                <a:gd name="T26" fmla="*/ 2 w 453"/>
                <a:gd name="T27" fmla="*/ 2 h 326"/>
                <a:gd name="T28" fmla="*/ 2 w 453"/>
                <a:gd name="T29" fmla="*/ 2 h 326"/>
                <a:gd name="T30" fmla="*/ 2 w 453"/>
                <a:gd name="T31" fmla="*/ 2 h 326"/>
                <a:gd name="T32" fmla="*/ 2 w 453"/>
                <a:gd name="T33" fmla="*/ 2 h 326"/>
                <a:gd name="T34" fmla="*/ 2 w 453"/>
                <a:gd name="T35" fmla="*/ 2 h 326"/>
                <a:gd name="T36" fmla="*/ 2 w 453"/>
                <a:gd name="T37" fmla="*/ 2 h 326"/>
                <a:gd name="T38" fmla="*/ 2 w 453"/>
                <a:gd name="T39" fmla="*/ 2 h 326"/>
                <a:gd name="T40" fmla="*/ 2 w 453"/>
                <a:gd name="T41" fmla="*/ 2 h 326"/>
                <a:gd name="T42" fmla="*/ 2 w 453"/>
                <a:gd name="T43" fmla="*/ 2 h 326"/>
                <a:gd name="T44" fmla="*/ 2 w 453"/>
                <a:gd name="T45" fmla="*/ 2 h 326"/>
                <a:gd name="T46" fmla="*/ 2 w 453"/>
                <a:gd name="T47" fmla="*/ 2 h 326"/>
                <a:gd name="T48" fmla="*/ 2 w 453"/>
                <a:gd name="T49" fmla="*/ 2 h 326"/>
                <a:gd name="T50" fmla="*/ 2 w 453"/>
                <a:gd name="T51" fmla="*/ 2 h 326"/>
                <a:gd name="T52" fmla="*/ 2 w 453"/>
                <a:gd name="T53" fmla="*/ 2 h 326"/>
                <a:gd name="T54" fmla="*/ 2 w 453"/>
                <a:gd name="T55" fmla="*/ 2 h 326"/>
                <a:gd name="T56" fmla="*/ 2 w 453"/>
                <a:gd name="T57" fmla="*/ 2 h 326"/>
                <a:gd name="T58" fmla="*/ 2 w 453"/>
                <a:gd name="T59" fmla="*/ 2 h 326"/>
                <a:gd name="T60" fmla="*/ 2 w 453"/>
                <a:gd name="T61" fmla="*/ 2 h 326"/>
                <a:gd name="T62" fmla="*/ 2 w 453"/>
                <a:gd name="T63" fmla="*/ 2 h 326"/>
                <a:gd name="T64" fmla="*/ 2 w 453"/>
                <a:gd name="T65" fmla="*/ 2 h 326"/>
                <a:gd name="T66" fmla="*/ 2 w 453"/>
                <a:gd name="T67" fmla="*/ 2 h 326"/>
                <a:gd name="T68" fmla="*/ 2 w 453"/>
                <a:gd name="T69" fmla="*/ 2 h 326"/>
                <a:gd name="T70" fmla="*/ 2 w 453"/>
                <a:gd name="T71" fmla="*/ 2 h 326"/>
                <a:gd name="T72" fmla="*/ 2 w 453"/>
                <a:gd name="T73" fmla="*/ 2 h 326"/>
                <a:gd name="T74" fmla="*/ 2 w 453"/>
                <a:gd name="T75" fmla="*/ 2 h 326"/>
                <a:gd name="T76" fmla="*/ 2 w 453"/>
                <a:gd name="T77" fmla="*/ 2 h 326"/>
                <a:gd name="T78" fmla="*/ 2 w 453"/>
                <a:gd name="T79" fmla="*/ 2 h 326"/>
                <a:gd name="T80" fmla="*/ 2 w 453"/>
                <a:gd name="T81" fmla="*/ 2 h 326"/>
                <a:gd name="T82" fmla="*/ 2 w 453"/>
                <a:gd name="T83" fmla="*/ 2 h 326"/>
                <a:gd name="T84" fmla="*/ 2 w 453"/>
                <a:gd name="T85" fmla="*/ 2 h 326"/>
                <a:gd name="T86" fmla="*/ 2 w 453"/>
                <a:gd name="T87" fmla="*/ 2 h 326"/>
                <a:gd name="T88" fmla="*/ 2 w 453"/>
                <a:gd name="T89" fmla="*/ 2 h 326"/>
                <a:gd name="T90" fmla="*/ 2 w 453"/>
                <a:gd name="T91" fmla="*/ 2 h 326"/>
                <a:gd name="T92" fmla="*/ 2 w 453"/>
                <a:gd name="T93" fmla="*/ 2 h 326"/>
                <a:gd name="T94" fmla="*/ 2 w 453"/>
                <a:gd name="T95" fmla="*/ 2 h 326"/>
                <a:gd name="T96" fmla="*/ 2 w 453"/>
                <a:gd name="T97" fmla="*/ 2 h 326"/>
                <a:gd name="T98" fmla="*/ 2 w 453"/>
                <a:gd name="T99" fmla="*/ 2 h 326"/>
                <a:gd name="T100" fmla="*/ 2 w 453"/>
                <a:gd name="T101" fmla="*/ 2 h 326"/>
                <a:gd name="T102" fmla="*/ 2 w 453"/>
                <a:gd name="T103" fmla="*/ 2 h 326"/>
                <a:gd name="T104" fmla="*/ 2 w 453"/>
                <a:gd name="T105" fmla="*/ 2 h 326"/>
                <a:gd name="T106" fmla="*/ 2 w 453"/>
                <a:gd name="T107" fmla="*/ 2 h 326"/>
                <a:gd name="T108" fmla="*/ 2 w 453"/>
                <a:gd name="T109" fmla="*/ 2 h 326"/>
                <a:gd name="T110" fmla="*/ 2 w 453"/>
                <a:gd name="T111" fmla="*/ 2 h 326"/>
                <a:gd name="T112" fmla="*/ 2 w 453"/>
                <a:gd name="T113" fmla="*/ 2 h 326"/>
                <a:gd name="T114" fmla="*/ 2 w 453"/>
                <a:gd name="T115" fmla="*/ 2 h 326"/>
                <a:gd name="T116" fmla="*/ 2 w 453"/>
                <a:gd name="T117" fmla="*/ 2 h 326"/>
                <a:gd name="T118" fmla="*/ 2 w 453"/>
                <a:gd name="T119" fmla="*/ 2 h 326"/>
                <a:gd name="T120" fmla="*/ 2 w 453"/>
                <a:gd name="T121" fmla="*/ 2 h 326"/>
                <a:gd name="T122" fmla="*/ 2 w 453"/>
                <a:gd name="T123" fmla="*/ 2 h 3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3"/>
                <a:gd name="T187" fmla="*/ 0 h 326"/>
                <a:gd name="T188" fmla="*/ 453 w 453"/>
                <a:gd name="T189" fmla="*/ 326 h 3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3" h="326">
                  <a:moveTo>
                    <a:pt x="91" y="97"/>
                  </a:moveTo>
                  <a:lnTo>
                    <a:pt x="97" y="91"/>
                  </a:lnTo>
                  <a:lnTo>
                    <a:pt x="103" y="79"/>
                  </a:lnTo>
                  <a:lnTo>
                    <a:pt x="103" y="72"/>
                  </a:lnTo>
                  <a:lnTo>
                    <a:pt x="103" y="60"/>
                  </a:lnTo>
                  <a:lnTo>
                    <a:pt x="109" y="60"/>
                  </a:lnTo>
                  <a:lnTo>
                    <a:pt x="115" y="60"/>
                  </a:lnTo>
                  <a:lnTo>
                    <a:pt x="115" y="66"/>
                  </a:lnTo>
                  <a:lnTo>
                    <a:pt x="115" y="72"/>
                  </a:lnTo>
                  <a:lnTo>
                    <a:pt x="121" y="66"/>
                  </a:lnTo>
                  <a:lnTo>
                    <a:pt x="121" y="60"/>
                  </a:lnTo>
                  <a:lnTo>
                    <a:pt x="127" y="60"/>
                  </a:lnTo>
                  <a:lnTo>
                    <a:pt x="133" y="60"/>
                  </a:lnTo>
                  <a:lnTo>
                    <a:pt x="133" y="54"/>
                  </a:lnTo>
                  <a:lnTo>
                    <a:pt x="133" y="48"/>
                  </a:lnTo>
                  <a:lnTo>
                    <a:pt x="139" y="42"/>
                  </a:lnTo>
                  <a:lnTo>
                    <a:pt x="145" y="36"/>
                  </a:lnTo>
                  <a:lnTo>
                    <a:pt x="145" y="30"/>
                  </a:lnTo>
                  <a:lnTo>
                    <a:pt x="157" y="30"/>
                  </a:lnTo>
                  <a:lnTo>
                    <a:pt x="163" y="36"/>
                  </a:lnTo>
                  <a:lnTo>
                    <a:pt x="163" y="48"/>
                  </a:lnTo>
                  <a:lnTo>
                    <a:pt x="169" y="48"/>
                  </a:lnTo>
                  <a:lnTo>
                    <a:pt x="175" y="48"/>
                  </a:lnTo>
                  <a:lnTo>
                    <a:pt x="181" y="48"/>
                  </a:lnTo>
                  <a:lnTo>
                    <a:pt x="187" y="48"/>
                  </a:lnTo>
                  <a:lnTo>
                    <a:pt x="187" y="42"/>
                  </a:lnTo>
                  <a:lnTo>
                    <a:pt x="181" y="36"/>
                  </a:lnTo>
                  <a:lnTo>
                    <a:pt x="187" y="36"/>
                  </a:lnTo>
                  <a:lnTo>
                    <a:pt x="193" y="30"/>
                  </a:lnTo>
                  <a:lnTo>
                    <a:pt x="193" y="24"/>
                  </a:lnTo>
                  <a:lnTo>
                    <a:pt x="199" y="18"/>
                  </a:lnTo>
                  <a:lnTo>
                    <a:pt x="206" y="18"/>
                  </a:lnTo>
                  <a:lnTo>
                    <a:pt x="218" y="12"/>
                  </a:lnTo>
                  <a:lnTo>
                    <a:pt x="212" y="0"/>
                  </a:lnTo>
                  <a:lnTo>
                    <a:pt x="218" y="6"/>
                  </a:lnTo>
                  <a:lnTo>
                    <a:pt x="230" y="6"/>
                  </a:lnTo>
                  <a:lnTo>
                    <a:pt x="236" y="12"/>
                  </a:lnTo>
                  <a:lnTo>
                    <a:pt x="248" y="18"/>
                  </a:lnTo>
                  <a:lnTo>
                    <a:pt x="254" y="12"/>
                  </a:lnTo>
                  <a:lnTo>
                    <a:pt x="260" y="12"/>
                  </a:lnTo>
                  <a:lnTo>
                    <a:pt x="266" y="18"/>
                  </a:lnTo>
                  <a:lnTo>
                    <a:pt x="260" y="24"/>
                  </a:lnTo>
                  <a:lnTo>
                    <a:pt x="260" y="30"/>
                  </a:lnTo>
                  <a:lnTo>
                    <a:pt x="254" y="42"/>
                  </a:lnTo>
                  <a:lnTo>
                    <a:pt x="260" y="48"/>
                  </a:lnTo>
                  <a:lnTo>
                    <a:pt x="272" y="60"/>
                  </a:lnTo>
                  <a:lnTo>
                    <a:pt x="284" y="60"/>
                  </a:lnTo>
                  <a:lnTo>
                    <a:pt x="290" y="66"/>
                  </a:lnTo>
                  <a:lnTo>
                    <a:pt x="296" y="72"/>
                  </a:lnTo>
                  <a:lnTo>
                    <a:pt x="308" y="72"/>
                  </a:lnTo>
                  <a:lnTo>
                    <a:pt x="314" y="72"/>
                  </a:lnTo>
                  <a:lnTo>
                    <a:pt x="314" y="66"/>
                  </a:lnTo>
                  <a:lnTo>
                    <a:pt x="314" y="54"/>
                  </a:lnTo>
                  <a:lnTo>
                    <a:pt x="320" y="36"/>
                  </a:lnTo>
                  <a:lnTo>
                    <a:pt x="320" y="30"/>
                  </a:lnTo>
                  <a:lnTo>
                    <a:pt x="320" y="24"/>
                  </a:lnTo>
                  <a:lnTo>
                    <a:pt x="320" y="12"/>
                  </a:lnTo>
                  <a:lnTo>
                    <a:pt x="326" y="0"/>
                  </a:lnTo>
                  <a:lnTo>
                    <a:pt x="332" y="0"/>
                  </a:lnTo>
                  <a:lnTo>
                    <a:pt x="338" y="12"/>
                  </a:lnTo>
                  <a:lnTo>
                    <a:pt x="338" y="18"/>
                  </a:lnTo>
                  <a:lnTo>
                    <a:pt x="345" y="24"/>
                  </a:lnTo>
                  <a:lnTo>
                    <a:pt x="345" y="30"/>
                  </a:lnTo>
                  <a:lnTo>
                    <a:pt x="345" y="42"/>
                  </a:lnTo>
                  <a:lnTo>
                    <a:pt x="351" y="42"/>
                  </a:lnTo>
                  <a:lnTo>
                    <a:pt x="357" y="42"/>
                  </a:lnTo>
                  <a:lnTo>
                    <a:pt x="363" y="48"/>
                  </a:lnTo>
                  <a:lnTo>
                    <a:pt x="363" y="54"/>
                  </a:lnTo>
                  <a:lnTo>
                    <a:pt x="369" y="66"/>
                  </a:lnTo>
                  <a:lnTo>
                    <a:pt x="369" y="79"/>
                  </a:lnTo>
                  <a:lnTo>
                    <a:pt x="381" y="85"/>
                  </a:lnTo>
                  <a:lnTo>
                    <a:pt x="387" y="91"/>
                  </a:lnTo>
                  <a:lnTo>
                    <a:pt x="393" y="97"/>
                  </a:lnTo>
                  <a:lnTo>
                    <a:pt x="399" y="109"/>
                  </a:lnTo>
                  <a:lnTo>
                    <a:pt x="405" y="121"/>
                  </a:lnTo>
                  <a:lnTo>
                    <a:pt x="411" y="127"/>
                  </a:lnTo>
                  <a:lnTo>
                    <a:pt x="411" y="121"/>
                  </a:lnTo>
                  <a:lnTo>
                    <a:pt x="417" y="121"/>
                  </a:lnTo>
                  <a:lnTo>
                    <a:pt x="423" y="127"/>
                  </a:lnTo>
                  <a:lnTo>
                    <a:pt x="423" y="139"/>
                  </a:lnTo>
                  <a:lnTo>
                    <a:pt x="423" y="145"/>
                  </a:lnTo>
                  <a:lnTo>
                    <a:pt x="429" y="151"/>
                  </a:lnTo>
                  <a:lnTo>
                    <a:pt x="441" y="163"/>
                  </a:lnTo>
                  <a:lnTo>
                    <a:pt x="447" y="175"/>
                  </a:lnTo>
                  <a:lnTo>
                    <a:pt x="447" y="181"/>
                  </a:lnTo>
                  <a:lnTo>
                    <a:pt x="453" y="193"/>
                  </a:lnTo>
                  <a:lnTo>
                    <a:pt x="453" y="205"/>
                  </a:lnTo>
                  <a:lnTo>
                    <a:pt x="453" y="211"/>
                  </a:lnTo>
                  <a:lnTo>
                    <a:pt x="447" y="224"/>
                  </a:lnTo>
                  <a:lnTo>
                    <a:pt x="441" y="236"/>
                  </a:lnTo>
                  <a:lnTo>
                    <a:pt x="441" y="248"/>
                  </a:lnTo>
                  <a:lnTo>
                    <a:pt x="435" y="248"/>
                  </a:lnTo>
                  <a:lnTo>
                    <a:pt x="435" y="254"/>
                  </a:lnTo>
                  <a:lnTo>
                    <a:pt x="429" y="266"/>
                  </a:lnTo>
                  <a:lnTo>
                    <a:pt x="423" y="284"/>
                  </a:lnTo>
                  <a:lnTo>
                    <a:pt x="417" y="302"/>
                  </a:lnTo>
                  <a:lnTo>
                    <a:pt x="411" y="308"/>
                  </a:lnTo>
                  <a:lnTo>
                    <a:pt x="405" y="308"/>
                  </a:lnTo>
                  <a:lnTo>
                    <a:pt x="393" y="314"/>
                  </a:lnTo>
                  <a:lnTo>
                    <a:pt x="387" y="320"/>
                  </a:lnTo>
                  <a:lnTo>
                    <a:pt x="381" y="326"/>
                  </a:lnTo>
                  <a:lnTo>
                    <a:pt x="369" y="326"/>
                  </a:lnTo>
                  <a:lnTo>
                    <a:pt x="363" y="320"/>
                  </a:lnTo>
                  <a:lnTo>
                    <a:pt x="357" y="314"/>
                  </a:lnTo>
                  <a:lnTo>
                    <a:pt x="351" y="320"/>
                  </a:lnTo>
                  <a:lnTo>
                    <a:pt x="345" y="326"/>
                  </a:lnTo>
                  <a:lnTo>
                    <a:pt x="338" y="326"/>
                  </a:lnTo>
                  <a:lnTo>
                    <a:pt x="332" y="326"/>
                  </a:lnTo>
                  <a:lnTo>
                    <a:pt x="326" y="320"/>
                  </a:lnTo>
                  <a:lnTo>
                    <a:pt x="314" y="320"/>
                  </a:lnTo>
                  <a:lnTo>
                    <a:pt x="302" y="314"/>
                  </a:lnTo>
                  <a:lnTo>
                    <a:pt x="302" y="302"/>
                  </a:lnTo>
                  <a:lnTo>
                    <a:pt x="296" y="290"/>
                  </a:lnTo>
                  <a:lnTo>
                    <a:pt x="290" y="284"/>
                  </a:lnTo>
                  <a:lnTo>
                    <a:pt x="284" y="284"/>
                  </a:lnTo>
                  <a:lnTo>
                    <a:pt x="284" y="278"/>
                  </a:lnTo>
                  <a:lnTo>
                    <a:pt x="284" y="272"/>
                  </a:lnTo>
                  <a:lnTo>
                    <a:pt x="278" y="278"/>
                  </a:lnTo>
                  <a:lnTo>
                    <a:pt x="272" y="284"/>
                  </a:lnTo>
                  <a:lnTo>
                    <a:pt x="266" y="284"/>
                  </a:lnTo>
                  <a:lnTo>
                    <a:pt x="266" y="278"/>
                  </a:lnTo>
                  <a:lnTo>
                    <a:pt x="272" y="272"/>
                  </a:lnTo>
                  <a:lnTo>
                    <a:pt x="272" y="266"/>
                  </a:lnTo>
                  <a:lnTo>
                    <a:pt x="278" y="260"/>
                  </a:lnTo>
                  <a:lnTo>
                    <a:pt x="272" y="260"/>
                  </a:lnTo>
                  <a:lnTo>
                    <a:pt x="266" y="266"/>
                  </a:lnTo>
                  <a:lnTo>
                    <a:pt x="260" y="272"/>
                  </a:lnTo>
                  <a:lnTo>
                    <a:pt x="254" y="278"/>
                  </a:lnTo>
                  <a:lnTo>
                    <a:pt x="248" y="266"/>
                  </a:lnTo>
                  <a:lnTo>
                    <a:pt x="248" y="260"/>
                  </a:lnTo>
                  <a:lnTo>
                    <a:pt x="242" y="254"/>
                  </a:lnTo>
                  <a:lnTo>
                    <a:pt x="236" y="248"/>
                  </a:lnTo>
                  <a:lnTo>
                    <a:pt x="230" y="242"/>
                  </a:lnTo>
                  <a:lnTo>
                    <a:pt x="212" y="242"/>
                  </a:lnTo>
                  <a:lnTo>
                    <a:pt x="199" y="236"/>
                  </a:lnTo>
                  <a:lnTo>
                    <a:pt x="187" y="236"/>
                  </a:lnTo>
                  <a:lnTo>
                    <a:pt x="175" y="236"/>
                  </a:lnTo>
                  <a:lnTo>
                    <a:pt x="157" y="242"/>
                  </a:lnTo>
                  <a:lnTo>
                    <a:pt x="139" y="248"/>
                  </a:lnTo>
                  <a:lnTo>
                    <a:pt x="127" y="248"/>
                  </a:lnTo>
                  <a:lnTo>
                    <a:pt x="121" y="254"/>
                  </a:lnTo>
                  <a:lnTo>
                    <a:pt x="121" y="266"/>
                  </a:lnTo>
                  <a:lnTo>
                    <a:pt x="115" y="266"/>
                  </a:lnTo>
                  <a:lnTo>
                    <a:pt x="103" y="266"/>
                  </a:lnTo>
                  <a:lnTo>
                    <a:pt x="97" y="260"/>
                  </a:lnTo>
                  <a:lnTo>
                    <a:pt x="85" y="260"/>
                  </a:lnTo>
                  <a:lnTo>
                    <a:pt x="79" y="266"/>
                  </a:lnTo>
                  <a:lnTo>
                    <a:pt x="73" y="272"/>
                  </a:lnTo>
                  <a:lnTo>
                    <a:pt x="67" y="278"/>
                  </a:lnTo>
                  <a:lnTo>
                    <a:pt x="60" y="278"/>
                  </a:lnTo>
                  <a:lnTo>
                    <a:pt x="48" y="278"/>
                  </a:lnTo>
                  <a:lnTo>
                    <a:pt x="42" y="278"/>
                  </a:lnTo>
                  <a:lnTo>
                    <a:pt x="36" y="278"/>
                  </a:lnTo>
                  <a:lnTo>
                    <a:pt x="24" y="272"/>
                  </a:lnTo>
                  <a:lnTo>
                    <a:pt x="24" y="266"/>
                  </a:lnTo>
                  <a:lnTo>
                    <a:pt x="24" y="260"/>
                  </a:lnTo>
                  <a:lnTo>
                    <a:pt x="30" y="248"/>
                  </a:lnTo>
                  <a:lnTo>
                    <a:pt x="30" y="242"/>
                  </a:lnTo>
                  <a:lnTo>
                    <a:pt x="30" y="236"/>
                  </a:lnTo>
                  <a:lnTo>
                    <a:pt x="24" y="224"/>
                  </a:lnTo>
                  <a:lnTo>
                    <a:pt x="18" y="218"/>
                  </a:lnTo>
                  <a:lnTo>
                    <a:pt x="18" y="205"/>
                  </a:lnTo>
                  <a:lnTo>
                    <a:pt x="18" y="199"/>
                  </a:lnTo>
                  <a:lnTo>
                    <a:pt x="12" y="193"/>
                  </a:lnTo>
                  <a:lnTo>
                    <a:pt x="6" y="181"/>
                  </a:lnTo>
                  <a:lnTo>
                    <a:pt x="0" y="169"/>
                  </a:lnTo>
                  <a:lnTo>
                    <a:pt x="0" y="163"/>
                  </a:lnTo>
                  <a:lnTo>
                    <a:pt x="6" y="169"/>
                  </a:lnTo>
                  <a:lnTo>
                    <a:pt x="12" y="169"/>
                  </a:lnTo>
                  <a:lnTo>
                    <a:pt x="6" y="157"/>
                  </a:lnTo>
                  <a:lnTo>
                    <a:pt x="6" y="145"/>
                  </a:lnTo>
                  <a:lnTo>
                    <a:pt x="0" y="139"/>
                  </a:lnTo>
                  <a:lnTo>
                    <a:pt x="0" y="127"/>
                  </a:lnTo>
                  <a:lnTo>
                    <a:pt x="6" y="127"/>
                  </a:lnTo>
                  <a:lnTo>
                    <a:pt x="6" y="133"/>
                  </a:lnTo>
                  <a:lnTo>
                    <a:pt x="6" y="127"/>
                  </a:lnTo>
                  <a:lnTo>
                    <a:pt x="18" y="121"/>
                  </a:lnTo>
                  <a:lnTo>
                    <a:pt x="24" y="121"/>
                  </a:lnTo>
                  <a:lnTo>
                    <a:pt x="30" y="121"/>
                  </a:lnTo>
                  <a:lnTo>
                    <a:pt x="36" y="115"/>
                  </a:lnTo>
                  <a:lnTo>
                    <a:pt x="36" y="109"/>
                  </a:lnTo>
                  <a:lnTo>
                    <a:pt x="42" y="109"/>
                  </a:lnTo>
                  <a:lnTo>
                    <a:pt x="54" y="109"/>
                  </a:lnTo>
                  <a:lnTo>
                    <a:pt x="67" y="103"/>
                  </a:lnTo>
                  <a:lnTo>
                    <a:pt x="85" y="97"/>
                  </a:lnTo>
                  <a:lnTo>
                    <a:pt x="91" y="97"/>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5" name="Freeform 72"/>
            <p:cNvSpPr>
              <a:spLocks/>
            </p:cNvSpPr>
            <p:nvPr/>
          </p:nvSpPr>
          <p:spPr bwMode="auto">
            <a:xfrm>
              <a:off x="2561" y="3055"/>
              <a:ext cx="14" cy="9"/>
            </a:xfrm>
            <a:custGeom>
              <a:avLst/>
              <a:gdLst>
                <a:gd name="T0" fmla="*/ 2 w 18"/>
                <a:gd name="T1" fmla="*/ 0 h 12"/>
                <a:gd name="T2" fmla="*/ 0 w 18"/>
                <a:gd name="T3" fmla="*/ 2 h 12"/>
                <a:gd name="T4" fmla="*/ 2 w 18"/>
                <a:gd name="T5" fmla="*/ 2 h 12"/>
                <a:gd name="T6" fmla="*/ 2 w 18"/>
                <a:gd name="T7" fmla="*/ 2 h 12"/>
                <a:gd name="T8" fmla="*/ 2 w 18"/>
                <a:gd name="T9" fmla="*/ 2 h 12"/>
                <a:gd name="T10" fmla="*/ 2 w 18"/>
                <a:gd name="T11" fmla="*/ 0 h 12"/>
                <a:gd name="T12" fmla="*/ 2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6" y="0"/>
                  </a:moveTo>
                  <a:lnTo>
                    <a:pt x="0" y="6"/>
                  </a:lnTo>
                  <a:lnTo>
                    <a:pt x="6" y="12"/>
                  </a:lnTo>
                  <a:lnTo>
                    <a:pt x="18" y="6"/>
                  </a:lnTo>
                  <a:lnTo>
                    <a:pt x="12" y="6"/>
                  </a:lnTo>
                  <a:lnTo>
                    <a:pt x="12" y="0"/>
                  </a:lnTo>
                  <a:lnTo>
                    <a:pt x="6"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6" name="Freeform 73"/>
            <p:cNvSpPr>
              <a:spLocks/>
            </p:cNvSpPr>
            <p:nvPr/>
          </p:nvSpPr>
          <p:spPr bwMode="auto">
            <a:xfrm>
              <a:off x="2630" y="3106"/>
              <a:ext cx="37" cy="28"/>
            </a:xfrm>
            <a:custGeom>
              <a:avLst/>
              <a:gdLst>
                <a:gd name="T0" fmla="*/ 2 w 48"/>
                <a:gd name="T1" fmla="*/ 2 h 37"/>
                <a:gd name="T2" fmla="*/ 0 w 48"/>
                <a:gd name="T3" fmla="*/ 2 h 37"/>
                <a:gd name="T4" fmla="*/ 2 w 48"/>
                <a:gd name="T5" fmla="*/ 0 h 37"/>
                <a:gd name="T6" fmla="*/ 2 w 48"/>
                <a:gd name="T7" fmla="*/ 0 h 37"/>
                <a:gd name="T8" fmla="*/ 2 w 48"/>
                <a:gd name="T9" fmla="*/ 0 h 37"/>
                <a:gd name="T10" fmla="*/ 2 w 48"/>
                <a:gd name="T11" fmla="*/ 0 h 37"/>
                <a:gd name="T12" fmla="*/ 2 w 48"/>
                <a:gd name="T13" fmla="*/ 0 h 37"/>
                <a:gd name="T14" fmla="*/ 2 w 48"/>
                <a:gd name="T15" fmla="*/ 0 h 37"/>
                <a:gd name="T16" fmla="*/ 2 w 48"/>
                <a:gd name="T17" fmla="*/ 0 h 37"/>
                <a:gd name="T18" fmla="*/ 2 w 48"/>
                <a:gd name="T19" fmla="*/ 2 h 37"/>
                <a:gd name="T20" fmla="*/ 2 w 48"/>
                <a:gd name="T21" fmla="*/ 2 h 37"/>
                <a:gd name="T22" fmla="*/ 2 w 48"/>
                <a:gd name="T23" fmla="*/ 2 h 37"/>
                <a:gd name="T24" fmla="*/ 2 w 48"/>
                <a:gd name="T25" fmla="*/ 2 h 37"/>
                <a:gd name="T26" fmla="*/ 2 w 48"/>
                <a:gd name="T27" fmla="*/ 2 h 37"/>
                <a:gd name="T28" fmla="*/ 2 w 48"/>
                <a:gd name="T29" fmla="*/ 2 h 37"/>
                <a:gd name="T30" fmla="*/ 2 w 48"/>
                <a:gd name="T31" fmla="*/ 2 h 37"/>
                <a:gd name="T32" fmla="*/ 2 w 48"/>
                <a:gd name="T33" fmla="*/ 2 h 37"/>
                <a:gd name="T34" fmla="*/ 2 w 48"/>
                <a:gd name="T35" fmla="*/ 2 h 37"/>
                <a:gd name="T36" fmla="*/ 2 w 48"/>
                <a:gd name="T37" fmla="*/ 2 h 37"/>
                <a:gd name="T38" fmla="*/ 2 w 48"/>
                <a:gd name="T39" fmla="*/ 2 h 37"/>
                <a:gd name="T40" fmla="*/ 2 w 48"/>
                <a:gd name="T41" fmla="*/ 2 h 37"/>
                <a:gd name="T42" fmla="*/ 2 w 48"/>
                <a:gd name="T43" fmla="*/ 2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6" y="19"/>
                  </a:moveTo>
                  <a:lnTo>
                    <a:pt x="0" y="7"/>
                  </a:lnTo>
                  <a:lnTo>
                    <a:pt x="6" y="0"/>
                  </a:lnTo>
                  <a:lnTo>
                    <a:pt x="12" y="0"/>
                  </a:lnTo>
                  <a:lnTo>
                    <a:pt x="18" y="0"/>
                  </a:lnTo>
                  <a:lnTo>
                    <a:pt x="24" y="0"/>
                  </a:lnTo>
                  <a:lnTo>
                    <a:pt x="36" y="0"/>
                  </a:lnTo>
                  <a:lnTo>
                    <a:pt x="42" y="0"/>
                  </a:lnTo>
                  <a:lnTo>
                    <a:pt x="48" y="0"/>
                  </a:lnTo>
                  <a:lnTo>
                    <a:pt x="48" y="7"/>
                  </a:lnTo>
                  <a:lnTo>
                    <a:pt x="48" y="13"/>
                  </a:lnTo>
                  <a:lnTo>
                    <a:pt x="42" y="19"/>
                  </a:lnTo>
                  <a:lnTo>
                    <a:pt x="42" y="25"/>
                  </a:lnTo>
                  <a:lnTo>
                    <a:pt x="42" y="31"/>
                  </a:lnTo>
                  <a:lnTo>
                    <a:pt x="42" y="37"/>
                  </a:lnTo>
                  <a:lnTo>
                    <a:pt x="36" y="31"/>
                  </a:lnTo>
                  <a:lnTo>
                    <a:pt x="30" y="37"/>
                  </a:lnTo>
                  <a:lnTo>
                    <a:pt x="24" y="37"/>
                  </a:lnTo>
                  <a:lnTo>
                    <a:pt x="18" y="37"/>
                  </a:lnTo>
                  <a:lnTo>
                    <a:pt x="12" y="31"/>
                  </a:lnTo>
                  <a:lnTo>
                    <a:pt x="6" y="25"/>
                  </a:lnTo>
                  <a:lnTo>
                    <a:pt x="6" y="19"/>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7" name="Freeform 74"/>
            <p:cNvSpPr>
              <a:spLocks/>
            </p:cNvSpPr>
            <p:nvPr/>
          </p:nvSpPr>
          <p:spPr bwMode="auto">
            <a:xfrm>
              <a:off x="2873" y="3045"/>
              <a:ext cx="50" cy="66"/>
            </a:xfrm>
            <a:custGeom>
              <a:avLst/>
              <a:gdLst>
                <a:gd name="T0" fmla="*/ 2 w 66"/>
                <a:gd name="T1" fmla="*/ 2 h 85"/>
                <a:gd name="T2" fmla="*/ 2 w 66"/>
                <a:gd name="T3" fmla="*/ 2 h 85"/>
                <a:gd name="T4" fmla="*/ 2 w 66"/>
                <a:gd name="T5" fmla="*/ 2 h 85"/>
                <a:gd name="T6" fmla="*/ 2 w 66"/>
                <a:gd name="T7" fmla="*/ 2 h 85"/>
                <a:gd name="T8" fmla="*/ 2 w 66"/>
                <a:gd name="T9" fmla="*/ 2 h 85"/>
                <a:gd name="T10" fmla="*/ 2 w 66"/>
                <a:gd name="T11" fmla="*/ 2 h 85"/>
                <a:gd name="T12" fmla="*/ 2 w 66"/>
                <a:gd name="T13" fmla="*/ 2 h 85"/>
                <a:gd name="T14" fmla="*/ 2 w 66"/>
                <a:gd name="T15" fmla="*/ 2 h 85"/>
                <a:gd name="T16" fmla="*/ 2 w 66"/>
                <a:gd name="T17" fmla="*/ 2 h 85"/>
                <a:gd name="T18" fmla="*/ 2 w 66"/>
                <a:gd name="T19" fmla="*/ 2 h 85"/>
                <a:gd name="T20" fmla="*/ 2 w 66"/>
                <a:gd name="T21" fmla="*/ 2 h 85"/>
                <a:gd name="T22" fmla="*/ 2 w 66"/>
                <a:gd name="T23" fmla="*/ 2 h 85"/>
                <a:gd name="T24" fmla="*/ 2 w 66"/>
                <a:gd name="T25" fmla="*/ 2 h 85"/>
                <a:gd name="T26" fmla="*/ 0 w 66"/>
                <a:gd name="T27" fmla="*/ 2 h 85"/>
                <a:gd name="T28" fmla="*/ 0 w 66"/>
                <a:gd name="T29" fmla="*/ 0 h 85"/>
                <a:gd name="T30" fmla="*/ 2 w 66"/>
                <a:gd name="T31" fmla="*/ 2 h 85"/>
                <a:gd name="T32" fmla="*/ 2 w 66"/>
                <a:gd name="T33" fmla="*/ 2 h 85"/>
                <a:gd name="T34" fmla="*/ 2 w 66"/>
                <a:gd name="T35" fmla="*/ 2 h 85"/>
                <a:gd name="T36" fmla="*/ 2 w 66"/>
                <a:gd name="T37" fmla="*/ 2 h 85"/>
                <a:gd name="T38" fmla="*/ 2 w 66"/>
                <a:gd name="T39" fmla="*/ 2 h 85"/>
                <a:gd name="T40" fmla="*/ 2 w 66"/>
                <a:gd name="T41" fmla="*/ 2 h 85"/>
                <a:gd name="T42" fmla="*/ 2 w 66"/>
                <a:gd name="T43" fmla="*/ 2 h 85"/>
                <a:gd name="T44" fmla="*/ 2 w 66"/>
                <a:gd name="T45" fmla="*/ 2 h 85"/>
                <a:gd name="T46" fmla="*/ 2 w 66"/>
                <a:gd name="T47" fmla="*/ 2 h 85"/>
                <a:gd name="T48" fmla="*/ 2 w 66"/>
                <a:gd name="T49" fmla="*/ 2 h 85"/>
                <a:gd name="T50" fmla="*/ 2 w 66"/>
                <a:gd name="T51" fmla="*/ 2 h 85"/>
                <a:gd name="T52" fmla="*/ 2 w 66"/>
                <a:gd name="T53" fmla="*/ 2 h 85"/>
                <a:gd name="T54" fmla="*/ 2 w 66"/>
                <a:gd name="T55" fmla="*/ 2 h 85"/>
                <a:gd name="T56" fmla="*/ 2 w 66"/>
                <a:gd name="T57" fmla="*/ 2 h 85"/>
                <a:gd name="T58" fmla="*/ 2 w 66"/>
                <a:gd name="T59" fmla="*/ 2 h 85"/>
                <a:gd name="T60" fmla="*/ 2 w 66"/>
                <a:gd name="T61" fmla="*/ 2 h 85"/>
                <a:gd name="T62" fmla="*/ 2 w 66"/>
                <a:gd name="T63" fmla="*/ 2 h 85"/>
                <a:gd name="T64" fmla="*/ 2 w 66"/>
                <a:gd name="T65" fmla="*/ 2 h 85"/>
                <a:gd name="T66" fmla="*/ 2 w 66"/>
                <a:gd name="T67" fmla="*/ 2 h 85"/>
                <a:gd name="T68" fmla="*/ 2 w 66"/>
                <a:gd name="T69" fmla="*/ 2 h 85"/>
                <a:gd name="T70" fmla="*/ 2 w 66"/>
                <a:gd name="T71" fmla="*/ 2 h 85"/>
                <a:gd name="T72" fmla="*/ 2 w 66"/>
                <a:gd name="T73" fmla="*/ 2 h 85"/>
                <a:gd name="T74" fmla="*/ 2 w 66"/>
                <a:gd name="T75" fmla="*/ 2 h 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85"/>
                <a:gd name="T116" fmla="*/ 66 w 66"/>
                <a:gd name="T117" fmla="*/ 85 h 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85">
                  <a:moveTo>
                    <a:pt x="24" y="85"/>
                  </a:moveTo>
                  <a:lnTo>
                    <a:pt x="24" y="78"/>
                  </a:lnTo>
                  <a:lnTo>
                    <a:pt x="30" y="72"/>
                  </a:lnTo>
                  <a:lnTo>
                    <a:pt x="24" y="66"/>
                  </a:lnTo>
                  <a:lnTo>
                    <a:pt x="18" y="66"/>
                  </a:lnTo>
                  <a:lnTo>
                    <a:pt x="12" y="66"/>
                  </a:lnTo>
                  <a:lnTo>
                    <a:pt x="12" y="60"/>
                  </a:lnTo>
                  <a:lnTo>
                    <a:pt x="18" y="54"/>
                  </a:lnTo>
                  <a:lnTo>
                    <a:pt x="24" y="48"/>
                  </a:lnTo>
                  <a:lnTo>
                    <a:pt x="24" y="42"/>
                  </a:lnTo>
                  <a:lnTo>
                    <a:pt x="18" y="30"/>
                  </a:lnTo>
                  <a:lnTo>
                    <a:pt x="12" y="24"/>
                  </a:lnTo>
                  <a:lnTo>
                    <a:pt x="6" y="18"/>
                  </a:lnTo>
                  <a:lnTo>
                    <a:pt x="0" y="6"/>
                  </a:lnTo>
                  <a:lnTo>
                    <a:pt x="0" y="0"/>
                  </a:lnTo>
                  <a:lnTo>
                    <a:pt x="6" y="6"/>
                  </a:lnTo>
                  <a:lnTo>
                    <a:pt x="12" y="6"/>
                  </a:lnTo>
                  <a:lnTo>
                    <a:pt x="18" y="12"/>
                  </a:lnTo>
                  <a:lnTo>
                    <a:pt x="18" y="18"/>
                  </a:lnTo>
                  <a:lnTo>
                    <a:pt x="24" y="24"/>
                  </a:lnTo>
                  <a:lnTo>
                    <a:pt x="30" y="30"/>
                  </a:lnTo>
                  <a:lnTo>
                    <a:pt x="36" y="30"/>
                  </a:lnTo>
                  <a:lnTo>
                    <a:pt x="36" y="36"/>
                  </a:lnTo>
                  <a:lnTo>
                    <a:pt x="36" y="42"/>
                  </a:lnTo>
                  <a:lnTo>
                    <a:pt x="42" y="42"/>
                  </a:lnTo>
                  <a:lnTo>
                    <a:pt x="48" y="48"/>
                  </a:lnTo>
                  <a:lnTo>
                    <a:pt x="54" y="42"/>
                  </a:lnTo>
                  <a:lnTo>
                    <a:pt x="60" y="42"/>
                  </a:lnTo>
                  <a:lnTo>
                    <a:pt x="66" y="42"/>
                  </a:lnTo>
                  <a:lnTo>
                    <a:pt x="66" y="48"/>
                  </a:lnTo>
                  <a:lnTo>
                    <a:pt x="60" y="54"/>
                  </a:lnTo>
                  <a:lnTo>
                    <a:pt x="54" y="60"/>
                  </a:lnTo>
                  <a:lnTo>
                    <a:pt x="48" y="60"/>
                  </a:lnTo>
                  <a:lnTo>
                    <a:pt x="48" y="66"/>
                  </a:lnTo>
                  <a:lnTo>
                    <a:pt x="48" y="72"/>
                  </a:lnTo>
                  <a:lnTo>
                    <a:pt x="42" y="78"/>
                  </a:lnTo>
                  <a:lnTo>
                    <a:pt x="30" y="85"/>
                  </a:lnTo>
                  <a:lnTo>
                    <a:pt x="24" y="8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8" name="Freeform 75"/>
            <p:cNvSpPr>
              <a:spLocks/>
            </p:cNvSpPr>
            <p:nvPr/>
          </p:nvSpPr>
          <p:spPr bwMode="auto">
            <a:xfrm>
              <a:off x="2822" y="3101"/>
              <a:ext cx="64" cy="65"/>
            </a:xfrm>
            <a:custGeom>
              <a:avLst/>
              <a:gdLst>
                <a:gd name="T0" fmla="*/ 2 w 85"/>
                <a:gd name="T1" fmla="*/ 2 h 85"/>
                <a:gd name="T2" fmla="*/ 2 w 85"/>
                <a:gd name="T3" fmla="*/ 2 h 85"/>
                <a:gd name="T4" fmla="*/ 2 w 85"/>
                <a:gd name="T5" fmla="*/ 2 h 85"/>
                <a:gd name="T6" fmla="*/ 2 w 85"/>
                <a:gd name="T7" fmla="*/ 2 h 85"/>
                <a:gd name="T8" fmla="*/ 2 w 85"/>
                <a:gd name="T9" fmla="*/ 2 h 85"/>
                <a:gd name="T10" fmla="*/ 2 w 85"/>
                <a:gd name="T11" fmla="*/ 2 h 85"/>
                <a:gd name="T12" fmla="*/ 2 w 85"/>
                <a:gd name="T13" fmla="*/ 2 h 85"/>
                <a:gd name="T14" fmla="*/ 2 w 85"/>
                <a:gd name="T15" fmla="*/ 2 h 85"/>
                <a:gd name="T16" fmla="*/ 2 w 85"/>
                <a:gd name="T17" fmla="*/ 2 h 85"/>
                <a:gd name="T18" fmla="*/ 2 w 85"/>
                <a:gd name="T19" fmla="*/ 2 h 85"/>
                <a:gd name="T20" fmla="*/ 2 w 85"/>
                <a:gd name="T21" fmla="*/ 2 h 85"/>
                <a:gd name="T22" fmla="*/ 2 w 85"/>
                <a:gd name="T23" fmla="*/ 2 h 85"/>
                <a:gd name="T24" fmla="*/ 2 w 85"/>
                <a:gd name="T25" fmla="*/ 2 h 85"/>
                <a:gd name="T26" fmla="*/ 2 w 85"/>
                <a:gd name="T27" fmla="*/ 2 h 85"/>
                <a:gd name="T28" fmla="*/ 2 w 85"/>
                <a:gd name="T29" fmla="*/ 2 h 85"/>
                <a:gd name="T30" fmla="*/ 2 w 85"/>
                <a:gd name="T31" fmla="*/ 2 h 85"/>
                <a:gd name="T32" fmla="*/ 2 w 85"/>
                <a:gd name="T33" fmla="*/ 2 h 85"/>
                <a:gd name="T34" fmla="*/ 2 w 85"/>
                <a:gd name="T35" fmla="*/ 2 h 85"/>
                <a:gd name="T36" fmla="*/ 0 w 85"/>
                <a:gd name="T37" fmla="*/ 2 h 85"/>
                <a:gd name="T38" fmla="*/ 0 w 85"/>
                <a:gd name="T39" fmla="*/ 2 h 85"/>
                <a:gd name="T40" fmla="*/ 0 w 85"/>
                <a:gd name="T41" fmla="*/ 2 h 85"/>
                <a:gd name="T42" fmla="*/ 2 w 85"/>
                <a:gd name="T43" fmla="*/ 2 h 85"/>
                <a:gd name="T44" fmla="*/ 2 w 85"/>
                <a:gd name="T45" fmla="*/ 2 h 85"/>
                <a:gd name="T46" fmla="*/ 2 w 85"/>
                <a:gd name="T47" fmla="*/ 2 h 85"/>
                <a:gd name="T48" fmla="*/ 2 w 85"/>
                <a:gd name="T49" fmla="*/ 2 h 85"/>
                <a:gd name="T50" fmla="*/ 2 w 85"/>
                <a:gd name="T51" fmla="*/ 2 h 85"/>
                <a:gd name="T52" fmla="*/ 2 w 85"/>
                <a:gd name="T53" fmla="*/ 2 h 85"/>
                <a:gd name="T54" fmla="*/ 2 w 85"/>
                <a:gd name="T55" fmla="*/ 2 h 85"/>
                <a:gd name="T56" fmla="*/ 2 w 85"/>
                <a:gd name="T57" fmla="*/ 2 h 85"/>
                <a:gd name="T58" fmla="*/ 2 w 85"/>
                <a:gd name="T59" fmla="*/ 2 h 85"/>
                <a:gd name="T60" fmla="*/ 2 w 85"/>
                <a:gd name="T61" fmla="*/ 0 h 85"/>
                <a:gd name="T62" fmla="*/ 2 w 85"/>
                <a:gd name="T63" fmla="*/ 2 h 85"/>
                <a:gd name="T64" fmla="*/ 2 w 85"/>
                <a:gd name="T65" fmla="*/ 2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85"/>
                <a:gd name="T101" fmla="*/ 85 w 85"/>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85">
                  <a:moveTo>
                    <a:pt x="73" y="13"/>
                  </a:moveTo>
                  <a:lnTo>
                    <a:pt x="79" y="13"/>
                  </a:lnTo>
                  <a:lnTo>
                    <a:pt x="85" y="13"/>
                  </a:lnTo>
                  <a:lnTo>
                    <a:pt x="85" y="19"/>
                  </a:lnTo>
                  <a:lnTo>
                    <a:pt x="79" y="31"/>
                  </a:lnTo>
                  <a:lnTo>
                    <a:pt x="73" y="37"/>
                  </a:lnTo>
                  <a:lnTo>
                    <a:pt x="67" y="43"/>
                  </a:lnTo>
                  <a:lnTo>
                    <a:pt x="67" y="49"/>
                  </a:lnTo>
                  <a:lnTo>
                    <a:pt x="61" y="49"/>
                  </a:lnTo>
                  <a:lnTo>
                    <a:pt x="55" y="55"/>
                  </a:lnTo>
                  <a:lnTo>
                    <a:pt x="49" y="61"/>
                  </a:lnTo>
                  <a:lnTo>
                    <a:pt x="49" y="73"/>
                  </a:lnTo>
                  <a:lnTo>
                    <a:pt x="43" y="79"/>
                  </a:lnTo>
                  <a:lnTo>
                    <a:pt x="37" y="85"/>
                  </a:lnTo>
                  <a:lnTo>
                    <a:pt x="25" y="85"/>
                  </a:lnTo>
                  <a:lnTo>
                    <a:pt x="18" y="85"/>
                  </a:lnTo>
                  <a:lnTo>
                    <a:pt x="12" y="85"/>
                  </a:lnTo>
                  <a:lnTo>
                    <a:pt x="6" y="85"/>
                  </a:lnTo>
                  <a:lnTo>
                    <a:pt x="0" y="79"/>
                  </a:lnTo>
                  <a:lnTo>
                    <a:pt x="0" y="73"/>
                  </a:lnTo>
                  <a:lnTo>
                    <a:pt x="0" y="67"/>
                  </a:lnTo>
                  <a:lnTo>
                    <a:pt x="6" y="61"/>
                  </a:lnTo>
                  <a:lnTo>
                    <a:pt x="12" y="55"/>
                  </a:lnTo>
                  <a:lnTo>
                    <a:pt x="18" y="49"/>
                  </a:lnTo>
                  <a:lnTo>
                    <a:pt x="25" y="49"/>
                  </a:lnTo>
                  <a:lnTo>
                    <a:pt x="37" y="43"/>
                  </a:lnTo>
                  <a:lnTo>
                    <a:pt x="49" y="31"/>
                  </a:lnTo>
                  <a:lnTo>
                    <a:pt x="55" y="19"/>
                  </a:lnTo>
                  <a:lnTo>
                    <a:pt x="55" y="13"/>
                  </a:lnTo>
                  <a:lnTo>
                    <a:pt x="61" y="6"/>
                  </a:lnTo>
                  <a:lnTo>
                    <a:pt x="67" y="0"/>
                  </a:lnTo>
                  <a:lnTo>
                    <a:pt x="73" y="6"/>
                  </a:lnTo>
                  <a:lnTo>
                    <a:pt x="73" y="1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9" name="Freeform 76"/>
            <p:cNvSpPr>
              <a:spLocks/>
            </p:cNvSpPr>
            <p:nvPr/>
          </p:nvSpPr>
          <p:spPr bwMode="auto">
            <a:xfrm>
              <a:off x="2424" y="2529"/>
              <a:ext cx="14" cy="28"/>
            </a:xfrm>
            <a:custGeom>
              <a:avLst/>
              <a:gdLst>
                <a:gd name="T0" fmla="*/ 2 w 18"/>
                <a:gd name="T1" fmla="*/ 2 h 36"/>
                <a:gd name="T2" fmla="*/ 2 w 18"/>
                <a:gd name="T3" fmla="*/ 2 h 36"/>
                <a:gd name="T4" fmla="*/ 2 w 18"/>
                <a:gd name="T5" fmla="*/ 2 h 36"/>
                <a:gd name="T6" fmla="*/ 0 w 18"/>
                <a:gd name="T7" fmla="*/ 2 h 36"/>
                <a:gd name="T8" fmla="*/ 0 w 18"/>
                <a:gd name="T9" fmla="*/ 2 h 36"/>
                <a:gd name="T10" fmla="*/ 0 w 18"/>
                <a:gd name="T11" fmla="*/ 2 h 36"/>
                <a:gd name="T12" fmla="*/ 2 w 18"/>
                <a:gd name="T13" fmla="*/ 2 h 36"/>
                <a:gd name="T14" fmla="*/ 2 w 18"/>
                <a:gd name="T15" fmla="*/ 0 h 36"/>
                <a:gd name="T16" fmla="*/ 2 w 18"/>
                <a:gd name="T17" fmla="*/ 0 h 36"/>
                <a:gd name="T18" fmla="*/ 2 w 18"/>
                <a:gd name="T19" fmla="*/ 2 h 36"/>
                <a:gd name="T20" fmla="*/ 2 w 18"/>
                <a:gd name="T21" fmla="*/ 2 h 36"/>
                <a:gd name="T22" fmla="*/ 2 w 18"/>
                <a:gd name="T23" fmla="*/ 2 h 36"/>
                <a:gd name="T24" fmla="*/ 2 w 18"/>
                <a:gd name="T25" fmla="*/ 2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6"/>
                <a:gd name="T41" fmla="*/ 18 w 18"/>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6">
                  <a:moveTo>
                    <a:pt x="12" y="30"/>
                  </a:moveTo>
                  <a:lnTo>
                    <a:pt x="6" y="36"/>
                  </a:lnTo>
                  <a:lnTo>
                    <a:pt x="6" y="30"/>
                  </a:lnTo>
                  <a:lnTo>
                    <a:pt x="0" y="24"/>
                  </a:lnTo>
                  <a:lnTo>
                    <a:pt x="0" y="18"/>
                  </a:lnTo>
                  <a:lnTo>
                    <a:pt x="0" y="12"/>
                  </a:lnTo>
                  <a:lnTo>
                    <a:pt x="6" y="6"/>
                  </a:lnTo>
                  <a:lnTo>
                    <a:pt x="12" y="0"/>
                  </a:lnTo>
                  <a:lnTo>
                    <a:pt x="18" y="0"/>
                  </a:lnTo>
                  <a:lnTo>
                    <a:pt x="18" y="12"/>
                  </a:lnTo>
                  <a:lnTo>
                    <a:pt x="18" y="18"/>
                  </a:lnTo>
                  <a:lnTo>
                    <a:pt x="12" y="24"/>
                  </a:lnTo>
                  <a:lnTo>
                    <a:pt x="12"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0" name="Freeform 77"/>
            <p:cNvSpPr>
              <a:spLocks/>
            </p:cNvSpPr>
            <p:nvPr/>
          </p:nvSpPr>
          <p:spPr bwMode="auto">
            <a:xfrm>
              <a:off x="2286" y="2734"/>
              <a:ext cx="4" cy="5"/>
            </a:xfrm>
            <a:custGeom>
              <a:avLst/>
              <a:gdLst>
                <a:gd name="T0" fmla="*/ 1 w 6"/>
                <a:gd name="T1" fmla="*/ 3 h 6"/>
                <a:gd name="T2" fmla="*/ 1 w 6"/>
                <a:gd name="T3" fmla="*/ 0 h 6"/>
                <a:gd name="T4" fmla="*/ 0 w 6"/>
                <a:gd name="T5" fmla="*/ 0 h 6"/>
                <a:gd name="T6" fmla="*/ 1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1" name="Freeform 78"/>
            <p:cNvSpPr>
              <a:spLocks/>
            </p:cNvSpPr>
            <p:nvPr/>
          </p:nvSpPr>
          <p:spPr bwMode="auto">
            <a:xfrm>
              <a:off x="1677" y="2432"/>
              <a:ext cx="23" cy="9"/>
            </a:xfrm>
            <a:custGeom>
              <a:avLst/>
              <a:gdLst>
                <a:gd name="T0" fmla="*/ 2 w 30"/>
                <a:gd name="T1" fmla="*/ 2 h 12"/>
                <a:gd name="T2" fmla="*/ 2 w 30"/>
                <a:gd name="T3" fmla="*/ 2 h 12"/>
                <a:gd name="T4" fmla="*/ 2 w 30"/>
                <a:gd name="T5" fmla="*/ 2 h 12"/>
                <a:gd name="T6" fmla="*/ 2 w 30"/>
                <a:gd name="T7" fmla="*/ 2 h 12"/>
                <a:gd name="T8" fmla="*/ 0 w 30"/>
                <a:gd name="T9" fmla="*/ 2 h 12"/>
                <a:gd name="T10" fmla="*/ 2 w 30"/>
                <a:gd name="T11" fmla="*/ 2 h 12"/>
                <a:gd name="T12" fmla="*/ 2 w 30"/>
                <a:gd name="T13" fmla="*/ 0 h 12"/>
                <a:gd name="T14" fmla="*/ 2 w 30"/>
                <a:gd name="T15" fmla="*/ 0 h 12"/>
                <a:gd name="T16" fmla="*/ 2 w 30"/>
                <a:gd name="T17" fmla="*/ 0 h 12"/>
                <a:gd name="T18" fmla="*/ 2 w 30"/>
                <a:gd name="T19" fmla="*/ 0 h 12"/>
                <a:gd name="T20" fmla="*/ 2 w 30"/>
                <a:gd name="T21" fmla="*/ 0 h 12"/>
                <a:gd name="T22" fmla="*/ 2 w 30"/>
                <a:gd name="T23" fmla="*/ 0 h 12"/>
                <a:gd name="T24" fmla="*/ 2 w 3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2"/>
                <a:gd name="T41" fmla="*/ 30 w 3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2">
                  <a:moveTo>
                    <a:pt x="18" y="6"/>
                  </a:moveTo>
                  <a:lnTo>
                    <a:pt x="18" y="12"/>
                  </a:lnTo>
                  <a:lnTo>
                    <a:pt x="12" y="12"/>
                  </a:lnTo>
                  <a:lnTo>
                    <a:pt x="6" y="12"/>
                  </a:lnTo>
                  <a:lnTo>
                    <a:pt x="0" y="12"/>
                  </a:lnTo>
                  <a:lnTo>
                    <a:pt x="6" y="6"/>
                  </a:lnTo>
                  <a:lnTo>
                    <a:pt x="12" y="0"/>
                  </a:lnTo>
                  <a:lnTo>
                    <a:pt x="18" y="0"/>
                  </a:lnTo>
                  <a:lnTo>
                    <a:pt x="24" y="0"/>
                  </a:lnTo>
                  <a:lnTo>
                    <a:pt x="30" y="0"/>
                  </a:lnTo>
                  <a:lnTo>
                    <a:pt x="24" y="0"/>
                  </a:lnTo>
                  <a:lnTo>
                    <a:pt x="18" y="0"/>
                  </a:lnTo>
                  <a:lnTo>
                    <a:pt x="18"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72" name="Group 79"/>
            <p:cNvGrpSpPr>
              <a:grpSpLocks/>
            </p:cNvGrpSpPr>
            <p:nvPr/>
          </p:nvGrpSpPr>
          <p:grpSpPr bwMode="auto">
            <a:xfrm>
              <a:off x="2543" y="2632"/>
              <a:ext cx="384" cy="302"/>
              <a:chOff x="2491" y="2504"/>
              <a:chExt cx="507" cy="393"/>
            </a:xfrm>
          </p:grpSpPr>
          <p:sp>
            <p:nvSpPr>
              <p:cNvPr id="153" name="Freeform 80"/>
              <p:cNvSpPr>
                <a:spLocks/>
              </p:cNvSpPr>
              <p:nvPr/>
            </p:nvSpPr>
            <p:spPr bwMode="auto">
              <a:xfrm>
                <a:off x="2491" y="2571"/>
                <a:ext cx="6" cy="6"/>
              </a:xfrm>
              <a:custGeom>
                <a:avLst/>
                <a:gdLst>
                  <a:gd name="T0" fmla="*/ 0 w 6"/>
                  <a:gd name="T1" fmla="*/ 6 h 6"/>
                  <a:gd name="T2" fmla="*/ 6 w 6"/>
                  <a:gd name="T3" fmla="*/ 0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154" name="Group 81"/>
              <p:cNvGrpSpPr>
                <a:grpSpLocks/>
              </p:cNvGrpSpPr>
              <p:nvPr/>
            </p:nvGrpSpPr>
            <p:grpSpPr bwMode="auto">
              <a:xfrm>
                <a:off x="2606" y="2504"/>
                <a:ext cx="374" cy="248"/>
                <a:chOff x="2606" y="2504"/>
                <a:chExt cx="374" cy="248"/>
              </a:xfrm>
            </p:grpSpPr>
            <p:sp>
              <p:nvSpPr>
                <p:cNvPr id="166" name="Freeform 82"/>
                <p:cNvSpPr>
                  <a:spLocks/>
                </p:cNvSpPr>
                <p:nvPr/>
              </p:nvSpPr>
              <p:spPr bwMode="auto">
                <a:xfrm>
                  <a:off x="2853" y="2655"/>
                  <a:ext cx="6" cy="6"/>
                </a:xfrm>
                <a:custGeom>
                  <a:avLst/>
                  <a:gdLst>
                    <a:gd name="T0" fmla="*/ 6 w 6"/>
                    <a:gd name="T1" fmla="*/ 6 h 6"/>
                    <a:gd name="T2" fmla="*/ 6 w 6"/>
                    <a:gd name="T3" fmla="*/ 0 h 6"/>
                    <a:gd name="T4" fmla="*/ 0 w 6"/>
                    <a:gd name="T5" fmla="*/ 6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7" name="Freeform 83"/>
                <p:cNvSpPr>
                  <a:spLocks/>
                </p:cNvSpPr>
                <p:nvPr/>
              </p:nvSpPr>
              <p:spPr bwMode="auto">
                <a:xfrm>
                  <a:off x="2914" y="2637"/>
                  <a:ext cx="6" cy="6"/>
                </a:xfrm>
                <a:custGeom>
                  <a:avLst/>
                  <a:gdLst>
                    <a:gd name="T0" fmla="*/ 6 w 6"/>
                    <a:gd name="T1" fmla="*/ 6 h 6"/>
                    <a:gd name="T2" fmla="*/ 0 w 6"/>
                    <a:gd name="T3" fmla="*/ 0 h 6"/>
                    <a:gd name="T4" fmla="*/ 0 w 6"/>
                    <a:gd name="T5" fmla="*/ 6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8" name="Freeform 84"/>
                <p:cNvSpPr>
                  <a:spLocks/>
                </p:cNvSpPr>
                <p:nvPr/>
              </p:nvSpPr>
              <p:spPr bwMode="auto">
                <a:xfrm>
                  <a:off x="2877" y="2564"/>
                  <a:ext cx="7" cy="13"/>
                </a:xfrm>
                <a:custGeom>
                  <a:avLst/>
                  <a:gdLst>
                    <a:gd name="T0" fmla="*/ 0 w 7"/>
                    <a:gd name="T1" fmla="*/ 13 h 13"/>
                    <a:gd name="T2" fmla="*/ 7 w 7"/>
                    <a:gd name="T3" fmla="*/ 7 h 13"/>
                    <a:gd name="T4" fmla="*/ 0 w 7"/>
                    <a:gd name="T5" fmla="*/ 0 h 13"/>
                    <a:gd name="T6" fmla="*/ 0 w 7"/>
                    <a:gd name="T7" fmla="*/ 7 h 13"/>
                    <a:gd name="T8" fmla="*/ 0 w 7"/>
                    <a:gd name="T9" fmla="*/ 13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13"/>
                      </a:moveTo>
                      <a:lnTo>
                        <a:pt x="7" y="7"/>
                      </a:lnTo>
                      <a:lnTo>
                        <a:pt x="0" y="0"/>
                      </a:lnTo>
                      <a:lnTo>
                        <a:pt x="0" y="7"/>
                      </a:lnTo>
                      <a:lnTo>
                        <a:pt x="0" y="1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9" name="Freeform 85"/>
                <p:cNvSpPr>
                  <a:spLocks/>
                </p:cNvSpPr>
                <p:nvPr/>
              </p:nvSpPr>
              <p:spPr bwMode="auto">
                <a:xfrm>
                  <a:off x="2769" y="2571"/>
                  <a:ext cx="6" cy="6"/>
                </a:xfrm>
                <a:custGeom>
                  <a:avLst/>
                  <a:gdLst>
                    <a:gd name="T0" fmla="*/ 6 w 6"/>
                    <a:gd name="T1" fmla="*/ 6 h 6"/>
                    <a:gd name="T2" fmla="*/ 0 w 6"/>
                    <a:gd name="T3" fmla="*/ 0 h 6"/>
                    <a:gd name="T4" fmla="*/ 0 w 6"/>
                    <a:gd name="T5" fmla="*/ 6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0" name="Freeform 86"/>
                <p:cNvSpPr>
                  <a:spLocks/>
                </p:cNvSpPr>
                <p:nvPr/>
              </p:nvSpPr>
              <p:spPr bwMode="auto">
                <a:xfrm>
                  <a:off x="2974" y="2746"/>
                  <a:ext cx="6" cy="6"/>
                </a:xfrm>
                <a:custGeom>
                  <a:avLst/>
                  <a:gdLst>
                    <a:gd name="T0" fmla="*/ 6 w 6"/>
                    <a:gd name="T1" fmla="*/ 6 h 6"/>
                    <a:gd name="T2" fmla="*/ 6 w 6"/>
                    <a:gd name="T3" fmla="*/ 0 h 6"/>
                    <a:gd name="T4" fmla="*/ 0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1" name="Freeform 87"/>
                <p:cNvSpPr>
                  <a:spLocks/>
                </p:cNvSpPr>
                <p:nvPr/>
              </p:nvSpPr>
              <p:spPr bwMode="auto">
                <a:xfrm>
                  <a:off x="2606" y="2504"/>
                  <a:ext cx="6" cy="6"/>
                </a:xfrm>
                <a:custGeom>
                  <a:avLst/>
                  <a:gdLst>
                    <a:gd name="T0" fmla="*/ 6 w 6"/>
                    <a:gd name="T1" fmla="*/ 0 h 6"/>
                    <a:gd name="T2" fmla="*/ 0 w 6"/>
                    <a:gd name="T3" fmla="*/ 0 h 6"/>
                    <a:gd name="T4" fmla="*/ 6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6"/>
                      </a:lnTo>
                      <a:lnTo>
                        <a:pt x="6"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2" name="Freeform 88"/>
                <p:cNvSpPr>
                  <a:spLocks/>
                </p:cNvSpPr>
                <p:nvPr/>
              </p:nvSpPr>
              <p:spPr bwMode="auto">
                <a:xfrm>
                  <a:off x="2769" y="2740"/>
                  <a:ext cx="6" cy="6"/>
                </a:xfrm>
                <a:custGeom>
                  <a:avLst/>
                  <a:gdLst>
                    <a:gd name="T0" fmla="*/ 6 w 6"/>
                    <a:gd name="T1" fmla="*/ 0 h 6"/>
                    <a:gd name="T2" fmla="*/ 0 w 6"/>
                    <a:gd name="T3" fmla="*/ 0 h 6"/>
                    <a:gd name="T4" fmla="*/ 0 w 6"/>
                    <a:gd name="T5" fmla="*/ 6 h 6"/>
                    <a:gd name="T6" fmla="*/ 0 w 6"/>
                    <a:gd name="T7" fmla="*/ 0 h 6"/>
                    <a:gd name="T8" fmla="*/ 6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0"/>
                      </a:lnTo>
                      <a:lnTo>
                        <a:pt x="0" y="6"/>
                      </a:lnTo>
                      <a:lnTo>
                        <a:pt x="0" y="0"/>
                      </a:lnTo>
                      <a:lnTo>
                        <a:pt x="6"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55" name="Group 89"/>
              <p:cNvGrpSpPr>
                <a:grpSpLocks/>
              </p:cNvGrpSpPr>
              <p:nvPr/>
            </p:nvGrpSpPr>
            <p:grpSpPr bwMode="auto">
              <a:xfrm>
                <a:off x="2823" y="2812"/>
                <a:ext cx="54" cy="85"/>
                <a:chOff x="2823" y="2812"/>
                <a:chExt cx="54" cy="85"/>
              </a:xfrm>
            </p:grpSpPr>
            <p:sp>
              <p:nvSpPr>
                <p:cNvPr id="162" name="Freeform 90"/>
                <p:cNvSpPr>
                  <a:spLocks/>
                </p:cNvSpPr>
                <p:nvPr/>
              </p:nvSpPr>
              <p:spPr bwMode="auto">
                <a:xfrm>
                  <a:off x="2823" y="2873"/>
                  <a:ext cx="42" cy="24"/>
                </a:xfrm>
                <a:custGeom>
                  <a:avLst/>
                  <a:gdLst>
                    <a:gd name="T0" fmla="*/ 36 w 42"/>
                    <a:gd name="T1" fmla="*/ 24 h 24"/>
                    <a:gd name="T2" fmla="*/ 30 w 42"/>
                    <a:gd name="T3" fmla="*/ 18 h 24"/>
                    <a:gd name="T4" fmla="*/ 24 w 42"/>
                    <a:gd name="T5" fmla="*/ 18 h 24"/>
                    <a:gd name="T6" fmla="*/ 12 w 42"/>
                    <a:gd name="T7" fmla="*/ 6 h 24"/>
                    <a:gd name="T8" fmla="*/ 6 w 42"/>
                    <a:gd name="T9" fmla="*/ 0 h 24"/>
                    <a:gd name="T10" fmla="*/ 0 w 42"/>
                    <a:gd name="T11" fmla="*/ 0 h 24"/>
                    <a:gd name="T12" fmla="*/ 6 w 42"/>
                    <a:gd name="T13" fmla="*/ 0 h 24"/>
                    <a:gd name="T14" fmla="*/ 12 w 42"/>
                    <a:gd name="T15" fmla="*/ 0 h 24"/>
                    <a:gd name="T16" fmla="*/ 18 w 42"/>
                    <a:gd name="T17" fmla="*/ 6 h 24"/>
                    <a:gd name="T18" fmla="*/ 24 w 42"/>
                    <a:gd name="T19" fmla="*/ 6 h 24"/>
                    <a:gd name="T20" fmla="*/ 30 w 42"/>
                    <a:gd name="T21" fmla="*/ 12 h 24"/>
                    <a:gd name="T22" fmla="*/ 36 w 42"/>
                    <a:gd name="T23" fmla="*/ 18 h 24"/>
                    <a:gd name="T24" fmla="*/ 42 w 42"/>
                    <a:gd name="T25" fmla="*/ 24 h 24"/>
                    <a:gd name="T26" fmla="*/ 36 w 42"/>
                    <a:gd name="T27" fmla="*/ 24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4"/>
                    <a:gd name="T44" fmla="*/ 42 w 42"/>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4">
                      <a:moveTo>
                        <a:pt x="36" y="24"/>
                      </a:moveTo>
                      <a:lnTo>
                        <a:pt x="30" y="18"/>
                      </a:lnTo>
                      <a:lnTo>
                        <a:pt x="24" y="18"/>
                      </a:lnTo>
                      <a:lnTo>
                        <a:pt x="12" y="6"/>
                      </a:lnTo>
                      <a:lnTo>
                        <a:pt x="6" y="0"/>
                      </a:lnTo>
                      <a:lnTo>
                        <a:pt x="0" y="0"/>
                      </a:lnTo>
                      <a:lnTo>
                        <a:pt x="6" y="0"/>
                      </a:lnTo>
                      <a:lnTo>
                        <a:pt x="12" y="0"/>
                      </a:lnTo>
                      <a:lnTo>
                        <a:pt x="18" y="6"/>
                      </a:lnTo>
                      <a:lnTo>
                        <a:pt x="24" y="6"/>
                      </a:lnTo>
                      <a:lnTo>
                        <a:pt x="30" y="12"/>
                      </a:lnTo>
                      <a:lnTo>
                        <a:pt x="36" y="18"/>
                      </a:lnTo>
                      <a:lnTo>
                        <a:pt x="42" y="24"/>
                      </a:lnTo>
                      <a:lnTo>
                        <a:pt x="36" y="2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3" name="Freeform 91"/>
                <p:cNvSpPr>
                  <a:spLocks/>
                </p:cNvSpPr>
                <p:nvPr/>
              </p:nvSpPr>
              <p:spPr bwMode="auto">
                <a:xfrm>
                  <a:off x="2871" y="2842"/>
                  <a:ext cx="6" cy="7"/>
                </a:xfrm>
                <a:custGeom>
                  <a:avLst/>
                  <a:gdLst>
                    <a:gd name="T0" fmla="*/ 6 w 6"/>
                    <a:gd name="T1" fmla="*/ 7 h 7"/>
                    <a:gd name="T2" fmla="*/ 6 w 6"/>
                    <a:gd name="T3" fmla="*/ 0 h 7"/>
                    <a:gd name="T4" fmla="*/ 0 w 6"/>
                    <a:gd name="T5" fmla="*/ 0 h 7"/>
                    <a:gd name="T6" fmla="*/ 6 w 6"/>
                    <a:gd name="T7" fmla="*/ 7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7"/>
                      </a:moveTo>
                      <a:lnTo>
                        <a:pt x="6" y="0"/>
                      </a:lnTo>
                      <a:lnTo>
                        <a:pt x="0" y="0"/>
                      </a:lnTo>
                      <a:lnTo>
                        <a:pt x="6" y="7"/>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4" name="Freeform 92"/>
                <p:cNvSpPr>
                  <a:spLocks/>
                </p:cNvSpPr>
                <p:nvPr/>
              </p:nvSpPr>
              <p:spPr bwMode="auto">
                <a:xfrm>
                  <a:off x="2859" y="2812"/>
                  <a:ext cx="6" cy="6"/>
                </a:xfrm>
                <a:custGeom>
                  <a:avLst/>
                  <a:gdLst>
                    <a:gd name="T0" fmla="*/ 0 w 6"/>
                    <a:gd name="T1" fmla="*/ 6 h 6"/>
                    <a:gd name="T2" fmla="*/ 6 w 6"/>
                    <a:gd name="T3" fmla="*/ 6 h 6"/>
                    <a:gd name="T4" fmla="*/ 0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0" y="0"/>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5" name="Freeform 93"/>
                <p:cNvSpPr>
                  <a:spLocks/>
                </p:cNvSpPr>
                <p:nvPr/>
              </p:nvSpPr>
              <p:spPr bwMode="auto">
                <a:xfrm>
                  <a:off x="2859" y="2824"/>
                  <a:ext cx="6" cy="6"/>
                </a:xfrm>
                <a:custGeom>
                  <a:avLst/>
                  <a:gdLst>
                    <a:gd name="T0" fmla="*/ 6 w 6"/>
                    <a:gd name="T1" fmla="*/ 6 h 6"/>
                    <a:gd name="T2" fmla="*/ 6 w 6"/>
                    <a:gd name="T3" fmla="*/ 0 h 6"/>
                    <a:gd name="T4" fmla="*/ 0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156" name="Freeform 94"/>
              <p:cNvSpPr>
                <a:spLocks/>
              </p:cNvSpPr>
              <p:nvPr/>
            </p:nvSpPr>
            <p:spPr bwMode="auto">
              <a:xfrm>
                <a:off x="2732" y="2710"/>
                <a:ext cx="7" cy="12"/>
              </a:xfrm>
              <a:custGeom>
                <a:avLst/>
                <a:gdLst>
                  <a:gd name="T0" fmla="*/ 7 w 7"/>
                  <a:gd name="T1" fmla="*/ 6 h 12"/>
                  <a:gd name="T2" fmla="*/ 0 w 7"/>
                  <a:gd name="T3" fmla="*/ 6 h 12"/>
                  <a:gd name="T4" fmla="*/ 0 w 7"/>
                  <a:gd name="T5" fmla="*/ 0 h 12"/>
                  <a:gd name="T6" fmla="*/ 0 w 7"/>
                  <a:gd name="T7" fmla="*/ 6 h 12"/>
                  <a:gd name="T8" fmla="*/ 7 w 7"/>
                  <a:gd name="T9" fmla="*/ 12 h 12"/>
                  <a:gd name="T10" fmla="*/ 7 w 7"/>
                  <a:gd name="T11" fmla="*/ 6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7" y="6"/>
                    </a:moveTo>
                    <a:lnTo>
                      <a:pt x="0" y="6"/>
                    </a:lnTo>
                    <a:lnTo>
                      <a:pt x="0" y="0"/>
                    </a:lnTo>
                    <a:lnTo>
                      <a:pt x="0" y="6"/>
                    </a:lnTo>
                    <a:lnTo>
                      <a:pt x="7" y="12"/>
                    </a:lnTo>
                    <a:lnTo>
                      <a:pt x="7"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7" name="Freeform 95"/>
              <p:cNvSpPr>
                <a:spLocks/>
              </p:cNvSpPr>
              <p:nvPr/>
            </p:nvSpPr>
            <p:spPr bwMode="auto">
              <a:xfrm>
                <a:off x="2763" y="2728"/>
                <a:ext cx="6" cy="6"/>
              </a:xfrm>
              <a:custGeom>
                <a:avLst/>
                <a:gdLst>
                  <a:gd name="T0" fmla="*/ 0 w 6"/>
                  <a:gd name="T1" fmla="*/ 0 h 6"/>
                  <a:gd name="T2" fmla="*/ 6 w 6"/>
                  <a:gd name="T3" fmla="*/ 6 h 6"/>
                  <a:gd name="T4" fmla="*/ 6 w 6"/>
                  <a:gd name="T5" fmla="*/ 0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6" y="0"/>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8" name="Freeform 96"/>
              <p:cNvSpPr>
                <a:spLocks/>
              </p:cNvSpPr>
              <p:nvPr/>
            </p:nvSpPr>
            <p:spPr bwMode="auto">
              <a:xfrm>
                <a:off x="2775" y="2734"/>
                <a:ext cx="6" cy="6"/>
              </a:xfrm>
              <a:custGeom>
                <a:avLst/>
                <a:gdLst>
                  <a:gd name="T0" fmla="*/ 0 w 6"/>
                  <a:gd name="T1" fmla="*/ 0 h 6"/>
                  <a:gd name="T2" fmla="*/ 0 w 6"/>
                  <a:gd name="T3" fmla="*/ 6 h 6"/>
                  <a:gd name="T4" fmla="*/ 6 w 6"/>
                  <a:gd name="T5" fmla="*/ 6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0" y="6"/>
                    </a:lnTo>
                    <a:lnTo>
                      <a:pt x="6" y="6"/>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159" name="Group 97"/>
              <p:cNvGrpSpPr>
                <a:grpSpLocks/>
              </p:cNvGrpSpPr>
              <p:nvPr/>
            </p:nvGrpSpPr>
            <p:grpSpPr bwMode="auto">
              <a:xfrm>
                <a:off x="2974" y="2830"/>
                <a:ext cx="24" cy="25"/>
                <a:chOff x="2974" y="2830"/>
                <a:chExt cx="24" cy="25"/>
              </a:xfrm>
            </p:grpSpPr>
            <p:sp>
              <p:nvSpPr>
                <p:cNvPr id="160" name="Freeform 98"/>
                <p:cNvSpPr>
                  <a:spLocks/>
                </p:cNvSpPr>
                <p:nvPr/>
              </p:nvSpPr>
              <p:spPr bwMode="auto">
                <a:xfrm>
                  <a:off x="2974" y="2842"/>
                  <a:ext cx="12" cy="13"/>
                </a:xfrm>
                <a:custGeom>
                  <a:avLst/>
                  <a:gdLst>
                    <a:gd name="T0" fmla="*/ 0 w 12"/>
                    <a:gd name="T1" fmla="*/ 13 h 13"/>
                    <a:gd name="T2" fmla="*/ 0 w 12"/>
                    <a:gd name="T3" fmla="*/ 7 h 13"/>
                    <a:gd name="T4" fmla="*/ 0 w 12"/>
                    <a:gd name="T5" fmla="*/ 0 h 13"/>
                    <a:gd name="T6" fmla="*/ 6 w 12"/>
                    <a:gd name="T7" fmla="*/ 0 h 13"/>
                    <a:gd name="T8" fmla="*/ 12 w 12"/>
                    <a:gd name="T9" fmla="*/ 7 h 13"/>
                    <a:gd name="T10" fmla="*/ 12 w 12"/>
                    <a:gd name="T11" fmla="*/ 13 h 13"/>
                    <a:gd name="T12" fmla="*/ 6 w 12"/>
                    <a:gd name="T13" fmla="*/ 13 h 13"/>
                    <a:gd name="T14" fmla="*/ 0 w 12"/>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0" y="13"/>
                      </a:moveTo>
                      <a:lnTo>
                        <a:pt x="0" y="7"/>
                      </a:lnTo>
                      <a:lnTo>
                        <a:pt x="0" y="0"/>
                      </a:lnTo>
                      <a:lnTo>
                        <a:pt x="6" y="0"/>
                      </a:lnTo>
                      <a:lnTo>
                        <a:pt x="12" y="7"/>
                      </a:lnTo>
                      <a:lnTo>
                        <a:pt x="12" y="13"/>
                      </a:lnTo>
                      <a:lnTo>
                        <a:pt x="6" y="13"/>
                      </a:lnTo>
                      <a:lnTo>
                        <a:pt x="0" y="1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1" name="Rectangle 99"/>
                <p:cNvSpPr>
                  <a:spLocks noChangeArrowheads="1"/>
                </p:cNvSpPr>
                <p:nvPr/>
              </p:nvSpPr>
              <p:spPr bwMode="auto">
                <a:xfrm>
                  <a:off x="2992" y="2830"/>
                  <a:ext cx="6" cy="6"/>
                </a:xfrm>
                <a:prstGeom prst="rect">
                  <a:avLst/>
                </a:pr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grpSp>
        </p:grpSp>
        <p:sp>
          <p:nvSpPr>
            <p:cNvPr id="73" name="Freeform 100"/>
            <p:cNvSpPr>
              <a:spLocks/>
            </p:cNvSpPr>
            <p:nvPr/>
          </p:nvSpPr>
          <p:spPr bwMode="auto">
            <a:xfrm>
              <a:off x="1503" y="2208"/>
              <a:ext cx="9" cy="10"/>
            </a:xfrm>
            <a:custGeom>
              <a:avLst/>
              <a:gdLst>
                <a:gd name="T0" fmla="*/ 2 w 12"/>
                <a:gd name="T1" fmla="*/ 0 h 12"/>
                <a:gd name="T2" fmla="*/ 2 w 12"/>
                <a:gd name="T3" fmla="*/ 3 h 12"/>
                <a:gd name="T4" fmla="*/ 2 w 12"/>
                <a:gd name="T5" fmla="*/ 3 h 12"/>
                <a:gd name="T6" fmla="*/ 2 w 12"/>
                <a:gd name="T7" fmla="*/ 3 h 12"/>
                <a:gd name="T8" fmla="*/ 0 w 12"/>
                <a:gd name="T9" fmla="*/ 3 h 12"/>
                <a:gd name="T10" fmla="*/ 0 w 12"/>
                <a:gd name="T11" fmla="*/ 3 h 12"/>
                <a:gd name="T12" fmla="*/ 0 w 12"/>
                <a:gd name="T13" fmla="*/ 0 h 12"/>
                <a:gd name="T14" fmla="*/ 2 w 12"/>
                <a:gd name="T15" fmla="*/ 0 h 12"/>
                <a:gd name="T16" fmla="*/ 2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0"/>
                  </a:moveTo>
                  <a:lnTo>
                    <a:pt x="12" y="6"/>
                  </a:lnTo>
                  <a:lnTo>
                    <a:pt x="12" y="12"/>
                  </a:lnTo>
                  <a:lnTo>
                    <a:pt x="6" y="12"/>
                  </a:lnTo>
                  <a:lnTo>
                    <a:pt x="0" y="12"/>
                  </a:lnTo>
                  <a:lnTo>
                    <a:pt x="0" y="6"/>
                  </a:lnTo>
                  <a:lnTo>
                    <a:pt x="0" y="0"/>
                  </a:lnTo>
                  <a:lnTo>
                    <a:pt x="6" y="0"/>
                  </a:lnTo>
                  <a:lnTo>
                    <a:pt x="12"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4" name="Freeform 101"/>
            <p:cNvSpPr>
              <a:spLocks/>
            </p:cNvSpPr>
            <p:nvPr/>
          </p:nvSpPr>
          <p:spPr bwMode="auto">
            <a:xfrm>
              <a:off x="1489" y="2213"/>
              <a:ext cx="9" cy="9"/>
            </a:xfrm>
            <a:custGeom>
              <a:avLst/>
              <a:gdLst>
                <a:gd name="T0" fmla="*/ 2 w 12"/>
                <a:gd name="T1" fmla="*/ 0 h 12"/>
                <a:gd name="T2" fmla="*/ 2 w 12"/>
                <a:gd name="T3" fmla="*/ 2 h 12"/>
                <a:gd name="T4" fmla="*/ 2 w 12"/>
                <a:gd name="T5" fmla="*/ 2 h 12"/>
                <a:gd name="T6" fmla="*/ 2 w 12"/>
                <a:gd name="T7" fmla="*/ 2 h 12"/>
                <a:gd name="T8" fmla="*/ 0 w 12"/>
                <a:gd name="T9" fmla="*/ 2 h 12"/>
                <a:gd name="T10" fmla="*/ 2 w 12"/>
                <a:gd name="T11" fmla="*/ 0 h 12"/>
                <a:gd name="T12" fmla="*/ 2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0"/>
                  </a:moveTo>
                  <a:lnTo>
                    <a:pt x="12" y="6"/>
                  </a:lnTo>
                  <a:lnTo>
                    <a:pt x="12" y="12"/>
                  </a:lnTo>
                  <a:lnTo>
                    <a:pt x="6" y="12"/>
                  </a:lnTo>
                  <a:lnTo>
                    <a:pt x="0" y="6"/>
                  </a:lnTo>
                  <a:lnTo>
                    <a:pt x="6" y="0"/>
                  </a:lnTo>
                  <a:lnTo>
                    <a:pt x="12"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5" name="Freeform 102"/>
            <p:cNvSpPr>
              <a:spLocks/>
            </p:cNvSpPr>
            <p:nvPr/>
          </p:nvSpPr>
          <p:spPr bwMode="auto">
            <a:xfrm>
              <a:off x="1507" y="2408"/>
              <a:ext cx="23" cy="14"/>
            </a:xfrm>
            <a:custGeom>
              <a:avLst/>
              <a:gdLst>
                <a:gd name="T0" fmla="*/ 2 w 30"/>
                <a:gd name="T1" fmla="*/ 2 h 18"/>
                <a:gd name="T2" fmla="*/ 2 w 30"/>
                <a:gd name="T3" fmla="*/ 2 h 18"/>
                <a:gd name="T4" fmla="*/ 2 w 30"/>
                <a:gd name="T5" fmla="*/ 2 h 18"/>
                <a:gd name="T6" fmla="*/ 2 w 30"/>
                <a:gd name="T7" fmla="*/ 2 h 18"/>
                <a:gd name="T8" fmla="*/ 2 w 30"/>
                <a:gd name="T9" fmla="*/ 2 h 18"/>
                <a:gd name="T10" fmla="*/ 2 w 30"/>
                <a:gd name="T11" fmla="*/ 2 h 18"/>
                <a:gd name="T12" fmla="*/ 0 w 30"/>
                <a:gd name="T13" fmla="*/ 2 h 18"/>
                <a:gd name="T14" fmla="*/ 0 w 30"/>
                <a:gd name="T15" fmla="*/ 0 h 18"/>
                <a:gd name="T16" fmla="*/ 2 w 30"/>
                <a:gd name="T17" fmla="*/ 0 h 18"/>
                <a:gd name="T18" fmla="*/ 2 w 30"/>
                <a:gd name="T19" fmla="*/ 0 h 18"/>
                <a:gd name="T20" fmla="*/ 2 w 30"/>
                <a:gd name="T21" fmla="*/ 0 h 18"/>
                <a:gd name="T22" fmla="*/ 2 w 30"/>
                <a:gd name="T23" fmla="*/ 0 h 18"/>
                <a:gd name="T24" fmla="*/ 2 w 30"/>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8"/>
                <a:gd name="T41" fmla="*/ 30 w 30"/>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8">
                  <a:moveTo>
                    <a:pt x="30" y="6"/>
                  </a:moveTo>
                  <a:lnTo>
                    <a:pt x="30" y="12"/>
                  </a:lnTo>
                  <a:lnTo>
                    <a:pt x="30" y="18"/>
                  </a:lnTo>
                  <a:lnTo>
                    <a:pt x="24" y="18"/>
                  </a:lnTo>
                  <a:lnTo>
                    <a:pt x="12" y="12"/>
                  </a:lnTo>
                  <a:lnTo>
                    <a:pt x="6" y="6"/>
                  </a:lnTo>
                  <a:lnTo>
                    <a:pt x="0" y="6"/>
                  </a:lnTo>
                  <a:lnTo>
                    <a:pt x="0" y="0"/>
                  </a:lnTo>
                  <a:lnTo>
                    <a:pt x="6" y="0"/>
                  </a:lnTo>
                  <a:lnTo>
                    <a:pt x="12" y="0"/>
                  </a:lnTo>
                  <a:lnTo>
                    <a:pt x="24" y="0"/>
                  </a:lnTo>
                  <a:lnTo>
                    <a:pt x="30" y="0"/>
                  </a:lnTo>
                  <a:lnTo>
                    <a:pt x="3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6" name="Freeform 103"/>
            <p:cNvSpPr>
              <a:spLocks/>
            </p:cNvSpPr>
            <p:nvPr/>
          </p:nvSpPr>
          <p:spPr bwMode="auto">
            <a:xfrm>
              <a:off x="2488" y="2515"/>
              <a:ext cx="9" cy="5"/>
            </a:xfrm>
            <a:custGeom>
              <a:avLst/>
              <a:gdLst>
                <a:gd name="T0" fmla="*/ 2 w 12"/>
                <a:gd name="T1" fmla="*/ 0 h 6"/>
                <a:gd name="T2" fmla="*/ 0 w 12"/>
                <a:gd name="T3" fmla="*/ 0 h 6"/>
                <a:gd name="T4" fmla="*/ 0 w 12"/>
                <a:gd name="T5" fmla="*/ 3 h 6"/>
                <a:gd name="T6" fmla="*/ 2 w 12"/>
                <a:gd name="T7" fmla="*/ 0 h 6"/>
                <a:gd name="T8" fmla="*/ 2 w 12"/>
                <a:gd name="T9" fmla="*/ 0 h 6"/>
                <a:gd name="T10" fmla="*/ 2 w 12"/>
                <a:gd name="T11" fmla="*/ 0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0"/>
                  </a:moveTo>
                  <a:lnTo>
                    <a:pt x="0" y="0"/>
                  </a:lnTo>
                  <a:lnTo>
                    <a:pt x="0" y="6"/>
                  </a:lnTo>
                  <a:lnTo>
                    <a:pt x="6" y="0"/>
                  </a:lnTo>
                  <a:lnTo>
                    <a:pt x="12" y="0"/>
                  </a:lnTo>
                  <a:lnTo>
                    <a:pt x="6"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7" name="Freeform 104"/>
            <p:cNvSpPr>
              <a:spLocks/>
            </p:cNvSpPr>
            <p:nvPr/>
          </p:nvSpPr>
          <p:spPr bwMode="auto">
            <a:xfrm>
              <a:off x="2474" y="2455"/>
              <a:ext cx="9" cy="0"/>
            </a:xfrm>
            <a:custGeom>
              <a:avLst/>
              <a:gdLst>
                <a:gd name="T0" fmla="*/ 2 w 12"/>
                <a:gd name="T1" fmla="*/ 0 w 12"/>
                <a:gd name="T2" fmla="*/ 2 w 12"/>
                <a:gd name="T3" fmla="*/ 2 w 12"/>
                <a:gd name="T4" fmla="*/ 2 w 12"/>
                <a:gd name="T5" fmla="*/ 0 60000 65536"/>
                <a:gd name="T6" fmla="*/ 0 60000 65536"/>
                <a:gd name="T7" fmla="*/ 0 60000 65536"/>
                <a:gd name="T8" fmla="*/ 0 60000 65536"/>
                <a:gd name="T9" fmla="*/ 0 60000 65536"/>
                <a:gd name="T10" fmla="*/ 0 w 12"/>
                <a:gd name="T11" fmla="*/ 12 w 12"/>
              </a:gdLst>
              <a:ahLst/>
              <a:cxnLst>
                <a:cxn ang="T5">
                  <a:pos x="T0" y="0"/>
                </a:cxn>
                <a:cxn ang="T6">
                  <a:pos x="T1" y="0"/>
                </a:cxn>
                <a:cxn ang="T7">
                  <a:pos x="T2" y="0"/>
                </a:cxn>
                <a:cxn ang="T8">
                  <a:pos x="T3" y="0"/>
                </a:cxn>
                <a:cxn ang="T9">
                  <a:pos x="T4" y="0"/>
                </a:cxn>
              </a:cxnLst>
              <a:rect l="T10" t="0" r="T11" b="0"/>
              <a:pathLst>
                <a:path w="12">
                  <a:moveTo>
                    <a:pt x="6" y="0"/>
                  </a:moveTo>
                  <a:lnTo>
                    <a:pt x="0" y="0"/>
                  </a:lnTo>
                  <a:lnTo>
                    <a:pt x="6" y="0"/>
                  </a:lnTo>
                  <a:lnTo>
                    <a:pt x="12" y="0"/>
                  </a:lnTo>
                  <a:lnTo>
                    <a:pt x="6"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8" name="Freeform 105"/>
            <p:cNvSpPr>
              <a:spLocks/>
            </p:cNvSpPr>
            <p:nvPr/>
          </p:nvSpPr>
          <p:spPr bwMode="auto">
            <a:xfrm>
              <a:off x="2927" y="2008"/>
              <a:ext cx="19" cy="10"/>
            </a:xfrm>
            <a:custGeom>
              <a:avLst/>
              <a:gdLst>
                <a:gd name="T0" fmla="*/ 2 w 25"/>
                <a:gd name="T1" fmla="*/ 3 h 12"/>
                <a:gd name="T2" fmla="*/ 2 w 25"/>
                <a:gd name="T3" fmla="*/ 3 h 12"/>
                <a:gd name="T4" fmla="*/ 2 w 25"/>
                <a:gd name="T5" fmla="*/ 3 h 12"/>
                <a:gd name="T6" fmla="*/ 2 w 25"/>
                <a:gd name="T7" fmla="*/ 0 h 12"/>
                <a:gd name="T8" fmla="*/ 2 w 25"/>
                <a:gd name="T9" fmla="*/ 0 h 12"/>
                <a:gd name="T10" fmla="*/ 2 w 25"/>
                <a:gd name="T11" fmla="*/ 0 h 12"/>
                <a:gd name="T12" fmla="*/ 0 w 25"/>
                <a:gd name="T13" fmla="*/ 3 h 12"/>
                <a:gd name="T14" fmla="*/ 0 w 25"/>
                <a:gd name="T15" fmla="*/ 3 h 12"/>
                <a:gd name="T16" fmla="*/ 2 w 25"/>
                <a:gd name="T17" fmla="*/ 3 h 12"/>
                <a:gd name="T18" fmla="*/ 2 w 25"/>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2"/>
                <a:gd name="T32" fmla="*/ 25 w 2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2">
                  <a:moveTo>
                    <a:pt x="12" y="12"/>
                  </a:moveTo>
                  <a:lnTo>
                    <a:pt x="18" y="12"/>
                  </a:lnTo>
                  <a:lnTo>
                    <a:pt x="25" y="6"/>
                  </a:lnTo>
                  <a:lnTo>
                    <a:pt x="18" y="0"/>
                  </a:lnTo>
                  <a:lnTo>
                    <a:pt x="12" y="0"/>
                  </a:lnTo>
                  <a:lnTo>
                    <a:pt x="6" y="0"/>
                  </a:lnTo>
                  <a:lnTo>
                    <a:pt x="0" y="6"/>
                  </a:lnTo>
                  <a:lnTo>
                    <a:pt x="0" y="12"/>
                  </a:lnTo>
                  <a:lnTo>
                    <a:pt x="6" y="12"/>
                  </a:lnTo>
                  <a:lnTo>
                    <a:pt x="12"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9" name="Freeform 106"/>
            <p:cNvSpPr>
              <a:spLocks/>
            </p:cNvSpPr>
            <p:nvPr/>
          </p:nvSpPr>
          <p:spPr bwMode="auto">
            <a:xfrm>
              <a:off x="3052" y="2167"/>
              <a:ext cx="9" cy="4"/>
            </a:xfrm>
            <a:custGeom>
              <a:avLst/>
              <a:gdLst>
                <a:gd name="T0" fmla="*/ 2 w 12"/>
                <a:gd name="T1" fmla="*/ 1 h 6"/>
                <a:gd name="T2" fmla="*/ 2 w 12"/>
                <a:gd name="T3" fmla="*/ 1 h 6"/>
                <a:gd name="T4" fmla="*/ 0 w 12"/>
                <a:gd name="T5" fmla="*/ 1 h 6"/>
                <a:gd name="T6" fmla="*/ 0 w 12"/>
                <a:gd name="T7" fmla="*/ 0 h 6"/>
                <a:gd name="T8" fmla="*/ 2 w 12"/>
                <a:gd name="T9" fmla="*/ 0 h 6"/>
                <a:gd name="T10" fmla="*/ 2 w 12"/>
                <a:gd name="T11" fmla="*/ 0 h 6"/>
                <a:gd name="T12" fmla="*/ 2 w 12"/>
                <a:gd name="T13" fmla="*/ 1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12" y="6"/>
                  </a:moveTo>
                  <a:lnTo>
                    <a:pt x="6" y="6"/>
                  </a:lnTo>
                  <a:lnTo>
                    <a:pt x="0" y="6"/>
                  </a:lnTo>
                  <a:lnTo>
                    <a:pt x="0" y="0"/>
                  </a:lnTo>
                  <a:lnTo>
                    <a:pt x="6" y="0"/>
                  </a:lnTo>
                  <a:lnTo>
                    <a:pt x="12" y="0"/>
                  </a:lnTo>
                  <a:lnTo>
                    <a:pt x="12"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0" name="Freeform 107"/>
            <p:cNvSpPr>
              <a:spLocks/>
            </p:cNvSpPr>
            <p:nvPr/>
          </p:nvSpPr>
          <p:spPr bwMode="auto">
            <a:xfrm>
              <a:off x="3152" y="2199"/>
              <a:ext cx="14" cy="14"/>
            </a:xfrm>
            <a:custGeom>
              <a:avLst/>
              <a:gdLst>
                <a:gd name="T0" fmla="*/ 0 w 19"/>
                <a:gd name="T1" fmla="*/ 2 h 18"/>
                <a:gd name="T2" fmla="*/ 0 w 19"/>
                <a:gd name="T3" fmla="*/ 2 h 18"/>
                <a:gd name="T4" fmla="*/ 1 w 19"/>
                <a:gd name="T5" fmla="*/ 0 h 18"/>
                <a:gd name="T6" fmla="*/ 1 w 19"/>
                <a:gd name="T7" fmla="*/ 0 h 18"/>
                <a:gd name="T8" fmla="*/ 1 w 19"/>
                <a:gd name="T9" fmla="*/ 2 h 18"/>
                <a:gd name="T10" fmla="*/ 1 w 19"/>
                <a:gd name="T11" fmla="*/ 2 h 18"/>
                <a:gd name="T12" fmla="*/ 1 w 19"/>
                <a:gd name="T13" fmla="*/ 2 h 18"/>
                <a:gd name="T14" fmla="*/ 1 w 19"/>
                <a:gd name="T15" fmla="*/ 2 h 18"/>
                <a:gd name="T16" fmla="*/ 0 w 19"/>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8"/>
                <a:gd name="T29" fmla="*/ 19 w 1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8">
                  <a:moveTo>
                    <a:pt x="0" y="18"/>
                  </a:moveTo>
                  <a:lnTo>
                    <a:pt x="0" y="6"/>
                  </a:lnTo>
                  <a:lnTo>
                    <a:pt x="7" y="0"/>
                  </a:lnTo>
                  <a:lnTo>
                    <a:pt x="13" y="0"/>
                  </a:lnTo>
                  <a:lnTo>
                    <a:pt x="19" y="6"/>
                  </a:lnTo>
                  <a:lnTo>
                    <a:pt x="19" y="12"/>
                  </a:lnTo>
                  <a:lnTo>
                    <a:pt x="13" y="12"/>
                  </a:lnTo>
                  <a:lnTo>
                    <a:pt x="7" y="18"/>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1" name="Freeform 108"/>
            <p:cNvSpPr>
              <a:spLocks/>
            </p:cNvSpPr>
            <p:nvPr/>
          </p:nvSpPr>
          <p:spPr bwMode="auto">
            <a:xfrm>
              <a:off x="3065" y="2227"/>
              <a:ext cx="9" cy="9"/>
            </a:xfrm>
            <a:custGeom>
              <a:avLst/>
              <a:gdLst>
                <a:gd name="T0" fmla="*/ 2 w 12"/>
                <a:gd name="T1" fmla="*/ 2 h 12"/>
                <a:gd name="T2" fmla="*/ 0 w 12"/>
                <a:gd name="T3" fmla="*/ 2 h 12"/>
                <a:gd name="T4" fmla="*/ 2 w 12"/>
                <a:gd name="T5" fmla="*/ 2 h 12"/>
                <a:gd name="T6" fmla="*/ 2 w 12"/>
                <a:gd name="T7" fmla="*/ 0 h 12"/>
                <a:gd name="T8" fmla="*/ 2 w 12"/>
                <a:gd name="T9" fmla="*/ 2 h 12"/>
                <a:gd name="T10" fmla="*/ 2 w 12"/>
                <a:gd name="T11" fmla="*/ 2 h 12"/>
                <a:gd name="T12" fmla="*/ 2 w 12"/>
                <a:gd name="T13" fmla="*/ 2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6" y="12"/>
                  </a:moveTo>
                  <a:lnTo>
                    <a:pt x="0" y="6"/>
                  </a:lnTo>
                  <a:lnTo>
                    <a:pt x="6" y="6"/>
                  </a:lnTo>
                  <a:lnTo>
                    <a:pt x="12" y="0"/>
                  </a:lnTo>
                  <a:lnTo>
                    <a:pt x="12" y="6"/>
                  </a:lnTo>
                  <a:lnTo>
                    <a:pt x="6"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2" name="Freeform 109"/>
            <p:cNvSpPr>
              <a:spLocks/>
            </p:cNvSpPr>
            <p:nvPr/>
          </p:nvSpPr>
          <p:spPr bwMode="auto">
            <a:xfrm>
              <a:off x="3037" y="2236"/>
              <a:ext cx="19" cy="14"/>
            </a:xfrm>
            <a:custGeom>
              <a:avLst/>
              <a:gdLst>
                <a:gd name="T0" fmla="*/ 2 w 25"/>
                <a:gd name="T1" fmla="*/ 2 h 18"/>
                <a:gd name="T2" fmla="*/ 2 w 25"/>
                <a:gd name="T3" fmla="*/ 2 h 18"/>
                <a:gd name="T4" fmla="*/ 2 w 25"/>
                <a:gd name="T5" fmla="*/ 0 h 18"/>
                <a:gd name="T6" fmla="*/ 2 w 25"/>
                <a:gd name="T7" fmla="*/ 2 h 18"/>
                <a:gd name="T8" fmla="*/ 2 w 25"/>
                <a:gd name="T9" fmla="*/ 2 h 18"/>
                <a:gd name="T10" fmla="*/ 2 w 25"/>
                <a:gd name="T11" fmla="*/ 2 h 18"/>
                <a:gd name="T12" fmla="*/ 2 w 25"/>
                <a:gd name="T13" fmla="*/ 2 h 18"/>
                <a:gd name="T14" fmla="*/ 0 w 25"/>
                <a:gd name="T15" fmla="*/ 2 h 18"/>
                <a:gd name="T16" fmla="*/ 2 w 25"/>
                <a:gd name="T17" fmla="*/ 2 h 18"/>
                <a:gd name="T18" fmla="*/ 2 w 25"/>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8"/>
                <a:gd name="T32" fmla="*/ 25 w 2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8">
                  <a:moveTo>
                    <a:pt x="6" y="12"/>
                  </a:moveTo>
                  <a:lnTo>
                    <a:pt x="12" y="6"/>
                  </a:lnTo>
                  <a:lnTo>
                    <a:pt x="19" y="0"/>
                  </a:lnTo>
                  <a:lnTo>
                    <a:pt x="25" y="6"/>
                  </a:lnTo>
                  <a:lnTo>
                    <a:pt x="19" y="12"/>
                  </a:lnTo>
                  <a:lnTo>
                    <a:pt x="12" y="12"/>
                  </a:lnTo>
                  <a:lnTo>
                    <a:pt x="6" y="18"/>
                  </a:lnTo>
                  <a:lnTo>
                    <a:pt x="0" y="18"/>
                  </a:lnTo>
                  <a:lnTo>
                    <a:pt x="6" y="18"/>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3" name="Freeform 110"/>
            <p:cNvSpPr>
              <a:spLocks/>
            </p:cNvSpPr>
            <p:nvPr/>
          </p:nvSpPr>
          <p:spPr bwMode="auto">
            <a:xfrm>
              <a:off x="3335" y="2236"/>
              <a:ext cx="18" cy="24"/>
            </a:xfrm>
            <a:custGeom>
              <a:avLst/>
              <a:gdLst>
                <a:gd name="T0" fmla="*/ 0 w 24"/>
                <a:gd name="T1" fmla="*/ 2 h 31"/>
                <a:gd name="T2" fmla="*/ 0 w 24"/>
                <a:gd name="T3" fmla="*/ 0 h 31"/>
                <a:gd name="T4" fmla="*/ 2 w 24"/>
                <a:gd name="T5" fmla="*/ 0 h 31"/>
                <a:gd name="T6" fmla="*/ 2 w 24"/>
                <a:gd name="T7" fmla="*/ 0 h 31"/>
                <a:gd name="T8" fmla="*/ 2 w 24"/>
                <a:gd name="T9" fmla="*/ 2 h 31"/>
                <a:gd name="T10" fmla="*/ 2 w 24"/>
                <a:gd name="T11" fmla="*/ 2 h 31"/>
                <a:gd name="T12" fmla="*/ 2 w 24"/>
                <a:gd name="T13" fmla="*/ 2 h 31"/>
                <a:gd name="T14" fmla="*/ 2 w 24"/>
                <a:gd name="T15" fmla="*/ 2 h 31"/>
                <a:gd name="T16" fmla="*/ 2 w 24"/>
                <a:gd name="T17" fmla="*/ 2 h 31"/>
                <a:gd name="T18" fmla="*/ 2 w 24"/>
                <a:gd name="T19" fmla="*/ 2 h 31"/>
                <a:gd name="T20" fmla="*/ 2 w 24"/>
                <a:gd name="T21" fmla="*/ 2 h 31"/>
                <a:gd name="T22" fmla="*/ 0 w 24"/>
                <a:gd name="T23" fmla="*/ 2 h 31"/>
                <a:gd name="T24" fmla="*/ 0 w 24"/>
                <a:gd name="T25" fmla="*/ 2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31"/>
                <a:gd name="T41" fmla="*/ 24 w 24"/>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31">
                  <a:moveTo>
                    <a:pt x="0" y="6"/>
                  </a:moveTo>
                  <a:lnTo>
                    <a:pt x="0" y="0"/>
                  </a:lnTo>
                  <a:lnTo>
                    <a:pt x="6" y="0"/>
                  </a:lnTo>
                  <a:lnTo>
                    <a:pt x="12" y="0"/>
                  </a:lnTo>
                  <a:lnTo>
                    <a:pt x="18" y="12"/>
                  </a:lnTo>
                  <a:lnTo>
                    <a:pt x="24" y="18"/>
                  </a:lnTo>
                  <a:lnTo>
                    <a:pt x="24" y="24"/>
                  </a:lnTo>
                  <a:lnTo>
                    <a:pt x="24" y="31"/>
                  </a:lnTo>
                  <a:lnTo>
                    <a:pt x="18" y="31"/>
                  </a:lnTo>
                  <a:lnTo>
                    <a:pt x="12" y="24"/>
                  </a:lnTo>
                  <a:lnTo>
                    <a:pt x="6" y="18"/>
                  </a:lnTo>
                  <a:lnTo>
                    <a:pt x="0" y="12"/>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4" name="Freeform 111"/>
            <p:cNvSpPr>
              <a:spLocks/>
            </p:cNvSpPr>
            <p:nvPr/>
          </p:nvSpPr>
          <p:spPr bwMode="auto">
            <a:xfrm>
              <a:off x="3372" y="2274"/>
              <a:ext cx="41" cy="27"/>
            </a:xfrm>
            <a:custGeom>
              <a:avLst/>
              <a:gdLst>
                <a:gd name="T0" fmla="*/ 0 w 54"/>
                <a:gd name="T1" fmla="*/ 0 h 36"/>
                <a:gd name="T2" fmla="*/ 2 w 54"/>
                <a:gd name="T3" fmla="*/ 0 h 36"/>
                <a:gd name="T4" fmla="*/ 2 w 54"/>
                <a:gd name="T5" fmla="*/ 0 h 36"/>
                <a:gd name="T6" fmla="*/ 2 w 54"/>
                <a:gd name="T7" fmla="*/ 2 h 36"/>
                <a:gd name="T8" fmla="*/ 2 w 54"/>
                <a:gd name="T9" fmla="*/ 2 h 36"/>
                <a:gd name="T10" fmla="*/ 2 w 54"/>
                <a:gd name="T11" fmla="*/ 2 h 36"/>
                <a:gd name="T12" fmla="*/ 2 w 54"/>
                <a:gd name="T13" fmla="*/ 2 h 36"/>
                <a:gd name="T14" fmla="*/ 2 w 54"/>
                <a:gd name="T15" fmla="*/ 2 h 36"/>
                <a:gd name="T16" fmla="*/ 2 w 54"/>
                <a:gd name="T17" fmla="*/ 2 h 36"/>
                <a:gd name="T18" fmla="*/ 2 w 54"/>
                <a:gd name="T19" fmla="*/ 2 h 36"/>
                <a:gd name="T20" fmla="*/ 2 w 54"/>
                <a:gd name="T21" fmla="*/ 2 h 36"/>
                <a:gd name="T22" fmla="*/ 2 w 54"/>
                <a:gd name="T23" fmla="*/ 2 h 36"/>
                <a:gd name="T24" fmla="*/ 2 w 54"/>
                <a:gd name="T25" fmla="*/ 2 h 36"/>
                <a:gd name="T26" fmla="*/ 2 w 54"/>
                <a:gd name="T27" fmla="*/ 2 h 36"/>
                <a:gd name="T28" fmla="*/ 2 w 54"/>
                <a:gd name="T29" fmla="*/ 2 h 36"/>
                <a:gd name="T30" fmla="*/ 2 w 54"/>
                <a:gd name="T31" fmla="*/ 2 h 36"/>
                <a:gd name="T32" fmla="*/ 0 w 54"/>
                <a:gd name="T33" fmla="*/ 2 h 36"/>
                <a:gd name="T34" fmla="*/ 0 w 54"/>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6"/>
                <a:gd name="T56" fmla="*/ 54 w 54"/>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6">
                  <a:moveTo>
                    <a:pt x="0" y="0"/>
                  </a:moveTo>
                  <a:lnTo>
                    <a:pt x="6" y="0"/>
                  </a:lnTo>
                  <a:lnTo>
                    <a:pt x="12" y="0"/>
                  </a:lnTo>
                  <a:lnTo>
                    <a:pt x="18" y="6"/>
                  </a:lnTo>
                  <a:lnTo>
                    <a:pt x="30" y="12"/>
                  </a:lnTo>
                  <a:lnTo>
                    <a:pt x="36" y="12"/>
                  </a:lnTo>
                  <a:lnTo>
                    <a:pt x="42" y="18"/>
                  </a:lnTo>
                  <a:lnTo>
                    <a:pt x="48" y="24"/>
                  </a:lnTo>
                  <a:lnTo>
                    <a:pt x="54" y="30"/>
                  </a:lnTo>
                  <a:lnTo>
                    <a:pt x="54" y="36"/>
                  </a:lnTo>
                  <a:lnTo>
                    <a:pt x="42" y="36"/>
                  </a:lnTo>
                  <a:lnTo>
                    <a:pt x="30" y="30"/>
                  </a:lnTo>
                  <a:lnTo>
                    <a:pt x="24" y="24"/>
                  </a:lnTo>
                  <a:lnTo>
                    <a:pt x="18" y="24"/>
                  </a:lnTo>
                  <a:lnTo>
                    <a:pt x="12" y="18"/>
                  </a:lnTo>
                  <a:lnTo>
                    <a:pt x="6" y="12"/>
                  </a:lnTo>
                  <a:lnTo>
                    <a:pt x="0" y="6"/>
                  </a:lnTo>
                  <a:lnTo>
                    <a:pt x="0"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5" name="Freeform 112"/>
            <p:cNvSpPr>
              <a:spLocks/>
            </p:cNvSpPr>
            <p:nvPr/>
          </p:nvSpPr>
          <p:spPr bwMode="auto">
            <a:xfrm>
              <a:off x="3624" y="2027"/>
              <a:ext cx="27" cy="19"/>
            </a:xfrm>
            <a:custGeom>
              <a:avLst/>
              <a:gdLst>
                <a:gd name="T0" fmla="*/ 2 w 36"/>
                <a:gd name="T1" fmla="*/ 2 h 25"/>
                <a:gd name="T2" fmla="*/ 2 w 36"/>
                <a:gd name="T3" fmla="*/ 2 h 25"/>
                <a:gd name="T4" fmla="*/ 2 w 36"/>
                <a:gd name="T5" fmla="*/ 2 h 25"/>
                <a:gd name="T6" fmla="*/ 2 w 36"/>
                <a:gd name="T7" fmla="*/ 2 h 25"/>
                <a:gd name="T8" fmla="*/ 0 w 36"/>
                <a:gd name="T9" fmla="*/ 2 h 25"/>
                <a:gd name="T10" fmla="*/ 2 w 36"/>
                <a:gd name="T11" fmla="*/ 2 h 25"/>
                <a:gd name="T12" fmla="*/ 2 w 36"/>
                <a:gd name="T13" fmla="*/ 0 h 25"/>
                <a:gd name="T14" fmla="*/ 2 w 36"/>
                <a:gd name="T15" fmla="*/ 2 h 25"/>
                <a:gd name="T16" fmla="*/ 2 w 36"/>
                <a:gd name="T17" fmla="*/ 2 h 25"/>
                <a:gd name="T18" fmla="*/ 2 w 36"/>
                <a:gd name="T19" fmla="*/ 2 h 25"/>
                <a:gd name="T20" fmla="*/ 2 w 36"/>
                <a:gd name="T21" fmla="*/ 2 h 25"/>
                <a:gd name="T22" fmla="*/ 2 w 36"/>
                <a:gd name="T23" fmla="*/ 2 h 25"/>
                <a:gd name="T24" fmla="*/ 2 w 36"/>
                <a:gd name="T25" fmla="*/ 2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5"/>
                <a:gd name="T41" fmla="*/ 36 w 36"/>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5">
                  <a:moveTo>
                    <a:pt x="24" y="25"/>
                  </a:moveTo>
                  <a:lnTo>
                    <a:pt x="18" y="25"/>
                  </a:lnTo>
                  <a:lnTo>
                    <a:pt x="12" y="18"/>
                  </a:lnTo>
                  <a:lnTo>
                    <a:pt x="6" y="18"/>
                  </a:lnTo>
                  <a:lnTo>
                    <a:pt x="0" y="12"/>
                  </a:lnTo>
                  <a:lnTo>
                    <a:pt x="6" y="6"/>
                  </a:lnTo>
                  <a:lnTo>
                    <a:pt x="12" y="0"/>
                  </a:lnTo>
                  <a:lnTo>
                    <a:pt x="24" y="6"/>
                  </a:lnTo>
                  <a:lnTo>
                    <a:pt x="30" y="12"/>
                  </a:lnTo>
                  <a:lnTo>
                    <a:pt x="36" y="18"/>
                  </a:lnTo>
                  <a:lnTo>
                    <a:pt x="30" y="18"/>
                  </a:lnTo>
                  <a:lnTo>
                    <a:pt x="24" y="18"/>
                  </a:lnTo>
                  <a:lnTo>
                    <a:pt x="24" y="2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6" name="Freeform 113"/>
            <p:cNvSpPr>
              <a:spLocks/>
            </p:cNvSpPr>
            <p:nvPr/>
          </p:nvSpPr>
          <p:spPr bwMode="auto">
            <a:xfrm>
              <a:off x="3730" y="2092"/>
              <a:ext cx="54" cy="33"/>
            </a:xfrm>
            <a:custGeom>
              <a:avLst/>
              <a:gdLst>
                <a:gd name="T0" fmla="*/ 2 w 72"/>
                <a:gd name="T1" fmla="*/ 2 h 42"/>
                <a:gd name="T2" fmla="*/ 2 w 72"/>
                <a:gd name="T3" fmla="*/ 2 h 42"/>
                <a:gd name="T4" fmla="*/ 0 w 72"/>
                <a:gd name="T5" fmla="*/ 2 h 42"/>
                <a:gd name="T6" fmla="*/ 2 w 72"/>
                <a:gd name="T7" fmla="*/ 2 h 42"/>
                <a:gd name="T8" fmla="*/ 2 w 72"/>
                <a:gd name="T9" fmla="*/ 2 h 42"/>
                <a:gd name="T10" fmla="*/ 2 w 72"/>
                <a:gd name="T11" fmla="*/ 2 h 42"/>
                <a:gd name="T12" fmla="*/ 2 w 72"/>
                <a:gd name="T13" fmla="*/ 0 h 42"/>
                <a:gd name="T14" fmla="*/ 2 w 72"/>
                <a:gd name="T15" fmla="*/ 2 h 42"/>
                <a:gd name="T16" fmla="*/ 2 w 72"/>
                <a:gd name="T17" fmla="*/ 2 h 42"/>
                <a:gd name="T18" fmla="*/ 2 w 72"/>
                <a:gd name="T19" fmla="*/ 2 h 42"/>
                <a:gd name="T20" fmla="*/ 2 w 72"/>
                <a:gd name="T21" fmla="*/ 2 h 42"/>
                <a:gd name="T22" fmla="*/ 2 w 72"/>
                <a:gd name="T23" fmla="*/ 2 h 42"/>
                <a:gd name="T24" fmla="*/ 2 w 72"/>
                <a:gd name="T25" fmla="*/ 2 h 42"/>
                <a:gd name="T26" fmla="*/ 2 w 72"/>
                <a:gd name="T27" fmla="*/ 2 h 42"/>
                <a:gd name="T28" fmla="*/ 2 w 72"/>
                <a:gd name="T29" fmla="*/ 2 h 42"/>
                <a:gd name="T30" fmla="*/ 2 w 72"/>
                <a:gd name="T31" fmla="*/ 2 h 42"/>
                <a:gd name="T32" fmla="*/ 2 w 72"/>
                <a:gd name="T33" fmla="*/ 2 h 42"/>
                <a:gd name="T34" fmla="*/ 2 w 72"/>
                <a:gd name="T35" fmla="*/ 2 h 42"/>
                <a:gd name="T36" fmla="*/ 2 w 72"/>
                <a:gd name="T37" fmla="*/ 2 h 42"/>
                <a:gd name="T38" fmla="*/ 2 w 72"/>
                <a:gd name="T39" fmla="*/ 2 h 42"/>
                <a:gd name="T40" fmla="*/ 2 w 72"/>
                <a:gd name="T41" fmla="*/ 2 h 42"/>
                <a:gd name="T42" fmla="*/ 2 w 72"/>
                <a:gd name="T43" fmla="*/ 2 h 42"/>
                <a:gd name="T44" fmla="*/ 2 w 72"/>
                <a:gd name="T45" fmla="*/ 2 h 42"/>
                <a:gd name="T46" fmla="*/ 2 w 72"/>
                <a:gd name="T47" fmla="*/ 2 h 42"/>
                <a:gd name="T48" fmla="*/ 2 w 72"/>
                <a:gd name="T49" fmla="*/ 2 h 42"/>
                <a:gd name="T50" fmla="*/ 2 w 72"/>
                <a:gd name="T51" fmla="*/ 2 h 42"/>
                <a:gd name="T52" fmla="*/ 2 w 72"/>
                <a:gd name="T53" fmla="*/ 2 h 42"/>
                <a:gd name="T54" fmla="*/ 2 w 72"/>
                <a:gd name="T55" fmla="*/ 2 h 42"/>
                <a:gd name="T56" fmla="*/ 2 w 72"/>
                <a:gd name="T57" fmla="*/ 2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42"/>
                <a:gd name="T89" fmla="*/ 72 w 72"/>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42">
                  <a:moveTo>
                    <a:pt x="12" y="36"/>
                  </a:moveTo>
                  <a:lnTo>
                    <a:pt x="6" y="36"/>
                  </a:lnTo>
                  <a:lnTo>
                    <a:pt x="0" y="36"/>
                  </a:lnTo>
                  <a:lnTo>
                    <a:pt x="6" y="24"/>
                  </a:lnTo>
                  <a:lnTo>
                    <a:pt x="6" y="18"/>
                  </a:lnTo>
                  <a:lnTo>
                    <a:pt x="12" y="6"/>
                  </a:lnTo>
                  <a:lnTo>
                    <a:pt x="12" y="0"/>
                  </a:lnTo>
                  <a:lnTo>
                    <a:pt x="18" y="6"/>
                  </a:lnTo>
                  <a:lnTo>
                    <a:pt x="24" y="12"/>
                  </a:lnTo>
                  <a:lnTo>
                    <a:pt x="30" y="6"/>
                  </a:lnTo>
                  <a:lnTo>
                    <a:pt x="36" y="6"/>
                  </a:lnTo>
                  <a:lnTo>
                    <a:pt x="42" y="6"/>
                  </a:lnTo>
                  <a:lnTo>
                    <a:pt x="48" y="18"/>
                  </a:lnTo>
                  <a:lnTo>
                    <a:pt x="54" y="24"/>
                  </a:lnTo>
                  <a:lnTo>
                    <a:pt x="54" y="30"/>
                  </a:lnTo>
                  <a:lnTo>
                    <a:pt x="66" y="30"/>
                  </a:lnTo>
                  <a:lnTo>
                    <a:pt x="72" y="30"/>
                  </a:lnTo>
                  <a:lnTo>
                    <a:pt x="66" y="36"/>
                  </a:lnTo>
                  <a:lnTo>
                    <a:pt x="60" y="36"/>
                  </a:lnTo>
                  <a:lnTo>
                    <a:pt x="54" y="36"/>
                  </a:lnTo>
                  <a:lnTo>
                    <a:pt x="48" y="30"/>
                  </a:lnTo>
                  <a:lnTo>
                    <a:pt x="42" y="30"/>
                  </a:lnTo>
                  <a:lnTo>
                    <a:pt x="42" y="24"/>
                  </a:lnTo>
                  <a:lnTo>
                    <a:pt x="36" y="24"/>
                  </a:lnTo>
                  <a:lnTo>
                    <a:pt x="30" y="30"/>
                  </a:lnTo>
                  <a:lnTo>
                    <a:pt x="24" y="42"/>
                  </a:lnTo>
                  <a:lnTo>
                    <a:pt x="18" y="42"/>
                  </a:lnTo>
                  <a:lnTo>
                    <a:pt x="12" y="42"/>
                  </a:lnTo>
                  <a:lnTo>
                    <a:pt x="12" y="3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7" name="Freeform 114"/>
            <p:cNvSpPr>
              <a:spLocks/>
            </p:cNvSpPr>
            <p:nvPr/>
          </p:nvSpPr>
          <p:spPr bwMode="auto">
            <a:xfrm>
              <a:off x="3757" y="2129"/>
              <a:ext cx="14" cy="9"/>
            </a:xfrm>
            <a:custGeom>
              <a:avLst/>
              <a:gdLst>
                <a:gd name="T0" fmla="*/ 0 w 18"/>
                <a:gd name="T1" fmla="*/ 2 h 12"/>
                <a:gd name="T2" fmla="*/ 0 w 18"/>
                <a:gd name="T3" fmla="*/ 2 h 12"/>
                <a:gd name="T4" fmla="*/ 0 w 18"/>
                <a:gd name="T5" fmla="*/ 0 h 12"/>
                <a:gd name="T6" fmla="*/ 2 w 18"/>
                <a:gd name="T7" fmla="*/ 0 h 12"/>
                <a:gd name="T8" fmla="*/ 2 w 18"/>
                <a:gd name="T9" fmla="*/ 0 h 12"/>
                <a:gd name="T10" fmla="*/ 2 w 18"/>
                <a:gd name="T11" fmla="*/ 2 h 12"/>
                <a:gd name="T12" fmla="*/ 2 w 18"/>
                <a:gd name="T13" fmla="*/ 2 h 12"/>
                <a:gd name="T14" fmla="*/ 2 w 18"/>
                <a:gd name="T15" fmla="*/ 2 h 12"/>
                <a:gd name="T16" fmla="*/ 0 w 18"/>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0" y="12"/>
                  </a:moveTo>
                  <a:lnTo>
                    <a:pt x="0" y="6"/>
                  </a:lnTo>
                  <a:lnTo>
                    <a:pt x="0" y="0"/>
                  </a:lnTo>
                  <a:lnTo>
                    <a:pt x="12" y="0"/>
                  </a:lnTo>
                  <a:lnTo>
                    <a:pt x="18" y="0"/>
                  </a:lnTo>
                  <a:lnTo>
                    <a:pt x="18" y="6"/>
                  </a:lnTo>
                  <a:lnTo>
                    <a:pt x="12" y="6"/>
                  </a:lnTo>
                  <a:lnTo>
                    <a:pt x="6" y="12"/>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8" name="Freeform 115"/>
            <p:cNvSpPr>
              <a:spLocks/>
            </p:cNvSpPr>
            <p:nvPr/>
          </p:nvSpPr>
          <p:spPr bwMode="auto">
            <a:xfrm>
              <a:off x="3784" y="2134"/>
              <a:ext cx="6" cy="14"/>
            </a:xfrm>
            <a:custGeom>
              <a:avLst/>
              <a:gdLst>
                <a:gd name="T0" fmla="*/ 3 w 7"/>
                <a:gd name="T1" fmla="*/ 2 h 18"/>
                <a:gd name="T2" fmla="*/ 0 w 7"/>
                <a:gd name="T3" fmla="*/ 2 h 18"/>
                <a:gd name="T4" fmla="*/ 0 w 7"/>
                <a:gd name="T5" fmla="*/ 2 h 18"/>
                <a:gd name="T6" fmla="*/ 0 w 7"/>
                <a:gd name="T7" fmla="*/ 0 h 18"/>
                <a:gd name="T8" fmla="*/ 3 w 7"/>
                <a:gd name="T9" fmla="*/ 0 h 18"/>
                <a:gd name="T10" fmla="*/ 3 w 7"/>
                <a:gd name="T11" fmla="*/ 2 h 18"/>
                <a:gd name="T12" fmla="*/ 3 w 7"/>
                <a:gd name="T13" fmla="*/ 2 h 18"/>
                <a:gd name="T14" fmla="*/ 3 w 7"/>
                <a:gd name="T15" fmla="*/ 2 h 1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8"/>
                <a:gd name="T26" fmla="*/ 7 w 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8">
                  <a:moveTo>
                    <a:pt x="7" y="18"/>
                  </a:moveTo>
                  <a:lnTo>
                    <a:pt x="0" y="12"/>
                  </a:lnTo>
                  <a:lnTo>
                    <a:pt x="0" y="6"/>
                  </a:lnTo>
                  <a:lnTo>
                    <a:pt x="0" y="0"/>
                  </a:lnTo>
                  <a:lnTo>
                    <a:pt x="7" y="0"/>
                  </a:lnTo>
                  <a:lnTo>
                    <a:pt x="7" y="6"/>
                  </a:lnTo>
                  <a:lnTo>
                    <a:pt x="7" y="12"/>
                  </a:lnTo>
                  <a:lnTo>
                    <a:pt x="7"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9" name="Freeform 116"/>
            <p:cNvSpPr>
              <a:spLocks/>
            </p:cNvSpPr>
            <p:nvPr/>
          </p:nvSpPr>
          <p:spPr bwMode="auto">
            <a:xfrm>
              <a:off x="3404" y="1962"/>
              <a:ext cx="78" cy="56"/>
            </a:xfrm>
            <a:custGeom>
              <a:avLst/>
              <a:gdLst>
                <a:gd name="T0" fmla="*/ 2 w 103"/>
                <a:gd name="T1" fmla="*/ 2 h 72"/>
                <a:gd name="T2" fmla="*/ 2 w 103"/>
                <a:gd name="T3" fmla="*/ 2 h 72"/>
                <a:gd name="T4" fmla="*/ 2 w 103"/>
                <a:gd name="T5" fmla="*/ 2 h 72"/>
                <a:gd name="T6" fmla="*/ 0 w 103"/>
                <a:gd name="T7" fmla="*/ 2 h 72"/>
                <a:gd name="T8" fmla="*/ 0 w 103"/>
                <a:gd name="T9" fmla="*/ 2 h 72"/>
                <a:gd name="T10" fmla="*/ 2 w 103"/>
                <a:gd name="T11" fmla="*/ 2 h 72"/>
                <a:gd name="T12" fmla="*/ 2 w 103"/>
                <a:gd name="T13" fmla="*/ 2 h 72"/>
                <a:gd name="T14" fmla="*/ 2 w 103"/>
                <a:gd name="T15" fmla="*/ 2 h 72"/>
                <a:gd name="T16" fmla="*/ 2 w 103"/>
                <a:gd name="T17" fmla="*/ 2 h 72"/>
                <a:gd name="T18" fmla="*/ 2 w 103"/>
                <a:gd name="T19" fmla="*/ 2 h 72"/>
                <a:gd name="T20" fmla="*/ 2 w 103"/>
                <a:gd name="T21" fmla="*/ 2 h 72"/>
                <a:gd name="T22" fmla="*/ 2 w 103"/>
                <a:gd name="T23" fmla="*/ 2 h 72"/>
                <a:gd name="T24" fmla="*/ 2 w 103"/>
                <a:gd name="T25" fmla="*/ 2 h 72"/>
                <a:gd name="T26" fmla="*/ 2 w 103"/>
                <a:gd name="T27" fmla="*/ 0 h 72"/>
                <a:gd name="T28" fmla="*/ 2 w 103"/>
                <a:gd name="T29" fmla="*/ 0 h 72"/>
                <a:gd name="T30" fmla="*/ 2 w 103"/>
                <a:gd name="T31" fmla="*/ 2 h 72"/>
                <a:gd name="T32" fmla="*/ 2 w 103"/>
                <a:gd name="T33" fmla="*/ 2 h 72"/>
                <a:gd name="T34" fmla="*/ 2 w 103"/>
                <a:gd name="T35" fmla="*/ 2 h 72"/>
                <a:gd name="T36" fmla="*/ 2 w 103"/>
                <a:gd name="T37" fmla="*/ 2 h 72"/>
                <a:gd name="T38" fmla="*/ 2 w 103"/>
                <a:gd name="T39" fmla="*/ 2 h 72"/>
                <a:gd name="T40" fmla="*/ 2 w 103"/>
                <a:gd name="T41" fmla="*/ 2 h 72"/>
                <a:gd name="T42" fmla="*/ 2 w 103"/>
                <a:gd name="T43" fmla="*/ 2 h 72"/>
                <a:gd name="T44" fmla="*/ 2 w 103"/>
                <a:gd name="T45" fmla="*/ 2 h 72"/>
                <a:gd name="T46" fmla="*/ 2 w 103"/>
                <a:gd name="T47" fmla="*/ 2 h 72"/>
                <a:gd name="T48" fmla="*/ 2 w 103"/>
                <a:gd name="T49" fmla="*/ 2 h 72"/>
                <a:gd name="T50" fmla="*/ 2 w 103"/>
                <a:gd name="T51" fmla="*/ 2 h 72"/>
                <a:gd name="T52" fmla="*/ 2 w 103"/>
                <a:gd name="T53" fmla="*/ 2 h 72"/>
                <a:gd name="T54" fmla="*/ 2 w 103"/>
                <a:gd name="T55" fmla="*/ 2 h 72"/>
                <a:gd name="T56" fmla="*/ 2 w 103"/>
                <a:gd name="T57" fmla="*/ 2 h 72"/>
                <a:gd name="T58" fmla="*/ 2 w 103"/>
                <a:gd name="T59" fmla="*/ 2 h 72"/>
                <a:gd name="T60" fmla="*/ 2 w 103"/>
                <a:gd name="T61" fmla="*/ 2 h 72"/>
                <a:gd name="T62" fmla="*/ 2 w 103"/>
                <a:gd name="T63" fmla="*/ 2 h 72"/>
                <a:gd name="T64" fmla="*/ 2 w 103"/>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72"/>
                <a:gd name="T101" fmla="*/ 103 w 103"/>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72">
                  <a:moveTo>
                    <a:pt x="24" y="72"/>
                  </a:moveTo>
                  <a:lnTo>
                    <a:pt x="18" y="66"/>
                  </a:lnTo>
                  <a:lnTo>
                    <a:pt x="12" y="54"/>
                  </a:lnTo>
                  <a:lnTo>
                    <a:pt x="0" y="48"/>
                  </a:lnTo>
                  <a:lnTo>
                    <a:pt x="0" y="42"/>
                  </a:lnTo>
                  <a:lnTo>
                    <a:pt x="12" y="36"/>
                  </a:lnTo>
                  <a:lnTo>
                    <a:pt x="18" y="36"/>
                  </a:lnTo>
                  <a:lnTo>
                    <a:pt x="18" y="30"/>
                  </a:lnTo>
                  <a:lnTo>
                    <a:pt x="18" y="24"/>
                  </a:lnTo>
                  <a:lnTo>
                    <a:pt x="18" y="18"/>
                  </a:lnTo>
                  <a:lnTo>
                    <a:pt x="18" y="12"/>
                  </a:lnTo>
                  <a:lnTo>
                    <a:pt x="24" y="12"/>
                  </a:lnTo>
                  <a:lnTo>
                    <a:pt x="30" y="6"/>
                  </a:lnTo>
                  <a:lnTo>
                    <a:pt x="42" y="0"/>
                  </a:lnTo>
                  <a:lnTo>
                    <a:pt x="48" y="0"/>
                  </a:lnTo>
                  <a:lnTo>
                    <a:pt x="60" y="6"/>
                  </a:lnTo>
                  <a:lnTo>
                    <a:pt x="66" y="6"/>
                  </a:lnTo>
                  <a:lnTo>
                    <a:pt x="78" y="6"/>
                  </a:lnTo>
                  <a:lnTo>
                    <a:pt x="91" y="6"/>
                  </a:lnTo>
                  <a:lnTo>
                    <a:pt x="97" y="12"/>
                  </a:lnTo>
                  <a:lnTo>
                    <a:pt x="103" y="12"/>
                  </a:lnTo>
                  <a:lnTo>
                    <a:pt x="103" y="18"/>
                  </a:lnTo>
                  <a:lnTo>
                    <a:pt x="97" y="24"/>
                  </a:lnTo>
                  <a:lnTo>
                    <a:pt x="91" y="30"/>
                  </a:lnTo>
                  <a:lnTo>
                    <a:pt x="84" y="36"/>
                  </a:lnTo>
                  <a:lnTo>
                    <a:pt x="72" y="42"/>
                  </a:lnTo>
                  <a:lnTo>
                    <a:pt x="54" y="48"/>
                  </a:lnTo>
                  <a:lnTo>
                    <a:pt x="54" y="54"/>
                  </a:lnTo>
                  <a:lnTo>
                    <a:pt x="48" y="60"/>
                  </a:lnTo>
                  <a:lnTo>
                    <a:pt x="48" y="66"/>
                  </a:lnTo>
                  <a:lnTo>
                    <a:pt x="36" y="66"/>
                  </a:lnTo>
                  <a:lnTo>
                    <a:pt x="30" y="72"/>
                  </a:lnTo>
                  <a:lnTo>
                    <a:pt x="24" y="7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0" name="Freeform 117"/>
            <p:cNvSpPr>
              <a:spLocks/>
            </p:cNvSpPr>
            <p:nvPr/>
          </p:nvSpPr>
          <p:spPr bwMode="auto">
            <a:xfrm>
              <a:off x="3463" y="1981"/>
              <a:ext cx="148" cy="70"/>
            </a:xfrm>
            <a:custGeom>
              <a:avLst/>
              <a:gdLst>
                <a:gd name="T0" fmla="*/ 2 w 194"/>
                <a:gd name="T1" fmla="*/ 2 h 91"/>
                <a:gd name="T2" fmla="*/ 2 w 194"/>
                <a:gd name="T3" fmla="*/ 2 h 91"/>
                <a:gd name="T4" fmla="*/ 2 w 194"/>
                <a:gd name="T5" fmla="*/ 0 h 91"/>
                <a:gd name="T6" fmla="*/ 2 w 194"/>
                <a:gd name="T7" fmla="*/ 2 h 91"/>
                <a:gd name="T8" fmla="*/ 2 w 194"/>
                <a:gd name="T9" fmla="*/ 2 h 91"/>
                <a:gd name="T10" fmla="*/ 2 w 194"/>
                <a:gd name="T11" fmla="*/ 2 h 91"/>
                <a:gd name="T12" fmla="*/ 2 w 194"/>
                <a:gd name="T13" fmla="*/ 0 h 91"/>
                <a:gd name="T14" fmla="*/ 2 w 194"/>
                <a:gd name="T15" fmla="*/ 2 h 91"/>
                <a:gd name="T16" fmla="*/ 2 w 194"/>
                <a:gd name="T17" fmla="*/ 2 h 91"/>
                <a:gd name="T18" fmla="*/ 2 w 194"/>
                <a:gd name="T19" fmla="*/ 2 h 91"/>
                <a:gd name="T20" fmla="*/ 2 w 194"/>
                <a:gd name="T21" fmla="*/ 2 h 91"/>
                <a:gd name="T22" fmla="*/ 2 w 194"/>
                <a:gd name="T23" fmla="*/ 0 h 91"/>
                <a:gd name="T24" fmla="*/ 2 w 194"/>
                <a:gd name="T25" fmla="*/ 2 h 91"/>
                <a:gd name="T26" fmla="*/ 2 w 194"/>
                <a:gd name="T27" fmla="*/ 2 h 91"/>
                <a:gd name="T28" fmla="*/ 2 w 194"/>
                <a:gd name="T29" fmla="*/ 2 h 91"/>
                <a:gd name="T30" fmla="*/ 2 w 194"/>
                <a:gd name="T31" fmla="*/ 2 h 91"/>
                <a:gd name="T32" fmla="*/ 2 w 194"/>
                <a:gd name="T33" fmla="*/ 2 h 91"/>
                <a:gd name="T34" fmla="*/ 2 w 194"/>
                <a:gd name="T35" fmla="*/ 2 h 91"/>
                <a:gd name="T36" fmla="*/ 2 w 194"/>
                <a:gd name="T37" fmla="*/ 2 h 91"/>
                <a:gd name="T38" fmla="*/ 2 w 194"/>
                <a:gd name="T39" fmla="*/ 2 h 91"/>
                <a:gd name="T40" fmla="*/ 2 w 194"/>
                <a:gd name="T41" fmla="*/ 2 h 91"/>
                <a:gd name="T42" fmla="*/ 2 w 194"/>
                <a:gd name="T43" fmla="*/ 2 h 91"/>
                <a:gd name="T44" fmla="*/ 2 w 194"/>
                <a:gd name="T45" fmla="*/ 2 h 91"/>
                <a:gd name="T46" fmla="*/ 2 w 194"/>
                <a:gd name="T47" fmla="*/ 2 h 91"/>
                <a:gd name="T48" fmla="*/ 2 w 194"/>
                <a:gd name="T49" fmla="*/ 2 h 91"/>
                <a:gd name="T50" fmla="*/ 2 w 194"/>
                <a:gd name="T51" fmla="*/ 2 h 91"/>
                <a:gd name="T52" fmla="*/ 2 w 194"/>
                <a:gd name="T53" fmla="*/ 2 h 91"/>
                <a:gd name="T54" fmla="*/ 2 w 194"/>
                <a:gd name="T55" fmla="*/ 2 h 91"/>
                <a:gd name="T56" fmla="*/ 2 w 194"/>
                <a:gd name="T57" fmla="*/ 2 h 91"/>
                <a:gd name="T58" fmla="*/ 2 w 194"/>
                <a:gd name="T59" fmla="*/ 2 h 91"/>
                <a:gd name="T60" fmla="*/ 2 w 194"/>
                <a:gd name="T61" fmla="*/ 2 h 91"/>
                <a:gd name="T62" fmla="*/ 2 w 194"/>
                <a:gd name="T63" fmla="*/ 2 h 91"/>
                <a:gd name="T64" fmla="*/ 2 w 194"/>
                <a:gd name="T65" fmla="*/ 2 h 91"/>
                <a:gd name="T66" fmla="*/ 2 w 194"/>
                <a:gd name="T67" fmla="*/ 2 h 91"/>
                <a:gd name="T68" fmla="*/ 2 w 194"/>
                <a:gd name="T69" fmla="*/ 2 h 91"/>
                <a:gd name="T70" fmla="*/ 2 w 194"/>
                <a:gd name="T71" fmla="*/ 2 h 91"/>
                <a:gd name="T72" fmla="*/ 2 w 194"/>
                <a:gd name="T73" fmla="*/ 2 h 91"/>
                <a:gd name="T74" fmla="*/ 2 w 194"/>
                <a:gd name="T75" fmla="*/ 2 h 91"/>
                <a:gd name="T76" fmla="*/ 2 w 194"/>
                <a:gd name="T77" fmla="*/ 2 h 91"/>
                <a:gd name="T78" fmla="*/ 2 w 194"/>
                <a:gd name="T79" fmla="*/ 2 h 91"/>
                <a:gd name="T80" fmla="*/ 2 w 194"/>
                <a:gd name="T81" fmla="*/ 2 h 91"/>
                <a:gd name="T82" fmla="*/ 0 w 194"/>
                <a:gd name="T83" fmla="*/ 2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
                <a:gd name="T127" fmla="*/ 0 h 91"/>
                <a:gd name="T128" fmla="*/ 194 w 194"/>
                <a:gd name="T129" fmla="*/ 91 h 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 h="91">
                  <a:moveTo>
                    <a:pt x="0" y="24"/>
                  </a:moveTo>
                  <a:lnTo>
                    <a:pt x="6" y="18"/>
                  </a:lnTo>
                  <a:lnTo>
                    <a:pt x="13" y="12"/>
                  </a:lnTo>
                  <a:lnTo>
                    <a:pt x="19" y="6"/>
                  </a:lnTo>
                  <a:lnTo>
                    <a:pt x="25" y="6"/>
                  </a:lnTo>
                  <a:lnTo>
                    <a:pt x="37" y="0"/>
                  </a:lnTo>
                  <a:lnTo>
                    <a:pt x="43" y="0"/>
                  </a:lnTo>
                  <a:lnTo>
                    <a:pt x="43" y="6"/>
                  </a:lnTo>
                  <a:lnTo>
                    <a:pt x="49" y="6"/>
                  </a:lnTo>
                  <a:lnTo>
                    <a:pt x="49" y="12"/>
                  </a:lnTo>
                  <a:lnTo>
                    <a:pt x="55" y="6"/>
                  </a:lnTo>
                  <a:lnTo>
                    <a:pt x="67" y="6"/>
                  </a:lnTo>
                  <a:lnTo>
                    <a:pt x="73" y="0"/>
                  </a:lnTo>
                  <a:lnTo>
                    <a:pt x="85" y="0"/>
                  </a:lnTo>
                  <a:lnTo>
                    <a:pt x="91" y="0"/>
                  </a:lnTo>
                  <a:lnTo>
                    <a:pt x="97" y="6"/>
                  </a:lnTo>
                  <a:lnTo>
                    <a:pt x="103" y="12"/>
                  </a:lnTo>
                  <a:lnTo>
                    <a:pt x="109" y="12"/>
                  </a:lnTo>
                  <a:lnTo>
                    <a:pt x="115" y="24"/>
                  </a:lnTo>
                  <a:lnTo>
                    <a:pt x="127" y="30"/>
                  </a:lnTo>
                  <a:lnTo>
                    <a:pt x="127" y="24"/>
                  </a:lnTo>
                  <a:lnTo>
                    <a:pt x="127" y="12"/>
                  </a:lnTo>
                  <a:lnTo>
                    <a:pt x="121" y="0"/>
                  </a:lnTo>
                  <a:lnTo>
                    <a:pt x="127" y="0"/>
                  </a:lnTo>
                  <a:lnTo>
                    <a:pt x="139" y="12"/>
                  </a:lnTo>
                  <a:lnTo>
                    <a:pt x="145" y="24"/>
                  </a:lnTo>
                  <a:lnTo>
                    <a:pt x="152" y="30"/>
                  </a:lnTo>
                  <a:lnTo>
                    <a:pt x="152" y="36"/>
                  </a:lnTo>
                  <a:lnTo>
                    <a:pt x="152" y="42"/>
                  </a:lnTo>
                  <a:lnTo>
                    <a:pt x="164" y="48"/>
                  </a:lnTo>
                  <a:lnTo>
                    <a:pt x="176" y="48"/>
                  </a:lnTo>
                  <a:lnTo>
                    <a:pt x="188" y="54"/>
                  </a:lnTo>
                  <a:lnTo>
                    <a:pt x="194" y="54"/>
                  </a:lnTo>
                  <a:lnTo>
                    <a:pt x="194" y="60"/>
                  </a:lnTo>
                  <a:lnTo>
                    <a:pt x="188" y="66"/>
                  </a:lnTo>
                  <a:lnTo>
                    <a:pt x="182" y="66"/>
                  </a:lnTo>
                  <a:lnTo>
                    <a:pt x="176" y="66"/>
                  </a:lnTo>
                  <a:lnTo>
                    <a:pt x="170" y="60"/>
                  </a:lnTo>
                  <a:lnTo>
                    <a:pt x="164" y="60"/>
                  </a:lnTo>
                  <a:lnTo>
                    <a:pt x="164" y="66"/>
                  </a:lnTo>
                  <a:lnTo>
                    <a:pt x="176" y="72"/>
                  </a:lnTo>
                  <a:lnTo>
                    <a:pt x="176" y="78"/>
                  </a:lnTo>
                  <a:lnTo>
                    <a:pt x="170" y="78"/>
                  </a:lnTo>
                  <a:lnTo>
                    <a:pt x="158" y="78"/>
                  </a:lnTo>
                  <a:lnTo>
                    <a:pt x="152" y="78"/>
                  </a:lnTo>
                  <a:lnTo>
                    <a:pt x="145" y="78"/>
                  </a:lnTo>
                  <a:lnTo>
                    <a:pt x="139" y="72"/>
                  </a:lnTo>
                  <a:lnTo>
                    <a:pt x="133" y="72"/>
                  </a:lnTo>
                  <a:lnTo>
                    <a:pt x="127" y="78"/>
                  </a:lnTo>
                  <a:lnTo>
                    <a:pt x="121" y="78"/>
                  </a:lnTo>
                  <a:lnTo>
                    <a:pt x="115" y="85"/>
                  </a:lnTo>
                  <a:lnTo>
                    <a:pt x="91" y="91"/>
                  </a:lnTo>
                  <a:lnTo>
                    <a:pt x="73" y="91"/>
                  </a:lnTo>
                  <a:lnTo>
                    <a:pt x="67" y="91"/>
                  </a:lnTo>
                  <a:lnTo>
                    <a:pt x="67" y="78"/>
                  </a:lnTo>
                  <a:lnTo>
                    <a:pt x="61" y="72"/>
                  </a:lnTo>
                  <a:lnTo>
                    <a:pt x="61" y="66"/>
                  </a:lnTo>
                  <a:lnTo>
                    <a:pt x="55" y="72"/>
                  </a:lnTo>
                  <a:lnTo>
                    <a:pt x="43" y="72"/>
                  </a:lnTo>
                  <a:lnTo>
                    <a:pt x="31" y="66"/>
                  </a:lnTo>
                  <a:lnTo>
                    <a:pt x="25" y="66"/>
                  </a:lnTo>
                  <a:lnTo>
                    <a:pt x="19" y="66"/>
                  </a:lnTo>
                  <a:lnTo>
                    <a:pt x="19" y="60"/>
                  </a:lnTo>
                  <a:lnTo>
                    <a:pt x="13" y="60"/>
                  </a:lnTo>
                  <a:lnTo>
                    <a:pt x="19" y="60"/>
                  </a:lnTo>
                  <a:lnTo>
                    <a:pt x="25" y="60"/>
                  </a:lnTo>
                  <a:lnTo>
                    <a:pt x="43" y="54"/>
                  </a:lnTo>
                  <a:lnTo>
                    <a:pt x="55" y="54"/>
                  </a:lnTo>
                  <a:lnTo>
                    <a:pt x="67" y="54"/>
                  </a:lnTo>
                  <a:lnTo>
                    <a:pt x="73" y="54"/>
                  </a:lnTo>
                  <a:lnTo>
                    <a:pt x="67" y="48"/>
                  </a:lnTo>
                  <a:lnTo>
                    <a:pt x="55" y="48"/>
                  </a:lnTo>
                  <a:lnTo>
                    <a:pt x="37" y="48"/>
                  </a:lnTo>
                  <a:lnTo>
                    <a:pt x="19" y="48"/>
                  </a:lnTo>
                  <a:lnTo>
                    <a:pt x="13" y="48"/>
                  </a:lnTo>
                  <a:lnTo>
                    <a:pt x="13" y="42"/>
                  </a:lnTo>
                  <a:lnTo>
                    <a:pt x="6" y="42"/>
                  </a:lnTo>
                  <a:lnTo>
                    <a:pt x="13" y="42"/>
                  </a:lnTo>
                  <a:lnTo>
                    <a:pt x="19" y="36"/>
                  </a:lnTo>
                  <a:lnTo>
                    <a:pt x="25" y="30"/>
                  </a:lnTo>
                  <a:lnTo>
                    <a:pt x="19" y="30"/>
                  </a:lnTo>
                  <a:lnTo>
                    <a:pt x="13" y="30"/>
                  </a:lnTo>
                  <a:lnTo>
                    <a:pt x="6" y="30"/>
                  </a:lnTo>
                  <a:lnTo>
                    <a:pt x="0" y="2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1" name="Freeform 118"/>
            <p:cNvSpPr>
              <a:spLocks/>
            </p:cNvSpPr>
            <p:nvPr/>
          </p:nvSpPr>
          <p:spPr bwMode="auto">
            <a:xfrm>
              <a:off x="3597" y="1967"/>
              <a:ext cx="50" cy="37"/>
            </a:xfrm>
            <a:custGeom>
              <a:avLst/>
              <a:gdLst>
                <a:gd name="T0" fmla="*/ 0 w 66"/>
                <a:gd name="T1" fmla="*/ 2 h 48"/>
                <a:gd name="T2" fmla="*/ 2 w 66"/>
                <a:gd name="T3" fmla="*/ 2 h 48"/>
                <a:gd name="T4" fmla="*/ 2 w 66"/>
                <a:gd name="T5" fmla="*/ 2 h 48"/>
                <a:gd name="T6" fmla="*/ 2 w 66"/>
                <a:gd name="T7" fmla="*/ 2 h 48"/>
                <a:gd name="T8" fmla="*/ 2 w 66"/>
                <a:gd name="T9" fmla="*/ 2 h 48"/>
                <a:gd name="T10" fmla="*/ 2 w 66"/>
                <a:gd name="T11" fmla="*/ 2 h 48"/>
                <a:gd name="T12" fmla="*/ 2 w 66"/>
                <a:gd name="T13" fmla="*/ 2 h 48"/>
                <a:gd name="T14" fmla="*/ 2 w 66"/>
                <a:gd name="T15" fmla="*/ 2 h 48"/>
                <a:gd name="T16" fmla="*/ 2 w 66"/>
                <a:gd name="T17" fmla="*/ 0 h 48"/>
                <a:gd name="T18" fmla="*/ 2 w 66"/>
                <a:gd name="T19" fmla="*/ 0 h 48"/>
                <a:gd name="T20" fmla="*/ 2 w 66"/>
                <a:gd name="T21" fmla="*/ 0 h 48"/>
                <a:gd name="T22" fmla="*/ 2 w 66"/>
                <a:gd name="T23" fmla="*/ 2 h 48"/>
                <a:gd name="T24" fmla="*/ 2 w 66"/>
                <a:gd name="T25" fmla="*/ 2 h 48"/>
                <a:gd name="T26" fmla="*/ 2 w 66"/>
                <a:gd name="T27" fmla="*/ 2 h 48"/>
                <a:gd name="T28" fmla="*/ 2 w 66"/>
                <a:gd name="T29" fmla="*/ 2 h 48"/>
                <a:gd name="T30" fmla="*/ 2 w 66"/>
                <a:gd name="T31" fmla="*/ 2 h 48"/>
                <a:gd name="T32" fmla="*/ 2 w 66"/>
                <a:gd name="T33" fmla="*/ 2 h 48"/>
                <a:gd name="T34" fmla="*/ 2 w 66"/>
                <a:gd name="T35" fmla="*/ 2 h 48"/>
                <a:gd name="T36" fmla="*/ 2 w 66"/>
                <a:gd name="T37" fmla="*/ 2 h 48"/>
                <a:gd name="T38" fmla="*/ 2 w 66"/>
                <a:gd name="T39" fmla="*/ 2 h 48"/>
                <a:gd name="T40" fmla="*/ 2 w 66"/>
                <a:gd name="T41" fmla="*/ 2 h 48"/>
                <a:gd name="T42" fmla="*/ 2 w 66"/>
                <a:gd name="T43" fmla="*/ 2 h 48"/>
                <a:gd name="T44" fmla="*/ 2 w 66"/>
                <a:gd name="T45" fmla="*/ 2 h 48"/>
                <a:gd name="T46" fmla="*/ 2 w 66"/>
                <a:gd name="T47" fmla="*/ 2 h 48"/>
                <a:gd name="T48" fmla="*/ 2 w 66"/>
                <a:gd name="T49" fmla="*/ 2 h 48"/>
                <a:gd name="T50" fmla="*/ 2 w 66"/>
                <a:gd name="T51" fmla="*/ 2 h 48"/>
                <a:gd name="T52" fmla="*/ 0 w 66"/>
                <a:gd name="T53" fmla="*/ 2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48"/>
                <a:gd name="T83" fmla="*/ 66 w 66"/>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48">
                  <a:moveTo>
                    <a:pt x="0" y="24"/>
                  </a:moveTo>
                  <a:lnTo>
                    <a:pt x="12" y="24"/>
                  </a:lnTo>
                  <a:lnTo>
                    <a:pt x="18" y="24"/>
                  </a:lnTo>
                  <a:lnTo>
                    <a:pt x="24" y="24"/>
                  </a:lnTo>
                  <a:lnTo>
                    <a:pt x="30" y="18"/>
                  </a:lnTo>
                  <a:lnTo>
                    <a:pt x="24" y="12"/>
                  </a:lnTo>
                  <a:lnTo>
                    <a:pt x="18" y="12"/>
                  </a:lnTo>
                  <a:lnTo>
                    <a:pt x="12" y="6"/>
                  </a:lnTo>
                  <a:lnTo>
                    <a:pt x="24" y="0"/>
                  </a:lnTo>
                  <a:lnTo>
                    <a:pt x="36" y="0"/>
                  </a:lnTo>
                  <a:lnTo>
                    <a:pt x="48" y="0"/>
                  </a:lnTo>
                  <a:lnTo>
                    <a:pt x="54" y="6"/>
                  </a:lnTo>
                  <a:lnTo>
                    <a:pt x="60" y="6"/>
                  </a:lnTo>
                  <a:lnTo>
                    <a:pt x="54" y="12"/>
                  </a:lnTo>
                  <a:lnTo>
                    <a:pt x="48" y="18"/>
                  </a:lnTo>
                  <a:lnTo>
                    <a:pt x="48" y="24"/>
                  </a:lnTo>
                  <a:lnTo>
                    <a:pt x="54" y="24"/>
                  </a:lnTo>
                  <a:lnTo>
                    <a:pt x="60" y="24"/>
                  </a:lnTo>
                  <a:lnTo>
                    <a:pt x="66" y="30"/>
                  </a:lnTo>
                  <a:lnTo>
                    <a:pt x="60" y="36"/>
                  </a:lnTo>
                  <a:lnTo>
                    <a:pt x="54" y="42"/>
                  </a:lnTo>
                  <a:lnTo>
                    <a:pt x="42" y="48"/>
                  </a:lnTo>
                  <a:lnTo>
                    <a:pt x="36" y="48"/>
                  </a:lnTo>
                  <a:lnTo>
                    <a:pt x="30" y="42"/>
                  </a:lnTo>
                  <a:lnTo>
                    <a:pt x="18" y="36"/>
                  </a:lnTo>
                  <a:lnTo>
                    <a:pt x="6" y="30"/>
                  </a:lnTo>
                  <a:lnTo>
                    <a:pt x="0" y="2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2" name="Freeform 119"/>
            <p:cNvSpPr>
              <a:spLocks/>
            </p:cNvSpPr>
            <p:nvPr/>
          </p:nvSpPr>
          <p:spPr bwMode="auto">
            <a:xfrm>
              <a:off x="3656" y="1967"/>
              <a:ext cx="46" cy="28"/>
            </a:xfrm>
            <a:custGeom>
              <a:avLst/>
              <a:gdLst>
                <a:gd name="T0" fmla="*/ 0 w 61"/>
                <a:gd name="T1" fmla="*/ 2 h 36"/>
                <a:gd name="T2" fmla="*/ 2 w 61"/>
                <a:gd name="T3" fmla="*/ 0 h 36"/>
                <a:gd name="T4" fmla="*/ 2 w 61"/>
                <a:gd name="T5" fmla="*/ 0 h 36"/>
                <a:gd name="T6" fmla="*/ 2 w 61"/>
                <a:gd name="T7" fmla="*/ 0 h 36"/>
                <a:gd name="T8" fmla="*/ 2 w 61"/>
                <a:gd name="T9" fmla="*/ 0 h 36"/>
                <a:gd name="T10" fmla="*/ 2 w 61"/>
                <a:gd name="T11" fmla="*/ 0 h 36"/>
                <a:gd name="T12" fmla="*/ 2 w 61"/>
                <a:gd name="T13" fmla="*/ 0 h 36"/>
                <a:gd name="T14" fmla="*/ 2 w 61"/>
                <a:gd name="T15" fmla="*/ 2 h 36"/>
                <a:gd name="T16" fmla="*/ 2 w 61"/>
                <a:gd name="T17" fmla="*/ 2 h 36"/>
                <a:gd name="T18" fmla="*/ 2 w 61"/>
                <a:gd name="T19" fmla="*/ 2 h 36"/>
                <a:gd name="T20" fmla="*/ 2 w 61"/>
                <a:gd name="T21" fmla="*/ 2 h 36"/>
                <a:gd name="T22" fmla="*/ 2 w 61"/>
                <a:gd name="T23" fmla="*/ 2 h 36"/>
                <a:gd name="T24" fmla="*/ 2 w 61"/>
                <a:gd name="T25" fmla="*/ 2 h 36"/>
                <a:gd name="T26" fmla="*/ 2 w 61"/>
                <a:gd name="T27" fmla="*/ 2 h 36"/>
                <a:gd name="T28" fmla="*/ 2 w 61"/>
                <a:gd name="T29" fmla="*/ 2 h 36"/>
                <a:gd name="T30" fmla="*/ 2 w 61"/>
                <a:gd name="T31" fmla="*/ 2 h 36"/>
                <a:gd name="T32" fmla="*/ 2 w 61"/>
                <a:gd name="T33" fmla="*/ 2 h 36"/>
                <a:gd name="T34" fmla="*/ 2 w 61"/>
                <a:gd name="T35" fmla="*/ 2 h 36"/>
                <a:gd name="T36" fmla="*/ 2 w 61"/>
                <a:gd name="T37" fmla="*/ 2 h 36"/>
                <a:gd name="T38" fmla="*/ 0 w 61"/>
                <a:gd name="T39" fmla="*/ 2 h 36"/>
                <a:gd name="T40" fmla="*/ 0 w 61"/>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36"/>
                <a:gd name="T65" fmla="*/ 61 w 61"/>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36">
                  <a:moveTo>
                    <a:pt x="0" y="6"/>
                  </a:moveTo>
                  <a:lnTo>
                    <a:pt x="6" y="0"/>
                  </a:lnTo>
                  <a:lnTo>
                    <a:pt x="18" y="0"/>
                  </a:lnTo>
                  <a:lnTo>
                    <a:pt x="24" y="0"/>
                  </a:lnTo>
                  <a:lnTo>
                    <a:pt x="37" y="0"/>
                  </a:lnTo>
                  <a:lnTo>
                    <a:pt x="49" y="0"/>
                  </a:lnTo>
                  <a:lnTo>
                    <a:pt x="61" y="0"/>
                  </a:lnTo>
                  <a:lnTo>
                    <a:pt x="55" y="6"/>
                  </a:lnTo>
                  <a:lnTo>
                    <a:pt x="55" y="12"/>
                  </a:lnTo>
                  <a:lnTo>
                    <a:pt x="49" y="12"/>
                  </a:lnTo>
                  <a:lnTo>
                    <a:pt x="37" y="18"/>
                  </a:lnTo>
                  <a:lnTo>
                    <a:pt x="24" y="18"/>
                  </a:lnTo>
                  <a:lnTo>
                    <a:pt x="18" y="18"/>
                  </a:lnTo>
                  <a:lnTo>
                    <a:pt x="12" y="18"/>
                  </a:lnTo>
                  <a:lnTo>
                    <a:pt x="18" y="24"/>
                  </a:lnTo>
                  <a:lnTo>
                    <a:pt x="18" y="30"/>
                  </a:lnTo>
                  <a:lnTo>
                    <a:pt x="12" y="36"/>
                  </a:lnTo>
                  <a:lnTo>
                    <a:pt x="6" y="30"/>
                  </a:lnTo>
                  <a:lnTo>
                    <a:pt x="6" y="24"/>
                  </a:lnTo>
                  <a:lnTo>
                    <a:pt x="0" y="12"/>
                  </a:lnTo>
                  <a:lnTo>
                    <a:pt x="0"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3" name="Freeform 120"/>
            <p:cNvSpPr>
              <a:spLocks/>
            </p:cNvSpPr>
            <p:nvPr/>
          </p:nvSpPr>
          <p:spPr bwMode="auto">
            <a:xfrm>
              <a:off x="3707" y="1971"/>
              <a:ext cx="242" cy="172"/>
            </a:xfrm>
            <a:custGeom>
              <a:avLst/>
              <a:gdLst>
                <a:gd name="T0" fmla="*/ 2 w 320"/>
                <a:gd name="T1" fmla="*/ 2 h 223"/>
                <a:gd name="T2" fmla="*/ 2 w 320"/>
                <a:gd name="T3" fmla="*/ 2 h 223"/>
                <a:gd name="T4" fmla="*/ 2 w 320"/>
                <a:gd name="T5" fmla="*/ 2 h 223"/>
                <a:gd name="T6" fmla="*/ 2 w 320"/>
                <a:gd name="T7" fmla="*/ 0 h 223"/>
                <a:gd name="T8" fmla="*/ 2 w 320"/>
                <a:gd name="T9" fmla="*/ 2 h 223"/>
                <a:gd name="T10" fmla="*/ 2 w 320"/>
                <a:gd name="T11" fmla="*/ 2 h 223"/>
                <a:gd name="T12" fmla="*/ 2 w 320"/>
                <a:gd name="T13" fmla="*/ 2 h 223"/>
                <a:gd name="T14" fmla="*/ 2 w 320"/>
                <a:gd name="T15" fmla="*/ 2 h 223"/>
                <a:gd name="T16" fmla="*/ 2 w 320"/>
                <a:gd name="T17" fmla="*/ 2 h 223"/>
                <a:gd name="T18" fmla="*/ 2 w 320"/>
                <a:gd name="T19" fmla="*/ 0 h 223"/>
                <a:gd name="T20" fmla="*/ 2 w 320"/>
                <a:gd name="T21" fmla="*/ 2 h 223"/>
                <a:gd name="T22" fmla="*/ 0 w 320"/>
                <a:gd name="T23" fmla="*/ 2 h 223"/>
                <a:gd name="T24" fmla="*/ 2 w 320"/>
                <a:gd name="T25" fmla="*/ 2 h 223"/>
                <a:gd name="T26" fmla="*/ 2 w 320"/>
                <a:gd name="T27" fmla="*/ 2 h 223"/>
                <a:gd name="T28" fmla="*/ 2 w 320"/>
                <a:gd name="T29" fmla="*/ 2 h 223"/>
                <a:gd name="T30" fmla="*/ 2 w 320"/>
                <a:gd name="T31" fmla="*/ 2 h 223"/>
                <a:gd name="T32" fmla="*/ 2 w 320"/>
                <a:gd name="T33" fmla="*/ 2 h 223"/>
                <a:gd name="T34" fmla="*/ 2 w 320"/>
                <a:gd name="T35" fmla="*/ 2 h 223"/>
                <a:gd name="T36" fmla="*/ 2 w 320"/>
                <a:gd name="T37" fmla="*/ 2 h 223"/>
                <a:gd name="T38" fmla="*/ 2 w 320"/>
                <a:gd name="T39" fmla="*/ 2 h 223"/>
                <a:gd name="T40" fmla="*/ 2 w 320"/>
                <a:gd name="T41" fmla="*/ 2 h 223"/>
                <a:gd name="T42" fmla="*/ 2 w 320"/>
                <a:gd name="T43" fmla="*/ 2 h 223"/>
                <a:gd name="T44" fmla="*/ 2 w 320"/>
                <a:gd name="T45" fmla="*/ 2 h 223"/>
                <a:gd name="T46" fmla="*/ 2 w 320"/>
                <a:gd name="T47" fmla="*/ 2 h 223"/>
                <a:gd name="T48" fmla="*/ 2 w 320"/>
                <a:gd name="T49" fmla="*/ 2 h 223"/>
                <a:gd name="T50" fmla="*/ 2 w 320"/>
                <a:gd name="T51" fmla="*/ 2 h 223"/>
                <a:gd name="T52" fmla="*/ 2 w 320"/>
                <a:gd name="T53" fmla="*/ 2 h 223"/>
                <a:gd name="T54" fmla="*/ 2 w 320"/>
                <a:gd name="T55" fmla="*/ 2 h 223"/>
                <a:gd name="T56" fmla="*/ 2 w 320"/>
                <a:gd name="T57" fmla="*/ 2 h 223"/>
                <a:gd name="T58" fmla="*/ 2 w 320"/>
                <a:gd name="T59" fmla="*/ 2 h 223"/>
                <a:gd name="T60" fmla="*/ 2 w 320"/>
                <a:gd name="T61" fmla="*/ 2 h 223"/>
                <a:gd name="T62" fmla="*/ 2 w 320"/>
                <a:gd name="T63" fmla="*/ 2 h 223"/>
                <a:gd name="T64" fmla="*/ 2 w 320"/>
                <a:gd name="T65" fmla="*/ 2 h 223"/>
                <a:gd name="T66" fmla="*/ 2 w 320"/>
                <a:gd name="T67" fmla="*/ 2 h 223"/>
                <a:gd name="T68" fmla="*/ 2 w 320"/>
                <a:gd name="T69" fmla="*/ 2 h 223"/>
                <a:gd name="T70" fmla="*/ 2 w 320"/>
                <a:gd name="T71" fmla="*/ 2 h 223"/>
                <a:gd name="T72" fmla="*/ 2 w 320"/>
                <a:gd name="T73" fmla="*/ 2 h 223"/>
                <a:gd name="T74" fmla="*/ 2 w 320"/>
                <a:gd name="T75" fmla="*/ 2 h 223"/>
                <a:gd name="T76" fmla="*/ 2 w 320"/>
                <a:gd name="T77" fmla="*/ 2 h 223"/>
                <a:gd name="T78" fmla="*/ 2 w 320"/>
                <a:gd name="T79" fmla="*/ 2 h 223"/>
                <a:gd name="T80" fmla="*/ 2 w 320"/>
                <a:gd name="T81" fmla="*/ 2 h 223"/>
                <a:gd name="T82" fmla="*/ 2 w 320"/>
                <a:gd name="T83" fmla="*/ 2 h 223"/>
                <a:gd name="T84" fmla="*/ 2 w 320"/>
                <a:gd name="T85" fmla="*/ 2 h 223"/>
                <a:gd name="T86" fmla="*/ 2 w 320"/>
                <a:gd name="T87" fmla="*/ 2 h 223"/>
                <a:gd name="T88" fmla="*/ 2 w 320"/>
                <a:gd name="T89" fmla="*/ 2 h 223"/>
                <a:gd name="T90" fmla="*/ 2 w 320"/>
                <a:gd name="T91" fmla="*/ 2 h 223"/>
                <a:gd name="T92" fmla="*/ 2 w 320"/>
                <a:gd name="T93" fmla="*/ 2 h 223"/>
                <a:gd name="T94" fmla="*/ 2 w 320"/>
                <a:gd name="T95" fmla="*/ 2 h 223"/>
                <a:gd name="T96" fmla="*/ 2 w 320"/>
                <a:gd name="T97" fmla="*/ 2 h 223"/>
                <a:gd name="T98" fmla="*/ 2 w 320"/>
                <a:gd name="T99" fmla="*/ 2 h 223"/>
                <a:gd name="T100" fmla="*/ 2 w 320"/>
                <a:gd name="T101" fmla="*/ 2 h 223"/>
                <a:gd name="T102" fmla="*/ 2 w 320"/>
                <a:gd name="T103" fmla="*/ 2 h 223"/>
                <a:gd name="T104" fmla="*/ 2 w 320"/>
                <a:gd name="T105" fmla="*/ 2 h 223"/>
                <a:gd name="T106" fmla="*/ 2 w 320"/>
                <a:gd name="T107" fmla="*/ 2 h 223"/>
                <a:gd name="T108" fmla="*/ 2 w 320"/>
                <a:gd name="T109" fmla="*/ 2 h 223"/>
                <a:gd name="T110" fmla="*/ 2 w 320"/>
                <a:gd name="T111" fmla="*/ 2 h 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0"/>
                <a:gd name="T169" fmla="*/ 0 h 223"/>
                <a:gd name="T170" fmla="*/ 320 w 320"/>
                <a:gd name="T171" fmla="*/ 223 h 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0" h="223">
                  <a:moveTo>
                    <a:pt x="115" y="24"/>
                  </a:moveTo>
                  <a:lnTo>
                    <a:pt x="109" y="24"/>
                  </a:lnTo>
                  <a:lnTo>
                    <a:pt x="102" y="30"/>
                  </a:lnTo>
                  <a:lnTo>
                    <a:pt x="96" y="30"/>
                  </a:lnTo>
                  <a:lnTo>
                    <a:pt x="90" y="36"/>
                  </a:lnTo>
                  <a:lnTo>
                    <a:pt x="90" y="30"/>
                  </a:lnTo>
                  <a:lnTo>
                    <a:pt x="90" y="24"/>
                  </a:lnTo>
                  <a:lnTo>
                    <a:pt x="90" y="12"/>
                  </a:lnTo>
                  <a:lnTo>
                    <a:pt x="90" y="6"/>
                  </a:lnTo>
                  <a:lnTo>
                    <a:pt x="90" y="0"/>
                  </a:lnTo>
                  <a:lnTo>
                    <a:pt x="84" y="0"/>
                  </a:lnTo>
                  <a:lnTo>
                    <a:pt x="78" y="0"/>
                  </a:lnTo>
                  <a:lnTo>
                    <a:pt x="72" y="0"/>
                  </a:lnTo>
                  <a:lnTo>
                    <a:pt x="66" y="0"/>
                  </a:lnTo>
                  <a:lnTo>
                    <a:pt x="54" y="6"/>
                  </a:lnTo>
                  <a:lnTo>
                    <a:pt x="48" y="6"/>
                  </a:lnTo>
                  <a:lnTo>
                    <a:pt x="48" y="18"/>
                  </a:lnTo>
                  <a:lnTo>
                    <a:pt x="48" y="36"/>
                  </a:lnTo>
                  <a:lnTo>
                    <a:pt x="48" y="48"/>
                  </a:lnTo>
                  <a:lnTo>
                    <a:pt x="48" y="54"/>
                  </a:lnTo>
                  <a:lnTo>
                    <a:pt x="42" y="48"/>
                  </a:lnTo>
                  <a:lnTo>
                    <a:pt x="42" y="42"/>
                  </a:lnTo>
                  <a:lnTo>
                    <a:pt x="36" y="36"/>
                  </a:lnTo>
                  <a:lnTo>
                    <a:pt x="36" y="30"/>
                  </a:lnTo>
                  <a:lnTo>
                    <a:pt x="36" y="24"/>
                  </a:lnTo>
                  <a:lnTo>
                    <a:pt x="42" y="18"/>
                  </a:lnTo>
                  <a:lnTo>
                    <a:pt x="42" y="6"/>
                  </a:lnTo>
                  <a:lnTo>
                    <a:pt x="42" y="0"/>
                  </a:lnTo>
                  <a:lnTo>
                    <a:pt x="36" y="0"/>
                  </a:lnTo>
                  <a:lnTo>
                    <a:pt x="30" y="0"/>
                  </a:lnTo>
                  <a:lnTo>
                    <a:pt x="24" y="6"/>
                  </a:lnTo>
                  <a:lnTo>
                    <a:pt x="18" y="6"/>
                  </a:lnTo>
                  <a:lnTo>
                    <a:pt x="12" y="12"/>
                  </a:lnTo>
                  <a:lnTo>
                    <a:pt x="6" y="12"/>
                  </a:lnTo>
                  <a:lnTo>
                    <a:pt x="0" y="24"/>
                  </a:lnTo>
                  <a:lnTo>
                    <a:pt x="0" y="36"/>
                  </a:lnTo>
                  <a:lnTo>
                    <a:pt x="0" y="42"/>
                  </a:lnTo>
                  <a:lnTo>
                    <a:pt x="0" y="48"/>
                  </a:lnTo>
                  <a:lnTo>
                    <a:pt x="12" y="48"/>
                  </a:lnTo>
                  <a:lnTo>
                    <a:pt x="18" y="48"/>
                  </a:lnTo>
                  <a:lnTo>
                    <a:pt x="24" y="54"/>
                  </a:lnTo>
                  <a:lnTo>
                    <a:pt x="12" y="54"/>
                  </a:lnTo>
                  <a:lnTo>
                    <a:pt x="6" y="54"/>
                  </a:lnTo>
                  <a:lnTo>
                    <a:pt x="12" y="66"/>
                  </a:lnTo>
                  <a:lnTo>
                    <a:pt x="18" y="66"/>
                  </a:lnTo>
                  <a:lnTo>
                    <a:pt x="24" y="66"/>
                  </a:lnTo>
                  <a:lnTo>
                    <a:pt x="30" y="66"/>
                  </a:lnTo>
                  <a:lnTo>
                    <a:pt x="42" y="72"/>
                  </a:lnTo>
                  <a:lnTo>
                    <a:pt x="54" y="72"/>
                  </a:lnTo>
                  <a:lnTo>
                    <a:pt x="66" y="72"/>
                  </a:lnTo>
                  <a:lnTo>
                    <a:pt x="78" y="72"/>
                  </a:lnTo>
                  <a:lnTo>
                    <a:pt x="84" y="72"/>
                  </a:lnTo>
                  <a:lnTo>
                    <a:pt x="90" y="72"/>
                  </a:lnTo>
                  <a:lnTo>
                    <a:pt x="90" y="66"/>
                  </a:lnTo>
                  <a:lnTo>
                    <a:pt x="96" y="72"/>
                  </a:lnTo>
                  <a:lnTo>
                    <a:pt x="102" y="78"/>
                  </a:lnTo>
                  <a:lnTo>
                    <a:pt x="109" y="78"/>
                  </a:lnTo>
                  <a:lnTo>
                    <a:pt x="115" y="78"/>
                  </a:lnTo>
                  <a:lnTo>
                    <a:pt x="127" y="78"/>
                  </a:lnTo>
                  <a:lnTo>
                    <a:pt x="133" y="78"/>
                  </a:lnTo>
                  <a:lnTo>
                    <a:pt x="145" y="84"/>
                  </a:lnTo>
                  <a:lnTo>
                    <a:pt x="151" y="90"/>
                  </a:lnTo>
                  <a:lnTo>
                    <a:pt x="169" y="97"/>
                  </a:lnTo>
                  <a:lnTo>
                    <a:pt x="181" y="109"/>
                  </a:lnTo>
                  <a:lnTo>
                    <a:pt x="187" y="115"/>
                  </a:lnTo>
                  <a:lnTo>
                    <a:pt x="199" y="127"/>
                  </a:lnTo>
                  <a:lnTo>
                    <a:pt x="199" y="133"/>
                  </a:lnTo>
                  <a:lnTo>
                    <a:pt x="205" y="133"/>
                  </a:lnTo>
                  <a:lnTo>
                    <a:pt x="211" y="133"/>
                  </a:lnTo>
                  <a:lnTo>
                    <a:pt x="217" y="133"/>
                  </a:lnTo>
                  <a:lnTo>
                    <a:pt x="223" y="133"/>
                  </a:lnTo>
                  <a:lnTo>
                    <a:pt x="229" y="139"/>
                  </a:lnTo>
                  <a:lnTo>
                    <a:pt x="223" y="145"/>
                  </a:lnTo>
                  <a:lnTo>
                    <a:pt x="217" y="151"/>
                  </a:lnTo>
                  <a:lnTo>
                    <a:pt x="217" y="145"/>
                  </a:lnTo>
                  <a:lnTo>
                    <a:pt x="211" y="139"/>
                  </a:lnTo>
                  <a:lnTo>
                    <a:pt x="205" y="139"/>
                  </a:lnTo>
                  <a:lnTo>
                    <a:pt x="193" y="139"/>
                  </a:lnTo>
                  <a:lnTo>
                    <a:pt x="181" y="145"/>
                  </a:lnTo>
                  <a:lnTo>
                    <a:pt x="181" y="151"/>
                  </a:lnTo>
                  <a:lnTo>
                    <a:pt x="187" y="151"/>
                  </a:lnTo>
                  <a:lnTo>
                    <a:pt x="187" y="157"/>
                  </a:lnTo>
                  <a:lnTo>
                    <a:pt x="181" y="157"/>
                  </a:lnTo>
                  <a:lnTo>
                    <a:pt x="169" y="157"/>
                  </a:lnTo>
                  <a:lnTo>
                    <a:pt x="157" y="157"/>
                  </a:lnTo>
                  <a:lnTo>
                    <a:pt x="151" y="157"/>
                  </a:lnTo>
                  <a:lnTo>
                    <a:pt x="145" y="157"/>
                  </a:lnTo>
                  <a:lnTo>
                    <a:pt x="139" y="163"/>
                  </a:lnTo>
                  <a:lnTo>
                    <a:pt x="133" y="169"/>
                  </a:lnTo>
                  <a:lnTo>
                    <a:pt x="139" y="175"/>
                  </a:lnTo>
                  <a:lnTo>
                    <a:pt x="151" y="181"/>
                  </a:lnTo>
                  <a:lnTo>
                    <a:pt x="157" y="181"/>
                  </a:lnTo>
                  <a:lnTo>
                    <a:pt x="169" y="175"/>
                  </a:lnTo>
                  <a:lnTo>
                    <a:pt x="175" y="175"/>
                  </a:lnTo>
                  <a:lnTo>
                    <a:pt x="181" y="175"/>
                  </a:lnTo>
                  <a:lnTo>
                    <a:pt x="199" y="187"/>
                  </a:lnTo>
                  <a:lnTo>
                    <a:pt x="211" y="199"/>
                  </a:lnTo>
                  <a:lnTo>
                    <a:pt x="223" y="205"/>
                  </a:lnTo>
                  <a:lnTo>
                    <a:pt x="241" y="217"/>
                  </a:lnTo>
                  <a:lnTo>
                    <a:pt x="260" y="223"/>
                  </a:lnTo>
                  <a:lnTo>
                    <a:pt x="266" y="217"/>
                  </a:lnTo>
                  <a:lnTo>
                    <a:pt x="254" y="211"/>
                  </a:lnTo>
                  <a:lnTo>
                    <a:pt x="248" y="205"/>
                  </a:lnTo>
                  <a:lnTo>
                    <a:pt x="235" y="193"/>
                  </a:lnTo>
                  <a:lnTo>
                    <a:pt x="229" y="187"/>
                  </a:lnTo>
                  <a:lnTo>
                    <a:pt x="229" y="181"/>
                  </a:lnTo>
                  <a:lnTo>
                    <a:pt x="235" y="181"/>
                  </a:lnTo>
                  <a:lnTo>
                    <a:pt x="241" y="187"/>
                  </a:lnTo>
                  <a:lnTo>
                    <a:pt x="248" y="187"/>
                  </a:lnTo>
                  <a:lnTo>
                    <a:pt x="254" y="199"/>
                  </a:lnTo>
                  <a:lnTo>
                    <a:pt x="266" y="205"/>
                  </a:lnTo>
                  <a:lnTo>
                    <a:pt x="278" y="205"/>
                  </a:lnTo>
                  <a:lnTo>
                    <a:pt x="284" y="205"/>
                  </a:lnTo>
                  <a:lnTo>
                    <a:pt x="284" y="193"/>
                  </a:lnTo>
                  <a:lnTo>
                    <a:pt x="278" y="187"/>
                  </a:lnTo>
                  <a:lnTo>
                    <a:pt x="278" y="181"/>
                  </a:lnTo>
                  <a:lnTo>
                    <a:pt x="260" y="169"/>
                  </a:lnTo>
                  <a:lnTo>
                    <a:pt x="248" y="157"/>
                  </a:lnTo>
                  <a:lnTo>
                    <a:pt x="241" y="151"/>
                  </a:lnTo>
                  <a:lnTo>
                    <a:pt x="248" y="145"/>
                  </a:lnTo>
                  <a:lnTo>
                    <a:pt x="254" y="145"/>
                  </a:lnTo>
                  <a:lnTo>
                    <a:pt x="260" y="151"/>
                  </a:lnTo>
                  <a:lnTo>
                    <a:pt x="278" y="157"/>
                  </a:lnTo>
                  <a:lnTo>
                    <a:pt x="290" y="169"/>
                  </a:lnTo>
                  <a:lnTo>
                    <a:pt x="296" y="175"/>
                  </a:lnTo>
                  <a:lnTo>
                    <a:pt x="302" y="169"/>
                  </a:lnTo>
                  <a:lnTo>
                    <a:pt x="302" y="157"/>
                  </a:lnTo>
                  <a:lnTo>
                    <a:pt x="302" y="151"/>
                  </a:lnTo>
                  <a:lnTo>
                    <a:pt x="308" y="151"/>
                  </a:lnTo>
                  <a:lnTo>
                    <a:pt x="314" y="151"/>
                  </a:lnTo>
                  <a:lnTo>
                    <a:pt x="320" y="145"/>
                  </a:lnTo>
                  <a:lnTo>
                    <a:pt x="320" y="139"/>
                  </a:lnTo>
                  <a:lnTo>
                    <a:pt x="320" y="133"/>
                  </a:lnTo>
                  <a:lnTo>
                    <a:pt x="308" y="127"/>
                  </a:lnTo>
                  <a:lnTo>
                    <a:pt x="296" y="127"/>
                  </a:lnTo>
                  <a:lnTo>
                    <a:pt x="290" y="127"/>
                  </a:lnTo>
                  <a:lnTo>
                    <a:pt x="290" y="121"/>
                  </a:lnTo>
                  <a:lnTo>
                    <a:pt x="290" y="115"/>
                  </a:lnTo>
                  <a:lnTo>
                    <a:pt x="284" y="115"/>
                  </a:lnTo>
                  <a:lnTo>
                    <a:pt x="278" y="115"/>
                  </a:lnTo>
                  <a:lnTo>
                    <a:pt x="272" y="109"/>
                  </a:lnTo>
                  <a:lnTo>
                    <a:pt x="260" y="109"/>
                  </a:lnTo>
                  <a:lnTo>
                    <a:pt x="254" y="103"/>
                  </a:lnTo>
                  <a:lnTo>
                    <a:pt x="241" y="103"/>
                  </a:lnTo>
                  <a:lnTo>
                    <a:pt x="241" y="97"/>
                  </a:lnTo>
                  <a:lnTo>
                    <a:pt x="235" y="97"/>
                  </a:lnTo>
                  <a:lnTo>
                    <a:pt x="241" y="90"/>
                  </a:lnTo>
                  <a:lnTo>
                    <a:pt x="248" y="84"/>
                  </a:lnTo>
                  <a:lnTo>
                    <a:pt x="248" y="78"/>
                  </a:lnTo>
                  <a:lnTo>
                    <a:pt x="248" y="72"/>
                  </a:lnTo>
                  <a:lnTo>
                    <a:pt x="235" y="66"/>
                  </a:lnTo>
                  <a:lnTo>
                    <a:pt x="229" y="60"/>
                  </a:lnTo>
                  <a:lnTo>
                    <a:pt x="223" y="60"/>
                  </a:lnTo>
                  <a:lnTo>
                    <a:pt x="217" y="60"/>
                  </a:lnTo>
                  <a:lnTo>
                    <a:pt x="199" y="60"/>
                  </a:lnTo>
                  <a:lnTo>
                    <a:pt x="199" y="54"/>
                  </a:lnTo>
                  <a:lnTo>
                    <a:pt x="199" y="48"/>
                  </a:lnTo>
                  <a:lnTo>
                    <a:pt x="199" y="42"/>
                  </a:lnTo>
                  <a:lnTo>
                    <a:pt x="187" y="42"/>
                  </a:lnTo>
                  <a:lnTo>
                    <a:pt x="181" y="30"/>
                  </a:lnTo>
                  <a:lnTo>
                    <a:pt x="169" y="24"/>
                  </a:lnTo>
                  <a:lnTo>
                    <a:pt x="157" y="24"/>
                  </a:lnTo>
                  <a:lnTo>
                    <a:pt x="145" y="24"/>
                  </a:lnTo>
                  <a:lnTo>
                    <a:pt x="133" y="24"/>
                  </a:lnTo>
                  <a:lnTo>
                    <a:pt x="127" y="24"/>
                  </a:lnTo>
                  <a:lnTo>
                    <a:pt x="121" y="36"/>
                  </a:lnTo>
                  <a:lnTo>
                    <a:pt x="115" y="36"/>
                  </a:lnTo>
                  <a:lnTo>
                    <a:pt x="109" y="30"/>
                  </a:lnTo>
                  <a:lnTo>
                    <a:pt x="109" y="24"/>
                  </a:lnTo>
                  <a:lnTo>
                    <a:pt x="115" y="2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4" name="Freeform 121"/>
            <p:cNvSpPr>
              <a:spLocks/>
            </p:cNvSpPr>
            <p:nvPr/>
          </p:nvSpPr>
          <p:spPr bwMode="auto">
            <a:xfrm>
              <a:off x="3784" y="1971"/>
              <a:ext cx="33" cy="14"/>
            </a:xfrm>
            <a:custGeom>
              <a:avLst/>
              <a:gdLst>
                <a:gd name="T0" fmla="*/ 2 w 43"/>
                <a:gd name="T1" fmla="*/ 2 h 18"/>
                <a:gd name="T2" fmla="*/ 2 w 43"/>
                <a:gd name="T3" fmla="*/ 2 h 18"/>
                <a:gd name="T4" fmla="*/ 0 w 43"/>
                <a:gd name="T5" fmla="*/ 2 h 18"/>
                <a:gd name="T6" fmla="*/ 2 w 43"/>
                <a:gd name="T7" fmla="*/ 0 h 18"/>
                <a:gd name="T8" fmla="*/ 2 w 43"/>
                <a:gd name="T9" fmla="*/ 0 h 18"/>
                <a:gd name="T10" fmla="*/ 2 w 43"/>
                <a:gd name="T11" fmla="*/ 0 h 18"/>
                <a:gd name="T12" fmla="*/ 2 w 43"/>
                <a:gd name="T13" fmla="*/ 0 h 18"/>
                <a:gd name="T14" fmla="*/ 2 w 43"/>
                <a:gd name="T15" fmla="*/ 0 h 18"/>
                <a:gd name="T16" fmla="*/ 2 w 43"/>
                <a:gd name="T17" fmla="*/ 0 h 18"/>
                <a:gd name="T18" fmla="*/ 2 w 43"/>
                <a:gd name="T19" fmla="*/ 2 h 18"/>
                <a:gd name="T20" fmla="*/ 2 w 43"/>
                <a:gd name="T21" fmla="*/ 2 h 18"/>
                <a:gd name="T22" fmla="*/ 2 w 43"/>
                <a:gd name="T23" fmla="*/ 2 h 18"/>
                <a:gd name="T24" fmla="*/ 2 w 43"/>
                <a:gd name="T25" fmla="*/ 2 h 18"/>
                <a:gd name="T26" fmla="*/ 2 w 43"/>
                <a:gd name="T27" fmla="*/ 2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18"/>
                <a:gd name="T44" fmla="*/ 43 w 43"/>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18">
                  <a:moveTo>
                    <a:pt x="13" y="18"/>
                  </a:moveTo>
                  <a:lnTo>
                    <a:pt x="7" y="12"/>
                  </a:lnTo>
                  <a:lnTo>
                    <a:pt x="0" y="6"/>
                  </a:lnTo>
                  <a:lnTo>
                    <a:pt x="7" y="0"/>
                  </a:lnTo>
                  <a:lnTo>
                    <a:pt x="13" y="0"/>
                  </a:lnTo>
                  <a:lnTo>
                    <a:pt x="19" y="0"/>
                  </a:lnTo>
                  <a:lnTo>
                    <a:pt x="25" y="0"/>
                  </a:lnTo>
                  <a:lnTo>
                    <a:pt x="31" y="0"/>
                  </a:lnTo>
                  <a:lnTo>
                    <a:pt x="37" y="0"/>
                  </a:lnTo>
                  <a:lnTo>
                    <a:pt x="43" y="6"/>
                  </a:lnTo>
                  <a:lnTo>
                    <a:pt x="43" y="12"/>
                  </a:lnTo>
                  <a:lnTo>
                    <a:pt x="31" y="18"/>
                  </a:lnTo>
                  <a:lnTo>
                    <a:pt x="19" y="18"/>
                  </a:lnTo>
                  <a:lnTo>
                    <a:pt x="13"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5" name="Freeform 122"/>
            <p:cNvSpPr>
              <a:spLocks/>
            </p:cNvSpPr>
            <p:nvPr/>
          </p:nvSpPr>
          <p:spPr bwMode="auto">
            <a:xfrm>
              <a:off x="3968" y="2274"/>
              <a:ext cx="55" cy="37"/>
            </a:xfrm>
            <a:custGeom>
              <a:avLst/>
              <a:gdLst>
                <a:gd name="T0" fmla="*/ 2 w 73"/>
                <a:gd name="T1" fmla="*/ 2 h 48"/>
                <a:gd name="T2" fmla="*/ 2 w 73"/>
                <a:gd name="T3" fmla="*/ 2 h 48"/>
                <a:gd name="T4" fmla="*/ 0 w 73"/>
                <a:gd name="T5" fmla="*/ 2 h 48"/>
                <a:gd name="T6" fmla="*/ 0 w 73"/>
                <a:gd name="T7" fmla="*/ 2 h 48"/>
                <a:gd name="T8" fmla="*/ 2 w 73"/>
                <a:gd name="T9" fmla="*/ 2 h 48"/>
                <a:gd name="T10" fmla="*/ 2 w 73"/>
                <a:gd name="T11" fmla="*/ 2 h 48"/>
                <a:gd name="T12" fmla="*/ 2 w 73"/>
                <a:gd name="T13" fmla="*/ 0 h 48"/>
                <a:gd name="T14" fmla="*/ 2 w 73"/>
                <a:gd name="T15" fmla="*/ 0 h 48"/>
                <a:gd name="T16" fmla="*/ 2 w 73"/>
                <a:gd name="T17" fmla="*/ 2 h 48"/>
                <a:gd name="T18" fmla="*/ 2 w 73"/>
                <a:gd name="T19" fmla="*/ 2 h 48"/>
                <a:gd name="T20" fmla="*/ 2 w 73"/>
                <a:gd name="T21" fmla="*/ 2 h 48"/>
                <a:gd name="T22" fmla="*/ 2 w 73"/>
                <a:gd name="T23" fmla="*/ 2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2 w 73"/>
                <a:gd name="T39" fmla="*/ 2 h 48"/>
                <a:gd name="T40" fmla="*/ 2 w 73"/>
                <a:gd name="T41" fmla="*/ 2 h 48"/>
                <a:gd name="T42" fmla="*/ 2 w 73"/>
                <a:gd name="T43" fmla="*/ 2 h 48"/>
                <a:gd name="T44" fmla="*/ 2 w 73"/>
                <a:gd name="T45" fmla="*/ 2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48"/>
                <a:gd name="T71" fmla="*/ 73 w 73"/>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48">
                  <a:moveTo>
                    <a:pt x="12" y="48"/>
                  </a:moveTo>
                  <a:lnTo>
                    <a:pt x="6" y="48"/>
                  </a:lnTo>
                  <a:lnTo>
                    <a:pt x="0" y="42"/>
                  </a:lnTo>
                  <a:lnTo>
                    <a:pt x="0" y="30"/>
                  </a:lnTo>
                  <a:lnTo>
                    <a:pt x="12" y="24"/>
                  </a:lnTo>
                  <a:lnTo>
                    <a:pt x="24" y="12"/>
                  </a:lnTo>
                  <a:lnTo>
                    <a:pt x="30" y="0"/>
                  </a:lnTo>
                  <a:lnTo>
                    <a:pt x="36" y="0"/>
                  </a:lnTo>
                  <a:lnTo>
                    <a:pt x="30" y="12"/>
                  </a:lnTo>
                  <a:lnTo>
                    <a:pt x="30" y="18"/>
                  </a:lnTo>
                  <a:lnTo>
                    <a:pt x="36" y="18"/>
                  </a:lnTo>
                  <a:lnTo>
                    <a:pt x="49" y="18"/>
                  </a:lnTo>
                  <a:lnTo>
                    <a:pt x="55" y="18"/>
                  </a:lnTo>
                  <a:lnTo>
                    <a:pt x="61" y="18"/>
                  </a:lnTo>
                  <a:lnTo>
                    <a:pt x="67" y="30"/>
                  </a:lnTo>
                  <a:lnTo>
                    <a:pt x="73" y="48"/>
                  </a:lnTo>
                  <a:lnTo>
                    <a:pt x="67" y="48"/>
                  </a:lnTo>
                  <a:lnTo>
                    <a:pt x="61" y="48"/>
                  </a:lnTo>
                  <a:lnTo>
                    <a:pt x="55" y="48"/>
                  </a:lnTo>
                  <a:lnTo>
                    <a:pt x="43" y="48"/>
                  </a:lnTo>
                  <a:lnTo>
                    <a:pt x="24" y="48"/>
                  </a:lnTo>
                  <a:lnTo>
                    <a:pt x="18" y="48"/>
                  </a:lnTo>
                  <a:lnTo>
                    <a:pt x="12" y="4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6" name="Freeform 123"/>
            <p:cNvSpPr>
              <a:spLocks/>
            </p:cNvSpPr>
            <p:nvPr/>
          </p:nvSpPr>
          <p:spPr bwMode="auto">
            <a:xfrm>
              <a:off x="3927" y="2288"/>
              <a:ext cx="18" cy="4"/>
            </a:xfrm>
            <a:custGeom>
              <a:avLst/>
              <a:gdLst>
                <a:gd name="T0" fmla="*/ 2 w 24"/>
                <a:gd name="T1" fmla="*/ 1 h 6"/>
                <a:gd name="T2" fmla="*/ 2 w 24"/>
                <a:gd name="T3" fmla="*/ 1 h 6"/>
                <a:gd name="T4" fmla="*/ 2 w 24"/>
                <a:gd name="T5" fmla="*/ 1 h 6"/>
                <a:gd name="T6" fmla="*/ 0 w 24"/>
                <a:gd name="T7" fmla="*/ 0 h 6"/>
                <a:gd name="T8" fmla="*/ 2 w 24"/>
                <a:gd name="T9" fmla="*/ 0 h 6"/>
                <a:gd name="T10" fmla="*/ 2 w 24"/>
                <a:gd name="T11" fmla="*/ 0 h 6"/>
                <a:gd name="T12" fmla="*/ 2 w 24"/>
                <a:gd name="T13" fmla="*/ 1 h 6"/>
                <a:gd name="T14" fmla="*/ 2 w 24"/>
                <a:gd name="T15" fmla="*/ 1 h 6"/>
                <a:gd name="T16" fmla="*/ 2 w 24"/>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6"/>
                <a:gd name="T29" fmla="*/ 24 w 2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6">
                  <a:moveTo>
                    <a:pt x="18" y="6"/>
                  </a:moveTo>
                  <a:lnTo>
                    <a:pt x="12" y="6"/>
                  </a:lnTo>
                  <a:lnTo>
                    <a:pt x="6" y="6"/>
                  </a:lnTo>
                  <a:lnTo>
                    <a:pt x="0" y="0"/>
                  </a:lnTo>
                  <a:lnTo>
                    <a:pt x="6" y="0"/>
                  </a:lnTo>
                  <a:lnTo>
                    <a:pt x="12" y="0"/>
                  </a:lnTo>
                  <a:lnTo>
                    <a:pt x="18" y="6"/>
                  </a:lnTo>
                  <a:lnTo>
                    <a:pt x="24" y="6"/>
                  </a:lnTo>
                  <a:lnTo>
                    <a:pt x="18"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7" name="Freeform 124"/>
            <p:cNvSpPr>
              <a:spLocks/>
            </p:cNvSpPr>
            <p:nvPr/>
          </p:nvSpPr>
          <p:spPr bwMode="auto">
            <a:xfrm>
              <a:off x="3949" y="2320"/>
              <a:ext cx="14" cy="9"/>
            </a:xfrm>
            <a:custGeom>
              <a:avLst/>
              <a:gdLst>
                <a:gd name="T0" fmla="*/ 2 w 18"/>
                <a:gd name="T1" fmla="*/ 2 h 12"/>
                <a:gd name="T2" fmla="*/ 2 w 18"/>
                <a:gd name="T3" fmla="*/ 2 h 12"/>
                <a:gd name="T4" fmla="*/ 2 w 18"/>
                <a:gd name="T5" fmla="*/ 2 h 12"/>
                <a:gd name="T6" fmla="*/ 0 w 18"/>
                <a:gd name="T7" fmla="*/ 2 h 12"/>
                <a:gd name="T8" fmla="*/ 0 w 18"/>
                <a:gd name="T9" fmla="*/ 0 h 12"/>
                <a:gd name="T10" fmla="*/ 2 w 18"/>
                <a:gd name="T11" fmla="*/ 0 h 12"/>
                <a:gd name="T12" fmla="*/ 2 w 18"/>
                <a:gd name="T13" fmla="*/ 0 h 12"/>
                <a:gd name="T14" fmla="*/ 2 w 18"/>
                <a:gd name="T15" fmla="*/ 2 h 12"/>
                <a:gd name="T16" fmla="*/ 2 w 18"/>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18" y="12"/>
                  </a:moveTo>
                  <a:lnTo>
                    <a:pt x="12" y="12"/>
                  </a:lnTo>
                  <a:lnTo>
                    <a:pt x="6" y="12"/>
                  </a:lnTo>
                  <a:lnTo>
                    <a:pt x="0" y="6"/>
                  </a:lnTo>
                  <a:lnTo>
                    <a:pt x="0" y="0"/>
                  </a:lnTo>
                  <a:lnTo>
                    <a:pt x="6" y="0"/>
                  </a:lnTo>
                  <a:lnTo>
                    <a:pt x="12" y="0"/>
                  </a:lnTo>
                  <a:lnTo>
                    <a:pt x="18" y="6"/>
                  </a:lnTo>
                  <a:lnTo>
                    <a:pt x="18"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pic>
          <p:nvPicPr>
            <p:cNvPr id="98" name="Picture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 y="2548"/>
              <a:ext cx="9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 y="2548"/>
              <a:ext cx="9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127"/>
            <p:cNvSpPr>
              <a:spLocks/>
            </p:cNvSpPr>
            <p:nvPr/>
          </p:nvSpPr>
          <p:spPr bwMode="auto">
            <a:xfrm>
              <a:off x="3799" y="2590"/>
              <a:ext cx="18" cy="5"/>
            </a:xfrm>
            <a:custGeom>
              <a:avLst/>
              <a:gdLst>
                <a:gd name="T0" fmla="*/ 2 w 24"/>
                <a:gd name="T1" fmla="*/ 3 h 6"/>
                <a:gd name="T2" fmla="*/ 2 w 24"/>
                <a:gd name="T3" fmla="*/ 3 h 6"/>
                <a:gd name="T4" fmla="*/ 0 w 24"/>
                <a:gd name="T5" fmla="*/ 3 h 6"/>
                <a:gd name="T6" fmla="*/ 2 w 24"/>
                <a:gd name="T7" fmla="*/ 0 h 6"/>
                <a:gd name="T8" fmla="*/ 2 w 24"/>
                <a:gd name="T9" fmla="*/ 0 h 6"/>
                <a:gd name="T10" fmla="*/ 2 w 24"/>
                <a:gd name="T11" fmla="*/ 3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12" y="6"/>
                  </a:lnTo>
                  <a:lnTo>
                    <a:pt x="0" y="6"/>
                  </a:lnTo>
                  <a:lnTo>
                    <a:pt x="6" y="0"/>
                  </a:lnTo>
                  <a:lnTo>
                    <a:pt x="18" y="0"/>
                  </a:lnTo>
                  <a:lnTo>
                    <a:pt x="24"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1" name="Freeform 128"/>
            <p:cNvSpPr>
              <a:spLocks/>
            </p:cNvSpPr>
            <p:nvPr/>
          </p:nvSpPr>
          <p:spPr bwMode="auto">
            <a:xfrm>
              <a:off x="3840" y="2576"/>
              <a:ext cx="45" cy="19"/>
            </a:xfrm>
            <a:custGeom>
              <a:avLst/>
              <a:gdLst>
                <a:gd name="T0" fmla="*/ 0 w 60"/>
                <a:gd name="T1" fmla="*/ 2 h 24"/>
                <a:gd name="T2" fmla="*/ 2 w 60"/>
                <a:gd name="T3" fmla="*/ 2 h 24"/>
                <a:gd name="T4" fmla="*/ 2 w 60"/>
                <a:gd name="T5" fmla="*/ 2 h 24"/>
                <a:gd name="T6" fmla="*/ 2 w 60"/>
                <a:gd name="T7" fmla="*/ 2 h 24"/>
                <a:gd name="T8" fmla="*/ 2 w 60"/>
                <a:gd name="T9" fmla="*/ 0 h 24"/>
                <a:gd name="T10" fmla="*/ 2 w 60"/>
                <a:gd name="T11" fmla="*/ 0 h 24"/>
                <a:gd name="T12" fmla="*/ 2 w 60"/>
                <a:gd name="T13" fmla="*/ 0 h 24"/>
                <a:gd name="T14" fmla="*/ 2 w 60"/>
                <a:gd name="T15" fmla="*/ 0 h 24"/>
                <a:gd name="T16" fmla="*/ 2 w 60"/>
                <a:gd name="T17" fmla="*/ 2 h 24"/>
                <a:gd name="T18" fmla="*/ 2 w 60"/>
                <a:gd name="T19" fmla="*/ 2 h 24"/>
                <a:gd name="T20" fmla="*/ 2 w 60"/>
                <a:gd name="T21" fmla="*/ 2 h 24"/>
                <a:gd name="T22" fmla="*/ 2 w 60"/>
                <a:gd name="T23" fmla="*/ 2 h 24"/>
                <a:gd name="T24" fmla="*/ 2 w 60"/>
                <a:gd name="T25" fmla="*/ 2 h 24"/>
                <a:gd name="T26" fmla="*/ 2 w 60"/>
                <a:gd name="T27" fmla="*/ 2 h 24"/>
                <a:gd name="T28" fmla="*/ 2 w 60"/>
                <a:gd name="T29" fmla="*/ 2 h 24"/>
                <a:gd name="T30" fmla="*/ 2 w 60"/>
                <a:gd name="T31" fmla="*/ 2 h 24"/>
                <a:gd name="T32" fmla="*/ 2 w 60"/>
                <a:gd name="T33" fmla="*/ 2 h 24"/>
                <a:gd name="T34" fmla="*/ 2 w 60"/>
                <a:gd name="T35" fmla="*/ 2 h 24"/>
                <a:gd name="T36" fmla="*/ 0 w 60"/>
                <a:gd name="T37" fmla="*/ 2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24"/>
                <a:gd name="T59" fmla="*/ 60 w 60"/>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24">
                  <a:moveTo>
                    <a:pt x="0" y="18"/>
                  </a:moveTo>
                  <a:lnTo>
                    <a:pt x="12" y="12"/>
                  </a:lnTo>
                  <a:lnTo>
                    <a:pt x="18" y="12"/>
                  </a:lnTo>
                  <a:lnTo>
                    <a:pt x="12" y="6"/>
                  </a:lnTo>
                  <a:lnTo>
                    <a:pt x="12" y="0"/>
                  </a:lnTo>
                  <a:lnTo>
                    <a:pt x="18" y="0"/>
                  </a:lnTo>
                  <a:lnTo>
                    <a:pt x="30" y="0"/>
                  </a:lnTo>
                  <a:lnTo>
                    <a:pt x="36" y="0"/>
                  </a:lnTo>
                  <a:lnTo>
                    <a:pt x="42" y="6"/>
                  </a:lnTo>
                  <a:lnTo>
                    <a:pt x="48" y="6"/>
                  </a:lnTo>
                  <a:lnTo>
                    <a:pt x="54" y="12"/>
                  </a:lnTo>
                  <a:lnTo>
                    <a:pt x="60" y="18"/>
                  </a:lnTo>
                  <a:lnTo>
                    <a:pt x="42" y="18"/>
                  </a:lnTo>
                  <a:lnTo>
                    <a:pt x="36" y="18"/>
                  </a:lnTo>
                  <a:lnTo>
                    <a:pt x="30" y="24"/>
                  </a:lnTo>
                  <a:lnTo>
                    <a:pt x="24" y="24"/>
                  </a:lnTo>
                  <a:lnTo>
                    <a:pt x="18" y="24"/>
                  </a:lnTo>
                  <a:lnTo>
                    <a:pt x="6" y="18"/>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2" name="Freeform 129"/>
            <p:cNvSpPr>
              <a:spLocks/>
            </p:cNvSpPr>
            <p:nvPr/>
          </p:nvSpPr>
          <p:spPr bwMode="auto">
            <a:xfrm>
              <a:off x="3895" y="2585"/>
              <a:ext cx="14" cy="5"/>
            </a:xfrm>
            <a:custGeom>
              <a:avLst/>
              <a:gdLst>
                <a:gd name="T0" fmla="*/ 2 w 18"/>
                <a:gd name="T1" fmla="*/ 3 h 6"/>
                <a:gd name="T2" fmla="*/ 0 w 18"/>
                <a:gd name="T3" fmla="*/ 3 h 6"/>
                <a:gd name="T4" fmla="*/ 2 w 18"/>
                <a:gd name="T5" fmla="*/ 0 h 6"/>
                <a:gd name="T6" fmla="*/ 2 w 18"/>
                <a:gd name="T7" fmla="*/ 0 h 6"/>
                <a:gd name="T8" fmla="*/ 2 w 18"/>
                <a:gd name="T9" fmla="*/ 3 h 6"/>
                <a:gd name="T10" fmla="*/ 2 w 18"/>
                <a:gd name="T11" fmla="*/ 3 h 6"/>
                <a:gd name="T12" fmla="*/ 2 w 18"/>
                <a:gd name="T13" fmla="*/ 3 h 6"/>
                <a:gd name="T14" fmla="*/ 0 60000 65536"/>
                <a:gd name="T15" fmla="*/ 0 60000 65536"/>
                <a:gd name="T16" fmla="*/ 0 60000 65536"/>
                <a:gd name="T17" fmla="*/ 0 60000 65536"/>
                <a:gd name="T18" fmla="*/ 0 60000 65536"/>
                <a:gd name="T19" fmla="*/ 0 60000 65536"/>
                <a:gd name="T20" fmla="*/ 0 60000 65536"/>
                <a:gd name="T21" fmla="*/ 0 w 18"/>
                <a:gd name="T22" fmla="*/ 0 h 6"/>
                <a:gd name="T23" fmla="*/ 18 w 1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6">
                  <a:moveTo>
                    <a:pt x="6" y="6"/>
                  </a:moveTo>
                  <a:lnTo>
                    <a:pt x="0" y="6"/>
                  </a:lnTo>
                  <a:lnTo>
                    <a:pt x="6" y="0"/>
                  </a:lnTo>
                  <a:lnTo>
                    <a:pt x="12" y="0"/>
                  </a:lnTo>
                  <a:lnTo>
                    <a:pt x="18" y="6"/>
                  </a:lnTo>
                  <a:lnTo>
                    <a:pt x="12" y="6"/>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3" name="Freeform 130"/>
            <p:cNvSpPr>
              <a:spLocks/>
            </p:cNvSpPr>
            <p:nvPr/>
          </p:nvSpPr>
          <p:spPr bwMode="auto">
            <a:xfrm>
              <a:off x="3684" y="2748"/>
              <a:ext cx="5" cy="14"/>
            </a:xfrm>
            <a:custGeom>
              <a:avLst/>
              <a:gdLst>
                <a:gd name="T0" fmla="*/ 0 w 6"/>
                <a:gd name="T1" fmla="*/ 2 h 18"/>
                <a:gd name="T2" fmla="*/ 3 w 6"/>
                <a:gd name="T3" fmla="*/ 2 h 18"/>
                <a:gd name="T4" fmla="*/ 3 w 6"/>
                <a:gd name="T5" fmla="*/ 2 h 18"/>
                <a:gd name="T6" fmla="*/ 0 w 6"/>
                <a:gd name="T7" fmla="*/ 2 h 18"/>
                <a:gd name="T8" fmla="*/ 0 w 6"/>
                <a:gd name="T9" fmla="*/ 0 h 18"/>
                <a:gd name="T10" fmla="*/ 0 w 6"/>
                <a:gd name="T11" fmla="*/ 2 h 18"/>
                <a:gd name="T12" fmla="*/ 0 w 6"/>
                <a:gd name="T13" fmla="*/ 2 h 18"/>
                <a:gd name="T14" fmla="*/ 0 w 6"/>
                <a:gd name="T15" fmla="*/ 2 h 1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8"/>
                <a:gd name="T26" fmla="*/ 6 w 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8">
                  <a:moveTo>
                    <a:pt x="0" y="18"/>
                  </a:moveTo>
                  <a:lnTo>
                    <a:pt x="6" y="18"/>
                  </a:lnTo>
                  <a:lnTo>
                    <a:pt x="6" y="12"/>
                  </a:lnTo>
                  <a:lnTo>
                    <a:pt x="0" y="6"/>
                  </a:lnTo>
                  <a:lnTo>
                    <a:pt x="0" y="0"/>
                  </a:lnTo>
                  <a:lnTo>
                    <a:pt x="0" y="6"/>
                  </a:lnTo>
                  <a:lnTo>
                    <a:pt x="0" y="12"/>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4" name="Freeform 131"/>
            <p:cNvSpPr>
              <a:spLocks/>
            </p:cNvSpPr>
            <p:nvPr/>
          </p:nvSpPr>
          <p:spPr bwMode="auto">
            <a:xfrm>
              <a:off x="3940" y="2595"/>
              <a:ext cx="5" cy="9"/>
            </a:xfrm>
            <a:custGeom>
              <a:avLst/>
              <a:gdLst>
                <a:gd name="T0" fmla="*/ 3 w 6"/>
                <a:gd name="T1" fmla="*/ 2 h 12"/>
                <a:gd name="T2" fmla="*/ 3 w 6"/>
                <a:gd name="T3" fmla="*/ 2 h 12"/>
                <a:gd name="T4" fmla="*/ 0 w 6"/>
                <a:gd name="T5" fmla="*/ 0 h 12"/>
                <a:gd name="T6" fmla="*/ 0 w 6"/>
                <a:gd name="T7" fmla="*/ 2 h 12"/>
                <a:gd name="T8" fmla="*/ 0 w 6"/>
                <a:gd name="T9" fmla="*/ 2 h 12"/>
                <a:gd name="T10" fmla="*/ 3 w 6"/>
                <a:gd name="T11" fmla="*/ 2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6" y="12"/>
                  </a:moveTo>
                  <a:lnTo>
                    <a:pt x="6" y="6"/>
                  </a:lnTo>
                  <a:lnTo>
                    <a:pt x="0" y="0"/>
                  </a:lnTo>
                  <a:lnTo>
                    <a:pt x="0" y="6"/>
                  </a:lnTo>
                  <a:lnTo>
                    <a:pt x="0" y="12"/>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105" name="Group 132"/>
            <p:cNvGrpSpPr>
              <a:grpSpLocks/>
            </p:cNvGrpSpPr>
            <p:nvPr/>
          </p:nvGrpSpPr>
          <p:grpSpPr bwMode="auto">
            <a:xfrm>
              <a:off x="3042" y="1999"/>
              <a:ext cx="1127" cy="1256"/>
              <a:chOff x="3149" y="1682"/>
              <a:chExt cx="1487" cy="1632"/>
            </a:xfrm>
          </p:grpSpPr>
          <p:sp>
            <p:nvSpPr>
              <p:cNvPr id="143" name="Freeform 133"/>
              <p:cNvSpPr>
                <a:spLocks/>
              </p:cNvSpPr>
              <p:nvPr/>
            </p:nvSpPr>
            <p:spPr bwMode="auto">
              <a:xfrm>
                <a:off x="3149" y="1682"/>
                <a:ext cx="1487" cy="1632"/>
              </a:xfrm>
              <a:custGeom>
                <a:avLst/>
                <a:gdLst>
                  <a:gd name="T0" fmla="*/ 1082 w 1487"/>
                  <a:gd name="T1" fmla="*/ 858 h 1632"/>
                  <a:gd name="T2" fmla="*/ 1143 w 1487"/>
                  <a:gd name="T3" fmla="*/ 852 h 1632"/>
                  <a:gd name="T4" fmla="*/ 1221 w 1487"/>
                  <a:gd name="T5" fmla="*/ 895 h 1632"/>
                  <a:gd name="T6" fmla="*/ 1312 w 1487"/>
                  <a:gd name="T7" fmla="*/ 961 h 1632"/>
                  <a:gd name="T8" fmla="*/ 1348 w 1487"/>
                  <a:gd name="T9" fmla="*/ 973 h 1632"/>
                  <a:gd name="T10" fmla="*/ 1487 w 1487"/>
                  <a:gd name="T11" fmla="*/ 1064 h 1632"/>
                  <a:gd name="T12" fmla="*/ 1390 w 1487"/>
                  <a:gd name="T13" fmla="*/ 1227 h 1632"/>
                  <a:gd name="T14" fmla="*/ 1282 w 1487"/>
                  <a:gd name="T15" fmla="*/ 1360 h 1632"/>
                  <a:gd name="T16" fmla="*/ 1179 w 1487"/>
                  <a:gd name="T17" fmla="*/ 1432 h 1632"/>
                  <a:gd name="T18" fmla="*/ 1137 w 1487"/>
                  <a:gd name="T19" fmla="*/ 1523 h 1632"/>
                  <a:gd name="T20" fmla="*/ 1094 w 1487"/>
                  <a:gd name="T21" fmla="*/ 1626 h 1632"/>
                  <a:gd name="T22" fmla="*/ 1046 w 1487"/>
                  <a:gd name="T23" fmla="*/ 1535 h 1632"/>
                  <a:gd name="T24" fmla="*/ 1058 w 1487"/>
                  <a:gd name="T25" fmla="*/ 1390 h 1632"/>
                  <a:gd name="T26" fmla="*/ 1094 w 1487"/>
                  <a:gd name="T27" fmla="*/ 1215 h 1632"/>
                  <a:gd name="T28" fmla="*/ 998 w 1487"/>
                  <a:gd name="T29" fmla="*/ 1064 h 1632"/>
                  <a:gd name="T30" fmla="*/ 1004 w 1487"/>
                  <a:gd name="T31" fmla="*/ 943 h 1632"/>
                  <a:gd name="T32" fmla="*/ 949 w 1487"/>
                  <a:gd name="T33" fmla="*/ 876 h 1632"/>
                  <a:gd name="T34" fmla="*/ 834 w 1487"/>
                  <a:gd name="T35" fmla="*/ 798 h 1632"/>
                  <a:gd name="T36" fmla="*/ 677 w 1487"/>
                  <a:gd name="T37" fmla="*/ 701 h 1632"/>
                  <a:gd name="T38" fmla="*/ 617 w 1487"/>
                  <a:gd name="T39" fmla="*/ 659 h 1632"/>
                  <a:gd name="T40" fmla="*/ 605 w 1487"/>
                  <a:gd name="T41" fmla="*/ 677 h 1632"/>
                  <a:gd name="T42" fmla="*/ 520 w 1487"/>
                  <a:gd name="T43" fmla="*/ 568 h 1632"/>
                  <a:gd name="T44" fmla="*/ 484 w 1487"/>
                  <a:gd name="T45" fmla="*/ 405 h 1632"/>
                  <a:gd name="T46" fmla="*/ 423 w 1487"/>
                  <a:gd name="T47" fmla="*/ 308 h 1632"/>
                  <a:gd name="T48" fmla="*/ 357 w 1487"/>
                  <a:gd name="T49" fmla="*/ 254 h 1632"/>
                  <a:gd name="T50" fmla="*/ 194 w 1487"/>
                  <a:gd name="T51" fmla="*/ 224 h 1632"/>
                  <a:gd name="T52" fmla="*/ 139 w 1487"/>
                  <a:gd name="T53" fmla="*/ 260 h 1632"/>
                  <a:gd name="T54" fmla="*/ 97 w 1487"/>
                  <a:gd name="T55" fmla="*/ 266 h 1632"/>
                  <a:gd name="T56" fmla="*/ 55 w 1487"/>
                  <a:gd name="T57" fmla="*/ 212 h 1632"/>
                  <a:gd name="T58" fmla="*/ 49 w 1487"/>
                  <a:gd name="T59" fmla="*/ 163 h 1632"/>
                  <a:gd name="T60" fmla="*/ 0 w 1487"/>
                  <a:gd name="T61" fmla="*/ 115 h 1632"/>
                  <a:gd name="T62" fmla="*/ 25 w 1487"/>
                  <a:gd name="T63" fmla="*/ 79 h 1632"/>
                  <a:gd name="T64" fmla="*/ 121 w 1487"/>
                  <a:gd name="T65" fmla="*/ 12 h 1632"/>
                  <a:gd name="T66" fmla="*/ 248 w 1487"/>
                  <a:gd name="T67" fmla="*/ 36 h 1632"/>
                  <a:gd name="T68" fmla="*/ 411 w 1487"/>
                  <a:gd name="T69" fmla="*/ 36 h 1632"/>
                  <a:gd name="T70" fmla="*/ 484 w 1487"/>
                  <a:gd name="T71" fmla="*/ 36 h 1632"/>
                  <a:gd name="T72" fmla="*/ 599 w 1487"/>
                  <a:gd name="T73" fmla="*/ 79 h 1632"/>
                  <a:gd name="T74" fmla="*/ 677 w 1487"/>
                  <a:gd name="T75" fmla="*/ 73 h 1632"/>
                  <a:gd name="T76" fmla="*/ 762 w 1487"/>
                  <a:gd name="T77" fmla="*/ 79 h 1632"/>
                  <a:gd name="T78" fmla="*/ 816 w 1487"/>
                  <a:gd name="T79" fmla="*/ 85 h 1632"/>
                  <a:gd name="T80" fmla="*/ 840 w 1487"/>
                  <a:gd name="T81" fmla="*/ 12 h 1632"/>
                  <a:gd name="T82" fmla="*/ 895 w 1487"/>
                  <a:gd name="T83" fmla="*/ 61 h 1632"/>
                  <a:gd name="T84" fmla="*/ 967 w 1487"/>
                  <a:gd name="T85" fmla="*/ 79 h 1632"/>
                  <a:gd name="T86" fmla="*/ 901 w 1487"/>
                  <a:gd name="T87" fmla="*/ 127 h 1632"/>
                  <a:gd name="T88" fmla="*/ 847 w 1487"/>
                  <a:gd name="T89" fmla="*/ 157 h 1632"/>
                  <a:gd name="T90" fmla="*/ 871 w 1487"/>
                  <a:gd name="T91" fmla="*/ 266 h 1632"/>
                  <a:gd name="T92" fmla="*/ 998 w 1487"/>
                  <a:gd name="T93" fmla="*/ 351 h 1632"/>
                  <a:gd name="T94" fmla="*/ 1010 w 1487"/>
                  <a:gd name="T95" fmla="*/ 206 h 1632"/>
                  <a:gd name="T96" fmla="*/ 1100 w 1487"/>
                  <a:gd name="T97" fmla="*/ 236 h 1632"/>
                  <a:gd name="T98" fmla="*/ 1221 w 1487"/>
                  <a:gd name="T99" fmla="*/ 284 h 1632"/>
                  <a:gd name="T100" fmla="*/ 1245 w 1487"/>
                  <a:gd name="T101" fmla="*/ 345 h 1632"/>
                  <a:gd name="T102" fmla="*/ 1076 w 1487"/>
                  <a:gd name="T103" fmla="*/ 417 h 1632"/>
                  <a:gd name="T104" fmla="*/ 1197 w 1487"/>
                  <a:gd name="T105" fmla="*/ 429 h 1632"/>
                  <a:gd name="T106" fmla="*/ 1094 w 1487"/>
                  <a:gd name="T107" fmla="*/ 453 h 1632"/>
                  <a:gd name="T108" fmla="*/ 1028 w 1487"/>
                  <a:gd name="T109" fmla="*/ 520 h 1632"/>
                  <a:gd name="T110" fmla="*/ 979 w 1487"/>
                  <a:gd name="T111" fmla="*/ 677 h 1632"/>
                  <a:gd name="T112" fmla="*/ 889 w 1487"/>
                  <a:gd name="T113" fmla="*/ 629 h 1632"/>
                  <a:gd name="T114" fmla="*/ 798 w 1487"/>
                  <a:gd name="T115" fmla="*/ 743 h 1632"/>
                  <a:gd name="T116" fmla="*/ 895 w 1487"/>
                  <a:gd name="T117" fmla="*/ 762 h 1632"/>
                  <a:gd name="T118" fmla="*/ 949 w 1487"/>
                  <a:gd name="T119" fmla="*/ 858 h 1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7"/>
                  <a:gd name="T181" fmla="*/ 0 h 1632"/>
                  <a:gd name="T182" fmla="*/ 1487 w 1487"/>
                  <a:gd name="T183" fmla="*/ 1632 h 1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7" h="1632">
                    <a:moveTo>
                      <a:pt x="1040" y="852"/>
                    </a:moveTo>
                    <a:lnTo>
                      <a:pt x="1040" y="846"/>
                    </a:lnTo>
                    <a:lnTo>
                      <a:pt x="1046" y="846"/>
                    </a:lnTo>
                    <a:lnTo>
                      <a:pt x="1052" y="846"/>
                    </a:lnTo>
                    <a:lnTo>
                      <a:pt x="1058" y="834"/>
                    </a:lnTo>
                    <a:lnTo>
                      <a:pt x="1064" y="828"/>
                    </a:lnTo>
                    <a:lnTo>
                      <a:pt x="1070" y="828"/>
                    </a:lnTo>
                    <a:lnTo>
                      <a:pt x="1076" y="834"/>
                    </a:lnTo>
                    <a:lnTo>
                      <a:pt x="1076" y="840"/>
                    </a:lnTo>
                    <a:lnTo>
                      <a:pt x="1070" y="840"/>
                    </a:lnTo>
                    <a:lnTo>
                      <a:pt x="1070" y="846"/>
                    </a:lnTo>
                    <a:lnTo>
                      <a:pt x="1064" y="846"/>
                    </a:lnTo>
                    <a:lnTo>
                      <a:pt x="1070" y="852"/>
                    </a:lnTo>
                    <a:lnTo>
                      <a:pt x="1070" y="858"/>
                    </a:lnTo>
                    <a:lnTo>
                      <a:pt x="1070" y="864"/>
                    </a:lnTo>
                    <a:lnTo>
                      <a:pt x="1076" y="864"/>
                    </a:lnTo>
                    <a:lnTo>
                      <a:pt x="1082" y="858"/>
                    </a:lnTo>
                    <a:lnTo>
                      <a:pt x="1082" y="852"/>
                    </a:lnTo>
                    <a:lnTo>
                      <a:pt x="1082" y="846"/>
                    </a:lnTo>
                    <a:lnTo>
                      <a:pt x="1088" y="846"/>
                    </a:lnTo>
                    <a:lnTo>
                      <a:pt x="1094" y="846"/>
                    </a:lnTo>
                    <a:lnTo>
                      <a:pt x="1100" y="846"/>
                    </a:lnTo>
                    <a:lnTo>
                      <a:pt x="1094" y="840"/>
                    </a:lnTo>
                    <a:lnTo>
                      <a:pt x="1094" y="834"/>
                    </a:lnTo>
                    <a:lnTo>
                      <a:pt x="1100" y="828"/>
                    </a:lnTo>
                    <a:lnTo>
                      <a:pt x="1106" y="828"/>
                    </a:lnTo>
                    <a:lnTo>
                      <a:pt x="1112" y="834"/>
                    </a:lnTo>
                    <a:lnTo>
                      <a:pt x="1112" y="840"/>
                    </a:lnTo>
                    <a:lnTo>
                      <a:pt x="1112" y="846"/>
                    </a:lnTo>
                    <a:lnTo>
                      <a:pt x="1112" y="852"/>
                    </a:lnTo>
                    <a:lnTo>
                      <a:pt x="1118" y="846"/>
                    </a:lnTo>
                    <a:lnTo>
                      <a:pt x="1125" y="846"/>
                    </a:lnTo>
                    <a:lnTo>
                      <a:pt x="1131" y="852"/>
                    </a:lnTo>
                    <a:lnTo>
                      <a:pt x="1143" y="852"/>
                    </a:lnTo>
                    <a:lnTo>
                      <a:pt x="1149" y="852"/>
                    </a:lnTo>
                    <a:lnTo>
                      <a:pt x="1161" y="852"/>
                    </a:lnTo>
                    <a:lnTo>
                      <a:pt x="1161" y="846"/>
                    </a:lnTo>
                    <a:lnTo>
                      <a:pt x="1167" y="846"/>
                    </a:lnTo>
                    <a:lnTo>
                      <a:pt x="1173" y="846"/>
                    </a:lnTo>
                    <a:lnTo>
                      <a:pt x="1179" y="852"/>
                    </a:lnTo>
                    <a:lnTo>
                      <a:pt x="1185" y="858"/>
                    </a:lnTo>
                    <a:lnTo>
                      <a:pt x="1191" y="858"/>
                    </a:lnTo>
                    <a:lnTo>
                      <a:pt x="1191" y="864"/>
                    </a:lnTo>
                    <a:lnTo>
                      <a:pt x="1197" y="870"/>
                    </a:lnTo>
                    <a:lnTo>
                      <a:pt x="1197" y="876"/>
                    </a:lnTo>
                    <a:lnTo>
                      <a:pt x="1203" y="876"/>
                    </a:lnTo>
                    <a:lnTo>
                      <a:pt x="1209" y="876"/>
                    </a:lnTo>
                    <a:lnTo>
                      <a:pt x="1215" y="882"/>
                    </a:lnTo>
                    <a:lnTo>
                      <a:pt x="1221" y="882"/>
                    </a:lnTo>
                    <a:lnTo>
                      <a:pt x="1221" y="889"/>
                    </a:lnTo>
                    <a:lnTo>
                      <a:pt x="1221" y="895"/>
                    </a:lnTo>
                    <a:lnTo>
                      <a:pt x="1227" y="895"/>
                    </a:lnTo>
                    <a:lnTo>
                      <a:pt x="1233" y="895"/>
                    </a:lnTo>
                    <a:lnTo>
                      <a:pt x="1239" y="895"/>
                    </a:lnTo>
                    <a:lnTo>
                      <a:pt x="1245" y="901"/>
                    </a:lnTo>
                    <a:lnTo>
                      <a:pt x="1251" y="901"/>
                    </a:lnTo>
                    <a:lnTo>
                      <a:pt x="1264" y="901"/>
                    </a:lnTo>
                    <a:lnTo>
                      <a:pt x="1270" y="901"/>
                    </a:lnTo>
                    <a:lnTo>
                      <a:pt x="1282" y="907"/>
                    </a:lnTo>
                    <a:lnTo>
                      <a:pt x="1288" y="907"/>
                    </a:lnTo>
                    <a:lnTo>
                      <a:pt x="1294" y="913"/>
                    </a:lnTo>
                    <a:lnTo>
                      <a:pt x="1300" y="913"/>
                    </a:lnTo>
                    <a:lnTo>
                      <a:pt x="1300" y="919"/>
                    </a:lnTo>
                    <a:lnTo>
                      <a:pt x="1306" y="925"/>
                    </a:lnTo>
                    <a:lnTo>
                      <a:pt x="1312" y="937"/>
                    </a:lnTo>
                    <a:lnTo>
                      <a:pt x="1318" y="949"/>
                    </a:lnTo>
                    <a:lnTo>
                      <a:pt x="1318" y="955"/>
                    </a:lnTo>
                    <a:lnTo>
                      <a:pt x="1312" y="961"/>
                    </a:lnTo>
                    <a:lnTo>
                      <a:pt x="1306" y="973"/>
                    </a:lnTo>
                    <a:lnTo>
                      <a:pt x="1300" y="979"/>
                    </a:lnTo>
                    <a:lnTo>
                      <a:pt x="1294" y="985"/>
                    </a:lnTo>
                    <a:lnTo>
                      <a:pt x="1306" y="979"/>
                    </a:lnTo>
                    <a:lnTo>
                      <a:pt x="1312" y="973"/>
                    </a:lnTo>
                    <a:lnTo>
                      <a:pt x="1318" y="973"/>
                    </a:lnTo>
                    <a:lnTo>
                      <a:pt x="1324" y="973"/>
                    </a:lnTo>
                    <a:lnTo>
                      <a:pt x="1330" y="973"/>
                    </a:lnTo>
                    <a:lnTo>
                      <a:pt x="1336" y="973"/>
                    </a:lnTo>
                    <a:lnTo>
                      <a:pt x="1330" y="979"/>
                    </a:lnTo>
                    <a:lnTo>
                      <a:pt x="1324" y="985"/>
                    </a:lnTo>
                    <a:lnTo>
                      <a:pt x="1318" y="985"/>
                    </a:lnTo>
                    <a:lnTo>
                      <a:pt x="1324" y="985"/>
                    </a:lnTo>
                    <a:lnTo>
                      <a:pt x="1330" y="985"/>
                    </a:lnTo>
                    <a:lnTo>
                      <a:pt x="1336" y="979"/>
                    </a:lnTo>
                    <a:lnTo>
                      <a:pt x="1342" y="979"/>
                    </a:lnTo>
                    <a:lnTo>
                      <a:pt x="1348" y="973"/>
                    </a:lnTo>
                    <a:lnTo>
                      <a:pt x="1360" y="979"/>
                    </a:lnTo>
                    <a:lnTo>
                      <a:pt x="1372" y="979"/>
                    </a:lnTo>
                    <a:lnTo>
                      <a:pt x="1378" y="985"/>
                    </a:lnTo>
                    <a:lnTo>
                      <a:pt x="1378" y="991"/>
                    </a:lnTo>
                    <a:lnTo>
                      <a:pt x="1378" y="997"/>
                    </a:lnTo>
                    <a:lnTo>
                      <a:pt x="1384" y="997"/>
                    </a:lnTo>
                    <a:lnTo>
                      <a:pt x="1396" y="997"/>
                    </a:lnTo>
                    <a:lnTo>
                      <a:pt x="1409" y="997"/>
                    </a:lnTo>
                    <a:lnTo>
                      <a:pt x="1415" y="997"/>
                    </a:lnTo>
                    <a:lnTo>
                      <a:pt x="1433" y="1003"/>
                    </a:lnTo>
                    <a:lnTo>
                      <a:pt x="1451" y="1009"/>
                    </a:lnTo>
                    <a:lnTo>
                      <a:pt x="1469" y="1021"/>
                    </a:lnTo>
                    <a:lnTo>
                      <a:pt x="1481" y="1028"/>
                    </a:lnTo>
                    <a:lnTo>
                      <a:pt x="1487" y="1034"/>
                    </a:lnTo>
                    <a:lnTo>
                      <a:pt x="1487" y="1046"/>
                    </a:lnTo>
                    <a:lnTo>
                      <a:pt x="1487" y="1058"/>
                    </a:lnTo>
                    <a:lnTo>
                      <a:pt x="1487" y="1064"/>
                    </a:lnTo>
                    <a:lnTo>
                      <a:pt x="1481" y="1076"/>
                    </a:lnTo>
                    <a:lnTo>
                      <a:pt x="1469" y="1088"/>
                    </a:lnTo>
                    <a:lnTo>
                      <a:pt x="1457" y="1094"/>
                    </a:lnTo>
                    <a:lnTo>
                      <a:pt x="1451" y="1106"/>
                    </a:lnTo>
                    <a:lnTo>
                      <a:pt x="1445" y="1118"/>
                    </a:lnTo>
                    <a:lnTo>
                      <a:pt x="1445" y="1130"/>
                    </a:lnTo>
                    <a:lnTo>
                      <a:pt x="1445" y="1142"/>
                    </a:lnTo>
                    <a:lnTo>
                      <a:pt x="1439" y="1167"/>
                    </a:lnTo>
                    <a:lnTo>
                      <a:pt x="1433" y="1185"/>
                    </a:lnTo>
                    <a:lnTo>
                      <a:pt x="1433" y="1197"/>
                    </a:lnTo>
                    <a:lnTo>
                      <a:pt x="1427" y="1203"/>
                    </a:lnTo>
                    <a:lnTo>
                      <a:pt x="1427" y="1209"/>
                    </a:lnTo>
                    <a:lnTo>
                      <a:pt x="1421" y="1221"/>
                    </a:lnTo>
                    <a:lnTo>
                      <a:pt x="1415" y="1227"/>
                    </a:lnTo>
                    <a:lnTo>
                      <a:pt x="1409" y="1227"/>
                    </a:lnTo>
                    <a:lnTo>
                      <a:pt x="1396" y="1227"/>
                    </a:lnTo>
                    <a:lnTo>
                      <a:pt x="1390" y="1227"/>
                    </a:lnTo>
                    <a:lnTo>
                      <a:pt x="1384" y="1227"/>
                    </a:lnTo>
                    <a:lnTo>
                      <a:pt x="1378" y="1233"/>
                    </a:lnTo>
                    <a:lnTo>
                      <a:pt x="1366" y="1239"/>
                    </a:lnTo>
                    <a:lnTo>
                      <a:pt x="1354" y="1239"/>
                    </a:lnTo>
                    <a:lnTo>
                      <a:pt x="1348" y="1245"/>
                    </a:lnTo>
                    <a:lnTo>
                      <a:pt x="1342" y="1251"/>
                    </a:lnTo>
                    <a:lnTo>
                      <a:pt x="1336" y="1257"/>
                    </a:lnTo>
                    <a:lnTo>
                      <a:pt x="1336" y="1263"/>
                    </a:lnTo>
                    <a:lnTo>
                      <a:pt x="1330" y="1275"/>
                    </a:lnTo>
                    <a:lnTo>
                      <a:pt x="1324" y="1293"/>
                    </a:lnTo>
                    <a:lnTo>
                      <a:pt x="1318" y="1306"/>
                    </a:lnTo>
                    <a:lnTo>
                      <a:pt x="1318" y="1312"/>
                    </a:lnTo>
                    <a:lnTo>
                      <a:pt x="1306" y="1318"/>
                    </a:lnTo>
                    <a:lnTo>
                      <a:pt x="1300" y="1330"/>
                    </a:lnTo>
                    <a:lnTo>
                      <a:pt x="1294" y="1336"/>
                    </a:lnTo>
                    <a:lnTo>
                      <a:pt x="1288" y="1348"/>
                    </a:lnTo>
                    <a:lnTo>
                      <a:pt x="1282" y="1360"/>
                    </a:lnTo>
                    <a:lnTo>
                      <a:pt x="1270" y="1366"/>
                    </a:lnTo>
                    <a:lnTo>
                      <a:pt x="1264" y="1366"/>
                    </a:lnTo>
                    <a:lnTo>
                      <a:pt x="1245" y="1360"/>
                    </a:lnTo>
                    <a:lnTo>
                      <a:pt x="1233" y="1354"/>
                    </a:lnTo>
                    <a:lnTo>
                      <a:pt x="1227" y="1354"/>
                    </a:lnTo>
                    <a:lnTo>
                      <a:pt x="1227" y="1366"/>
                    </a:lnTo>
                    <a:lnTo>
                      <a:pt x="1239" y="1372"/>
                    </a:lnTo>
                    <a:lnTo>
                      <a:pt x="1239" y="1384"/>
                    </a:lnTo>
                    <a:lnTo>
                      <a:pt x="1245" y="1396"/>
                    </a:lnTo>
                    <a:lnTo>
                      <a:pt x="1233" y="1402"/>
                    </a:lnTo>
                    <a:lnTo>
                      <a:pt x="1227" y="1408"/>
                    </a:lnTo>
                    <a:lnTo>
                      <a:pt x="1215" y="1414"/>
                    </a:lnTo>
                    <a:lnTo>
                      <a:pt x="1203" y="1414"/>
                    </a:lnTo>
                    <a:lnTo>
                      <a:pt x="1191" y="1414"/>
                    </a:lnTo>
                    <a:lnTo>
                      <a:pt x="1185" y="1420"/>
                    </a:lnTo>
                    <a:lnTo>
                      <a:pt x="1179" y="1426"/>
                    </a:lnTo>
                    <a:lnTo>
                      <a:pt x="1179" y="1432"/>
                    </a:lnTo>
                    <a:lnTo>
                      <a:pt x="1179" y="1445"/>
                    </a:lnTo>
                    <a:lnTo>
                      <a:pt x="1173" y="1451"/>
                    </a:lnTo>
                    <a:lnTo>
                      <a:pt x="1161" y="1445"/>
                    </a:lnTo>
                    <a:lnTo>
                      <a:pt x="1155" y="1445"/>
                    </a:lnTo>
                    <a:lnTo>
                      <a:pt x="1149" y="1445"/>
                    </a:lnTo>
                    <a:lnTo>
                      <a:pt x="1149" y="1457"/>
                    </a:lnTo>
                    <a:lnTo>
                      <a:pt x="1155" y="1463"/>
                    </a:lnTo>
                    <a:lnTo>
                      <a:pt x="1161" y="1469"/>
                    </a:lnTo>
                    <a:lnTo>
                      <a:pt x="1155" y="1481"/>
                    </a:lnTo>
                    <a:lnTo>
                      <a:pt x="1149" y="1487"/>
                    </a:lnTo>
                    <a:lnTo>
                      <a:pt x="1143" y="1493"/>
                    </a:lnTo>
                    <a:lnTo>
                      <a:pt x="1143" y="1499"/>
                    </a:lnTo>
                    <a:lnTo>
                      <a:pt x="1137" y="1499"/>
                    </a:lnTo>
                    <a:lnTo>
                      <a:pt x="1131" y="1499"/>
                    </a:lnTo>
                    <a:lnTo>
                      <a:pt x="1125" y="1511"/>
                    </a:lnTo>
                    <a:lnTo>
                      <a:pt x="1131" y="1523"/>
                    </a:lnTo>
                    <a:lnTo>
                      <a:pt x="1137" y="1523"/>
                    </a:lnTo>
                    <a:lnTo>
                      <a:pt x="1137" y="1529"/>
                    </a:lnTo>
                    <a:lnTo>
                      <a:pt x="1143" y="1535"/>
                    </a:lnTo>
                    <a:lnTo>
                      <a:pt x="1137" y="1541"/>
                    </a:lnTo>
                    <a:lnTo>
                      <a:pt x="1131" y="1553"/>
                    </a:lnTo>
                    <a:lnTo>
                      <a:pt x="1118" y="1559"/>
                    </a:lnTo>
                    <a:lnTo>
                      <a:pt x="1112" y="1571"/>
                    </a:lnTo>
                    <a:lnTo>
                      <a:pt x="1106" y="1577"/>
                    </a:lnTo>
                    <a:lnTo>
                      <a:pt x="1106" y="1590"/>
                    </a:lnTo>
                    <a:lnTo>
                      <a:pt x="1112" y="1590"/>
                    </a:lnTo>
                    <a:lnTo>
                      <a:pt x="1112" y="1596"/>
                    </a:lnTo>
                    <a:lnTo>
                      <a:pt x="1112" y="1602"/>
                    </a:lnTo>
                    <a:lnTo>
                      <a:pt x="1106" y="1602"/>
                    </a:lnTo>
                    <a:lnTo>
                      <a:pt x="1100" y="1608"/>
                    </a:lnTo>
                    <a:lnTo>
                      <a:pt x="1094" y="1608"/>
                    </a:lnTo>
                    <a:lnTo>
                      <a:pt x="1094" y="1614"/>
                    </a:lnTo>
                    <a:lnTo>
                      <a:pt x="1094" y="1620"/>
                    </a:lnTo>
                    <a:lnTo>
                      <a:pt x="1094" y="1626"/>
                    </a:lnTo>
                    <a:lnTo>
                      <a:pt x="1094" y="1632"/>
                    </a:lnTo>
                    <a:lnTo>
                      <a:pt x="1088" y="1626"/>
                    </a:lnTo>
                    <a:lnTo>
                      <a:pt x="1082" y="1626"/>
                    </a:lnTo>
                    <a:lnTo>
                      <a:pt x="1076" y="1620"/>
                    </a:lnTo>
                    <a:lnTo>
                      <a:pt x="1082" y="1614"/>
                    </a:lnTo>
                    <a:lnTo>
                      <a:pt x="1082" y="1608"/>
                    </a:lnTo>
                    <a:lnTo>
                      <a:pt x="1076" y="1608"/>
                    </a:lnTo>
                    <a:lnTo>
                      <a:pt x="1070" y="1608"/>
                    </a:lnTo>
                    <a:lnTo>
                      <a:pt x="1058" y="1608"/>
                    </a:lnTo>
                    <a:lnTo>
                      <a:pt x="1046" y="1608"/>
                    </a:lnTo>
                    <a:lnTo>
                      <a:pt x="1046" y="1602"/>
                    </a:lnTo>
                    <a:lnTo>
                      <a:pt x="1052" y="1596"/>
                    </a:lnTo>
                    <a:lnTo>
                      <a:pt x="1052" y="1590"/>
                    </a:lnTo>
                    <a:lnTo>
                      <a:pt x="1052" y="1577"/>
                    </a:lnTo>
                    <a:lnTo>
                      <a:pt x="1052" y="1571"/>
                    </a:lnTo>
                    <a:lnTo>
                      <a:pt x="1046" y="1547"/>
                    </a:lnTo>
                    <a:lnTo>
                      <a:pt x="1046" y="1535"/>
                    </a:lnTo>
                    <a:lnTo>
                      <a:pt x="1040" y="1535"/>
                    </a:lnTo>
                    <a:lnTo>
                      <a:pt x="1034" y="1529"/>
                    </a:lnTo>
                    <a:lnTo>
                      <a:pt x="1040" y="1523"/>
                    </a:lnTo>
                    <a:lnTo>
                      <a:pt x="1040" y="1517"/>
                    </a:lnTo>
                    <a:lnTo>
                      <a:pt x="1046" y="1511"/>
                    </a:lnTo>
                    <a:lnTo>
                      <a:pt x="1052" y="1511"/>
                    </a:lnTo>
                    <a:lnTo>
                      <a:pt x="1052" y="1505"/>
                    </a:lnTo>
                    <a:lnTo>
                      <a:pt x="1058" y="1499"/>
                    </a:lnTo>
                    <a:lnTo>
                      <a:pt x="1058" y="1493"/>
                    </a:lnTo>
                    <a:lnTo>
                      <a:pt x="1064" y="1481"/>
                    </a:lnTo>
                    <a:lnTo>
                      <a:pt x="1064" y="1463"/>
                    </a:lnTo>
                    <a:lnTo>
                      <a:pt x="1064" y="1457"/>
                    </a:lnTo>
                    <a:lnTo>
                      <a:pt x="1058" y="1451"/>
                    </a:lnTo>
                    <a:lnTo>
                      <a:pt x="1052" y="1445"/>
                    </a:lnTo>
                    <a:lnTo>
                      <a:pt x="1058" y="1426"/>
                    </a:lnTo>
                    <a:lnTo>
                      <a:pt x="1058" y="1402"/>
                    </a:lnTo>
                    <a:lnTo>
                      <a:pt x="1058" y="1390"/>
                    </a:lnTo>
                    <a:lnTo>
                      <a:pt x="1064" y="1384"/>
                    </a:lnTo>
                    <a:lnTo>
                      <a:pt x="1064" y="1372"/>
                    </a:lnTo>
                    <a:lnTo>
                      <a:pt x="1070" y="1354"/>
                    </a:lnTo>
                    <a:lnTo>
                      <a:pt x="1076" y="1348"/>
                    </a:lnTo>
                    <a:lnTo>
                      <a:pt x="1076" y="1342"/>
                    </a:lnTo>
                    <a:lnTo>
                      <a:pt x="1076" y="1330"/>
                    </a:lnTo>
                    <a:lnTo>
                      <a:pt x="1076" y="1324"/>
                    </a:lnTo>
                    <a:lnTo>
                      <a:pt x="1076" y="1312"/>
                    </a:lnTo>
                    <a:lnTo>
                      <a:pt x="1082" y="1299"/>
                    </a:lnTo>
                    <a:lnTo>
                      <a:pt x="1088" y="1281"/>
                    </a:lnTo>
                    <a:lnTo>
                      <a:pt x="1088" y="1263"/>
                    </a:lnTo>
                    <a:lnTo>
                      <a:pt x="1088" y="1257"/>
                    </a:lnTo>
                    <a:lnTo>
                      <a:pt x="1088" y="1245"/>
                    </a:lnTo>
                    <a:lnTo>
                      <a:pt x="1088" y="1239"/>
                    </a:lnTo>
                    <a:lnTo>
                      <a:pt x="1094" y="1227"/>
                    </a:lnTo>
                    <a:lnTo>
                      <a:pt x="1094" y="1221"/>
                    </a:lnTo>
                    <a:lnTo>
                      <a:pt x="1094" y="1215"/>
                    </a:lnTo>
                    <a:lnTo>
                      <a:pt x="1094" y="1203"/>
                    </a:lnTo>
                    <a:lnTo>
                      <a:pt x="1094" y="1191"/>
                    </a:lnTo>
                    <a:lnTo>
                      <a:pt x="1094" y="1179"/>
                    </a:lnTo>
                    <a:lnTo>
                      <a:pt x="1088" y="1179"/>
                    </a:lnTo>
                    <a:lnTo>
                      <a:pt x="1082" y="1167"/>
                    </a:lnTo>
                    <a:lnTo>
                      <a:pt x="1070" y="1160"/>
                    </a:lnTo>
                    <a:lnTo>
                      <a:pt x="1064" y="1154"/>
                    </a:lnTo>
                    <a:lnTo>
                      <a:pt x="1052" y="1148"/>
                    </a:lnTo>
                    <a:lnTo>
                      <a:pt x="1046" y="1142"/>
                    </a:lnTo>
                    <a:lnTo>
                      <a:pt x="1034" y="1136"/>
                    </a:lnTo>
                    <a:lnTo>
                      <a:pt x="1028" y="1130"/>
                    </a:lnTo>
                    <a:lnTo>
                      <a:pt x="1022" y="1124"/>
                    </a:lnTo>
                    <a:lnTo>
                      <a:pt x="1022" y="1118"/>
                    </a:lnTo>
                    <a:lnTo>
                      <a:pt x="1022" y="1112"/>
                    </a:lnTo>
                    <a:lnTo>
                      <a:pt x="1022" y="1106"/>
                    </a:lnTo>
                    <a:lnTo>
                      <a:pt x="1010" y="1088"/>
                    </a:lnTo>
                    <a:lnTo>
                      <a:pt x="998" y="1064"/>
                    </a:lnTo>
                    <a:lnTo>
                      <a:pt x="992" y="1058"/>
                    </a:lnTo>
                    <a:lnTo>
                      <a:pt x="986" y="1046"/>
                    </a:lnTo>
                    <a:lnTo>
                      <a:pt x="973" y="1034"/>
                    </a:lnTo>
                    <a:lnTo>
                      <a:pt x="967" y="1021"/>
                    </a:lnTo>
                    <a:lnTo>
                      <a:pt x="973" y="1015"/>
                    </a:lnTo>
                    <a:lnTo>
                      <a:pt x="973" y="1009"/>
                    </a:lnTo>
                    <a:lnTo>
                      <a:pt x="979" y="1009"/>
                    </a:lnTo>
                    <a:lnTo>
                      <a:pt x="979" y="1003"/>
                    </a:lnTo>
                    <a:lnTo>
                      <a:pt x="979" y="997"/>
                    </a:lnTo>
                    <a:lnTo>
                      <a:pt x="973" y="997"/>
                    </a:lnTo>
                    <a:lnTo>
                      <a:pt x="973" y="991"/>
                    </a:lnTo>
                    <a:lnTo>
                      <a:pt x="979" y="979"/>
                    </a:lnTo>
                    <a:lnTo>
                      <a:pt x="979" y="961"/>
                    </a:lnTo>
                    <a:lnTo>
                      <a:pt x="986" y="955"/>
                    </a:lnTo>
                    <a:lnTo>
                      <a:pt x="992" y="955"/>
                    </a:lnTo>
                    <a:lnTo>
                      <a:pt x="998" y="955"/>
                    </a:lnTo>
                    <a:lnTo>
                      <a:pt x="1004" y="943"/>
                    </a:lnTo>
                    <a:lnTo>
                      <a:pt x="1010" y="931"/>
                    </a:lnTo>
                    <a:lnTo>
                      <a:pt x="1010" y="925"/>
                    </a:lnTo>
                    <a:lnTo>
                      <a:pt x="1010" y="913"/>
                    </a:lnTo>
                    <a:lnTo>
                      <a:pt x="1010" y="901"/>
                    </a:lnTo>
                    <a:lnTo>
                      <a:pt x="1010" y="889"/>
                    </a:lnTo>
                    <a:lnTo>
                      <a:pt x="998" y="889"/>
                    </a:lnTo>
                    <a:lnTo>
                      <a:pt x="992" y="882"/>
                    </a:lnTo>
                    <a:lnTo>
                      <a:pt x="992" y="876"/>
                    </a:lnTo>
                    <a:lnTo>
                      <a:pt x="998" y="876"/>
                    </a:lnTo>
                    <a:lnTo>
                      <a:pt x="992" y="870"/>
                    </a:lnTo>
                    <a:lnTo>
                      <a:pt x="986" y="870"/>
                    </a:lnTo>
                    <a:lnTo>
                      <a:pt x="979" y="876"/>
                    </a:lnTo>
                    <a:lnTo>
                      <a:pt x="979" y="882"/>
                    </a:lnTo>
                    <a:lnTo>
                      <a:pt x="973" y="889"/>
                    </a:lnTo>
                    <a:lnTo>
                      <a:pt x="961" y="882"/>
                    </a:lnTo>
                    <a:lnTo>
                      <a:pt x="955" y="876"/>
                    </a:lnTo>
                    <a:lnTo>
                      <a:pt x="949" y="876"/>
                    </a:lnTo>
                    <a:lnTo>
                      <a:pt x="943" y="870"/>
                    </a:lnTo>
                    <a:lnTo>
                      <a:pt x="931" y="864"/>
                    </a:lnTo>
                    <a:lnTo>
                      <a:pt x="925" y="858"/>
                    </a:lnTo>
                    <a:lnTo>
                      <a:pt x="919" y="852"/>
                    </a:lnTo>
                    <a:lnTo>
                      <a:pt x="919" y="846"/>
                    </a:lnTo>
                    <a:lnTo>
                      <a:pt x="913" y="840"/>
                    </a:lnTo>
                    <a:lnTo>
                      <a:pt x="907" y="834"/>
                    </a:lnTo>
                    <a:lnTo>
                      <a:pt x="901" y="828"/>
                    </a:lnTo>
                    <a:lnTo>
                      <a:pt x="895" y="828"/>
                    </a:lnTo>
                    <a:lnTo>
                      <a:pt x="883" y="822"/>
                    </a:lnTo>
                    <a:lnTo>
                      <a:pt x="877" y="816"/>
                    </a:lnTo>
                    <a:lnTo>
                      <a:pt x="871" y="816"/>
                    </a:lnTo>
                    <a:lnTo>
                      <a:pt x="865" y="816"/>
                    </a:lnTo>
                    <a:lnTo>
                      <a:pt x="853" y="816"/>
                    </a:lnTo>
                    <a:lnTo>
                      <a:pt x="847" y="810"/>
                    </a:lnTo>
                    <a:lnTo>
                      <a:pt x="840" y="804"/>
                    </a:lnTo>
                    <a:lnTo>
                      <a:pt x="834" y="798"/>
                    </a:lnTo>
                    <a:lnTo>
                      <a:pt x="828" y="792"/>
                    </a:lnTo>
                    <a:lnTo>
                      <a:pt x="822" y="786"/>
                    </a:lnTo>
                    <a:lnTo>
                      <a:pt x="816" y="792"/>
                    </a:lnTo>
                    <a:lnTo>
                      <a:pt x="804" y="792"/>
                    </a:lnTo>
                    <a:lnTo>
                      <a:pt x="786" y="792"/>
                    </a:lnTo>
                    <a:lnTo>
                      <a:pt x="774" y="786"/>
                    </a:lnTo>
                    <a:lnTo>
                      <a:pt x="768" y="786"/>
                    </a:lnTo>
                    <a:lnTo>
                      <a:pt x="762" y="780"/>
                    </a:lnTo>
                    <a:lnTo>
                      <a:pt x="750" y="774"/>
                    </a:lnTo>
                    <a:lnTo>
                      <a:pt x="738" y="768"/>
                    </a:lnTo>
                    <a:lnTo>
                      <a:pt x="714" y="756"/>
                    </a:lnTo>
                    <a:lnTo>
                      <a:pt x="701" y="750"/>
                    </a:lnTo>
                    <a:lnTo>
                      <a:pt x="701" y="737"/>
                    </a:lnTo>
                    <a:lnTo>
                      <a:pt x="701" y="725"/>
                    </a:lnTo>
                    <a:lnTo>
                      <a:pt x="695" y="719"/>
                    </a:lnTo>
                    <a:lnTo>
                      <a:pt x="689" y="707"/>
                    </a:lnTo>
                    <a:lnTo>
                      <a:pt x="677" y="701"/>
                    </a:lnTo>
                    <a:lnTo>
                      <a:pt x="671" y="695"/>
                    </a:lnTo>
                    <a:lnTo>
                      <a:pt x="659" y="689"/>
                    </a:lnTo>
                    <a:lnTo>
                      <a:pt x="647" y="677"/>
                    </a:lnTo>
                    <a:lnTo>
                      <a:pt x="641" y="659"/>
                    </a:lnTo>
                    <a:lnTo>
                      <a:pt x="635" y="653"/>
                    </a:lnTo>
                    <a:lnTo>
                      <a:pt x="629" y="647"/>
                    </a:lnTo>
                    <a:lnTo>
                      <a:pt x="623" y="641"/>
                    </a:lnTo>
                    <a:lnTo>
                      <a:pt x="611" y="635"/>
                    </a:lnTo>
                    <a:lnTo>
                      <a:pt x="611" y="629"/>
                    </a:lnTo>
                    <a:lnTo>
                      <a:pt x="611" y="623"/>
                    </a:lnTo>
                    <a:lnTo>
                      <a:pt x="605" y="617"/>
                    </a:lnTo>
                    <a:lnTo>
                      <a:pt x="599" y="610"/>
                    </a:lnTo>
                    <a:lnTo>
                      <a:pt x="593" y="610"/>
                    </a:lnTo>
                    <a:lnTo>
                      <a:pt x="593" y="617"/>
                    </a:lnTo>
                    <a:lnTo>
                      <a:pt x="605" y="635"/>
                    </a:lnTo>
                    <a:lnTo>
                      <a:pt x="611" y="653"/>
                    </a:lnTo>
                    <a:lnTo>
                      <a:pt x="617" y="659"/>
                    </a:lnTo>
                    <a:lnTo>
                      <a:pt x="623" y="665"/>
                    </a:lnTo>
                    <a:lnTo>
                      <a:pt x="629" y="671"/>
                    </a:lnTo>
                    <a:lnTo>
                      <a:pt x="635" y="677"/>
                    </a:lnTo>
                    <a:lnTo>
                      <a:pt x="641" y="683"/>
                    </a:lnTo>
                    <a:lnTo>
                      <a:pt x="647" y="695"/>
                    </a:lnTo>
                    <a:lnTo>
                      <a:pt x="653" y="701"/>
                    </a:lnTo>
                    <a:lnTo>
                      <a:pt x="653" y="707"/>
                    </a:lnTo>
                    <a:lnTo>
                      <a:pt x="653" y="713"/>
                    </a:lnTo>
                    <a:lnTo>
                      <a:pt x="647" y="713"/>
                    </a:lnTo>
                    <a:lnTo>
                      <a:pt x="641" y="707"/>
                    </a:lnTo>
                    <a:lnTo>
                      <a:pt x="635" y="701"/>
                    </a:lnTo>
                    <a:lnTo>
                      <a:pt x="629" y="701"/>
                    </a:lnTo>
                    <a:lnTo>
                      <a:pt x="623" y="695"/>
                    </a:lnTo>
                    <a:lnTo>
                      <a:pt x="623" y="689"/>
                    </a:lnTo>
                    <a:lnTo>
                      <a:pt x="623" y="683"/>
                    </a:lnTo>
                    <a:lnTo>
                      <a:pt x="617" y="683"/>
                    </a:lnTo>
                    <a:lnTo>
                      <a:pt x="605" y="677"/>
                    </a:lnTo>
                    <a:lnTo>
                      <a:pt x="599" y="671"/>
                    </a:lnTo>
                    <a:lnTo>
                      <a:pt x="593" y="665"/>
                    </a:lnTo>
                    <a:lnTo>
                      <a:pt x="593" y="659"/>
                    </a:lnTo>
                    <a:lnTo>
                      <a:pt x="593" y="653"/>
                    </a:lnTo>
                    <a:lnTo>
                      <a:pt x="587" y="647"/>
                    </a:lnTo>
                    <a:lnTo>
                      <a:pt x="587" y="641"/>
                    </a:lnTo>
                    <a:lnTo>
                      <a:pt x="581" y="635"/>
                    </a:lnTo>
                    <a:lnTo>
                      <a:pt x="575" y="629"/>
                    </a:lnTo>
                    <a:lnTo>
                      <a:pt x="575" y="623"/>
                    </a:lnTo>
                    <a:lnTo>
                      <a:pt x="575" y="617"/>
                    </a:lnTo>
                    <a:lnTo>
                      <a:pt x="569" y="604"/>
                    </a:lnTo>
                    <a:lnTo>
                      <a:pt x="569" y="598"/>
                    </a:lnTo>
                    <a:lnTo>
                      <a:pt x="562" y="592"/>
                    </a:lnTo>
                    <a:lnTo>
                      <a:pt x="550" y="586"/>
                    </a:lnTo>
                    <a:lnTo>
                      <a:pt x="532" y="580"/>
                    </a:lnTo>
                    <a:lnTo>
                      <a:pt x="526" y="574"/>
                    </a:lnTo>
                    <a:lnTo>
                      <a:pt x="520" y="568"/>
                    </a:lnTo>
                    <a:lnTo>
                      <a:pt x="514" y="556"/>
                    </a:lnTo>
                    <a:lnTo>
                      <a:pt x="508" y="550"/>
                    </a:lnTo>
                    <a:lnTo>
                      <a:pt x="508" y="544"/>
                    </a:lnTo>
                    <a:lnTo>
                      <a:pt x="502" y="538"/>
                    </a:lnTo>
                    <a:lnTo>
                      <a:pt x="496" y="532"/>
                    </a:lnTo>
                    <a:lnTo>
                      <a:pt x="490" y="520"/>
                    </a:lnTo>
                    <a:lnTo>
                      <a:pt x="490" y="514"/>
                    </a:lnTo>
                    <a:lnTo>
                      <a:pt x="484" y="508"/>
                    </a:lnTo>
                    <a:lnTo>
                      <a:pt x="490" y="502"/>
                    </a:lnTo>
                    <a:lnTo>
                      <a:pt x="484" y="496"/>
                    </a:lnTo>
                    <a:lnTo>
                      <a:pt x="484" y="484"/>
                    </a:lnTo>
                    <a:lnTo>
                      <a:pt x="484" y="471"/>
                    </a:lnTo>
                    <a:lnTo>
                      <a:pt x="490" y="453"/>
                    </a:lnTo>
                    <a:lnTo>
                      <a:pt x="490" y="441"/>
                    </a:lnTo>
                    <a:lnTo>
                      <a:pt x="490" y="435"/>
                    </a:lnTo>
                    <a:lnTo>
                      <a:pt x="490" y="417"/>
                    </a:lnTo>
                    <a:lnTo>
                      <a:pt x="484" y="405"/>
                    </a:lnTo>
                    <a:lnTo>
                      <a:pt x="484" y="399"/>
                    </a:lnTo>
                    <a:lnTo>
                      <a:pt x="496" y="399"/>
                    </a:lnTo>
                    <a:lnTo>
                      <a:pt x="502" y="399"/>
                    </a:lnTo>
                    <a:lnTo>
                      <a:pt x="508" y="393"/>
                    </a:lnTo>
                    <a:lnTo>
                      <a:pt x="502" y="387"/>
                    </a:lnTo>
                    <a:lnTo>
                      <a:pt x="496" y="375"/>
                    </a:lnTo>
                    <a:lnTo>
                      <a:pt x="490" y="369"/>
                    </a:lnTo>
                    <a:lnTo>
                      <a:pt x="478" y="363"/>
                    </a:lnTo>
                    <a:lnTo>
                      <a:pt x="466" y="363"/>
                    </a:lnTo>
                    <a:lnTo>
                      <a:pt x="454" y="357"/>
                    </a:lnTo>
                    <a:lnTo>
                      <a:pt x="454" y="345"/>
                    </a:lnTo>
                    <a:lnTo>
                      <a:pt x="448" y="345"/>
                    </a:lnTo>
                    <a:lnTo>
                      <a:pt x="442" y="345"/>
                    </a:lnTo>
                    <a:lnTo>
                      <a:pt x="436" y="339"/>
                    </a:lnTo>
                    <a:lnTo>
                      <a:pt x="430" y="326"/>
                    </a:lnTo>
                    <a:lnTo>
                      <a:pt x="423" y="314"/>
                    </a:lnTo>
                    <a:lnTo>
                      <a:pt x="423" y="308"/>
                    </a:lnTo>
                    <a:lnTo>
                      <a:pt x="423" y="302"/>
                    </a:lnTo>
                    <a:lnTo>
                      <a:pt x="417" y="302"/>
                    </a:lnTo>
                    <a:lnTo>
                      <a:pt x="411" y="302"/>
                    </a:lnTo>
                    <a:lnTo>
                      <a:pt x="405" y="296"/>
                    </a:lnTo>
                    <a:lnTo>
                      <a:pt x="399" y="284"/>
                    </a:lnTo>
                    <a:lnTo>
                      <a:pt x="393" y="290"/>
                    </a:lnTo>
                    <a:lnTo>
                      <a:pt x="393" y="296"/>
                    </a:lnTo>
                    <a:lnTo>
                      <a:pt x="387" y="296"/>
                    </a:lnTo>
                    <a:lnTo>
                      <a:pt x="387" y="290"/>
                    </a:lnTo>
                    <a:lnTo>
                      <a:pt x="381" y="284"/>
                    </a:lnTo>
                    <a:lnTo>
                      <a:pt x="381" y="278"/>
                    </a:lnTo>
                    <a:lnTo>
                      <a:pt x="381" y="272"/>
                    </a:lnTo>
                    <a:lnTo>
                      <a:pt x="381" y="266"/>
                    </a:lnTo>
                    <a:lnTo>
                      <a:pt x="375" y="260"/>
                    </a:lnTo>
                    <a:lnTo>
                      <a:pt x="369" y="254"/>
                    </a:lnTo>
                    <a:lnTo>
                      <a:pt x="363" y="254"/>
                    </a:lnTo>
                    <a:lnTo>
                      <a:pt x="357" y="254"/>
                    </a:lnTo>
                    <a:lnTo>
                      <a:pt x="357" y="260"/>
                    </a:lnTo>
                    <a:lnTo>
                      <a:pt x="351" y="248"/>
                    </a:lnTo>
                    <a:lnTo>
                      <a:pt x="339" y="242"/>
                    </a:lnTo>
                    <a:lnTo>
                      <a:pt x="333" y="230"/>
                    </a:lnTo>
                    <a:lnTo>
                      <a:pt x="321" y="230"/>
                    </a:lnTo>
                    <a:lnTo>
                      <a:pt x="309" y="230"/>
                    </a:lnTo>
                    <a:lnTo>
                      <a:pt x="291" y="236"/>
                    </a:lnTo>
                    <a:lnTo>
                      <a:pt x="278" y="230"/>
                    </a:lnTo>
                    <a:lnTo>
                      <a:pt x="260" y="230"/>
                    </a:lnTo>
                    <a:lnTo>
                      <a:pt x="242" y="224"/>
                    </a:lnTo>
                    <a:lnTo>
                      <a:pt x="230" y="224"/>
                    </a:lnTo>
                    <a:lnTo>
                      <a:pt x="218" y="218"/>
                    </a:lnTo>
                    <a:lnTo>
                      <a:pt x="212" y="212"/>
                    </a:lnTo>
                    <a:lnTo>
                      <a:pt x="200" y="206"/>
                    </a:lnTo>
                    <a:lnTo>
                      <a:pt x="200" y="212"/>
                    </a:lnTo>
                    <a:lnTo>
                      <a:pt x="194" y="218"/>
                    </a:lnTo>
                    <a:lnTo>
                      <a:pt x="194" y="224"/>
                    </a:lnTo>
                    <a:lnTo>
                      <a:pt x="182" y="224"/>
                    </a:lnTo>
                    <a:lnTo>
                      <a:pt x="176" y="230"/>
                    </a:lnTo>
                    <a:lnTo>
                      <a:pt x="164" y="236"/>
                    </a:lnTo>
                    <a:lnTo>
                      <a:pt x="158" y="236"/>
                    </a:lnTo>
                    <a:lnTo>
                      <a:pt x="158" y="230"/>
                    </a:lnTo>
                    <a:lnTo>
                      <a:pt x="164" y="218"/>
                    </a:lnTo>
                    <a:lnTo>
                      <a:pt x="170" y="206"/>
                    </a:lnTo>
                    <a:lnTo>
                      <a:pt x="170" y="200"/>
                    </a:lnTo>
                    <a:lnTo>
                      <a:pt x="164" y="206"/>
                    </a:lnTo>
                    <a:lnTo>
                      <a:pt x="152" y="212"/>
                    </a:lnTo>
                    <a:lnTo>
                      <a:pt x="145" y="224"/>
                    </a:lnTo>
                    <a:lnTo>
                      <a:pt x="145" y="230"/>
                    </a:lnTo>
                    <a:lnTo>
                      <a:pt x="145" y="236"/>
                    </a:lnTo>
                    <a:lnTo>
                      <a:pt x="152" y="242"/>
                    </a:lnTo>
                    <a:lnTo>
                      <a:pt x="152" y="248"/>
                    </a:lnTo>
                    <a:lnTo>
                      <a:pt x="152" y="254"/>
                    </a:lnTo>
                    <a:lnTo>
                      <a:pt x="139" y="260"/>
                    </a:lnTo>
                    <a:lnTo>
                      <a:pt x="127" y="260"/>
                    </a:lnTo>
                    <a:lnTo>
                      <a:pt x="121" y="272"/>
                    </a:lnTo>
                    <a:lnTo>
                      <a:pt x="109" y="278"/>
                    </a:lnTo>
                    <a:lnTo>
                      <a:pt x="103" y="284"/>
                    </a:lnTo>
                    <a:lnTo>
                      <a:pt x="97" y="284"/>
                    </a:lnTo>
                    <a:lnTo>
                      <a:pt x="91" y="290"/>
                    </a:lnTo>
                    <a:lnTo>
                      <a:pt x="85" y="290"/>
                    </a:lnTo>
                    <a:lnTo>
                      <a:pt x="73" y="296"/>
                    </a:lnTo>
                    <a:lnTo>
                      <a:pt x="61" y="302"/>
                    </a:lnTo>
                    <a:lnTo>
                      <a:pt x="55" y="302"/>
                    </a:lnTo>
                    <a:lnTo>
                      <a:pt x="49" y="296"/>
                    </a:lnTo>
                    <a:lnTo>
                      <a:pt x="55" y="290"/>
                    </a:lnTo>
                    <a:lnTo>
                      <a:pt x="73" y="290"/>
                    </a:lnTo>
                    <a:lnTo>
                      <a:pt x="85" y="284"/>
                    </a:lnTo>
                    <a:lnTo>
                      <a:pt x="91" y="278"/>
                    </a:lnTo>
                    <a:lnTo>
                      <a:pt x="97" y="272"/>
                    </a:lnTo>
                    <a:lnTo>
                      <a:pt x="97" y="266"/>
                    </a:lnTo>
                    <a:lnTo>
                      <a:pt x="109" y="260"/>
                    </a:lnTo>
                    <a:lnTo>
                      <a:pt x="109" y="254"/>
                    </a:lnTo>
                    <a:lnTo>
                      <a:pt x="103" y="248"/>
                    </a:lnTo>
                    <a:lnTo>
                      <a:pt x="109" y="248"/>
                    </a:lnTo>
                    <a:lnTo>
                      <a:pt x="115" y="242"/>
                    </a:lnTo>
                    <a:lnTo>
                      <a:pt x="109" y="236"/>
                    </a:lnTo>
                    <a:lnTo>
                      <a:pt x="103" y="236"/>
                    </a:lnTo>
                    <a:lnTo>
                      <a:pt x="91" y="236"/>
                    </a:lnTo>
                    <a:lnTo>
                      <a:pt x="85" y="236"/>
                    </a:lnTo>
                    <a:lnTo>
                      <a:pt x="73" y="236"/>
                    </a:lnTo>
                    <a:lnTo>
                      <a:pt x="67" y="236"/>
                    </a:lnTo>
                    <a:lnTo>
                      <a:pt x="67" y="230"/>
                    </a:lnTo>
                    <a:lnTo>
                      <a:pt x="67" y="224"/>
                    </a:lnTo>
                    <a:lnTo>
                      <a:pt x="61" y="218"/>
                    </a:lnTo>
                    <a:lnTo>
                      <a:pt x="61" y="212"/>
                    </a:lnTo>
                    <a:lnTo>
                      <a:pt x="55" y="206"/>
                    </a:lnTo>
                    <a:lnTo>
                      <a:pt x="55" y="212"/>
                    </a:lnTo>
                    <a:lnTo>
                      <a:pt x="55" y="218"/>
                    </a:lnTo>
                    <a:lnTo>
                      <a:pt x="55" y="224"/>
                    </a:lnTo>
                    <a:lnTo>
                      <a:pt x="49" y="230"/>
                    </a:lnTo>
                    <a:lnTo>
                      <a:pt x="43" y="230"/>
                    </a:lnTo>
                    <a:lnTo>
                      <a:pt x="37" y="230"/>
                    </a:lnTo>
                    <a:lnTo>
                      <a:pt x="37" y="224"/>
                    </a:lnTo>
                    <a:lnTo>
                      <a:pt x="37" y="218"/>
                    </a:lnTo>
                    <a:lnTo>
                      <a:pt x="31" y="212"/>
                    </a:lnTo>
                    <a:lnTo>
                      <a:pt x="25" y="200"/>
                    </a:lnTo>
                    <a:lnTo>
                      <a:pt x="25" y="193"/>
                    </a:lnTo>
                    <a:lnTo>
                      <a:pt x="19" y="193"/>
                    </a:lnTo>
                    <a:lnTo>
                      <a:pt x="19" y="187"/>
                    </a:lnTo>
                    <a:lnTo>
                      <a:pt x="25" y="181"/>
                    </a:lnTo>
                    <a:lnTo>
                      <a:pt x="25" y="169"/>
                    </a:lnTo>
                    <a:lnTo>
                      <a:pt x="31" y="169"/>
                    </a:lnTo>
                    <a:lnTo>
                      <a:pt x="43" y="169"/>
                    </a:lnTo>
                    <a:lnTo>
                      <a:pt x="49" y="163"/>
                    </a:lnTo>
                    <a:lnTo>
                      <a:pt x="55" y="163"/>
                    </a:lnTo>
                    <a:lnTo>
                      <a:pt x="61" y="157"/>
                    </a:lnTo>
                    <a:lnTo>
                      <a:pt x="67" y="151"/>
                    </a:lnTo>
                    <a:lnTo>
                      <a:pt x="61" y="145"/>
                    </a:lnTo>
                    <a:lnTo>
                      <a:pt x="61" y="139"/>
                    </a:lnTo>
                    <a:lnTo>
                      <a:pt x="67" y="133"/>
                    </a:lnTo>
                    <a:lnTo>
                      <a:pt x="67" y="127"/>
                    </a:lnTo>
                    <a:lnTo>
                      <a:pt x="61" y="133"/>
                    </a:lnTo>
                    <a:lnTo>
                      <a:pt x="55" y="133"/>
                    </a:lnTo>
                    <a:lnTo>
                      <a:pt x="49" y="139"/>
                    </a:lnTo>
                    <a:lnTo>
                      <a:pt x="43" y="145"/>
                    </a:lnTo>
                    <a:lnTo>
                      <a:pt x="37" y="145"/>
                    </a:lnTo>
                    <a:lnTo>
                      <a:pt x="31" y="139"/>
                    </a:lnTo>
                    <a:lnTo>
                      <a:pt x="19" y="139"/>
                    </a:lnTo>
                    <a:lnTo>
                      <a:pt x="6" y="133"/>
                    </a:lnTo>
                    <a:lnTo>
                      <a:pt x="0" y="121"/>
                    </a:lnTo>
                    <a:lnTo>
                      <a:pt x="0" y="115"/>
                    </a:lnTo>
                    <a:lnTo>
                      <a:pt x="6" y="109"/>
                    </a:lnTo>
                    <a:lnTo>
                      <a:pt x="13" y="109"/>
                    </a:lnTo>
                    <a:lnTo>
                      <a:pt x="19" y="103"/>
                    </a:lnTo>
                    <a:lnTo>
                      <a:pt x="25" y="103"/>
                    </a:lnTo>
                    <a:lnTo>
                      <a:pt x="31" y="103"/>
                    </a:lnTo>
                    <a:lnTo>
                      <a:pt x="37" y="103"/>
                    </a:lnTo>
                    <a:lnTo>
                      <a:pt x="43" y="97"/>
                    </a:lnTo>
                    <a:lnTo>
                      <a:pt x="49" y="103"/>
                    </a:lnTo>
                    <a:lnTo>
                      <a:pt x="55" y="103"/>
                    </a:lnTo>
                    <a:lnTo>
                      <a:pt x="61" y="103"/>
                    </a:lnTo>
                    <a:lnTo>
                      <a:pt x="67" y="103"/>
                    </a:lnTo>
                    <a:lnTo>
                      <a:pt x="67" y="97"/>
                    </a:lnTo>
                    <a:lnTo>
                      <a:pt x="73" y="91"/>
                    </a:lnTo>
                    <a:lnTo>
                      <a:pt x="67" y="91"/>
                    </a:lnTo>
                    <a:lnTo>
                      <a:pt x="49" y="85"/>
                    </a:lnTo>
                    <a:lnTo>
                      <a:pt x="37" y="79"/>
                    </a:lnTo>
                    <a:lnTo>
                      <a:pt x="25" y="79"/>
                    </a:lnTo>
                    <a:lnTo>
                      <a:pt x="19" y="73"/>
                    </a:lnTo>
                    <a:lnTo>
                      <a:pt x="19" y="67"/>
                    </a:lnTo>
                    <a:lnTo>
                      <a:pt x="25" y="61"/>
                    </a:lnTo>
                    <a:lnTo>
                      <a:pt x="25" y="54"/>
                    </a:lnTo>
                    <a:lnTo>
                      <a:pt x="31" y="54"/>
                    </a:lnTo>
                    <a:lnTo>
                      <a:pt x="37" y="61"/>
                    </a:lnTo>
                    <a:lnTo>
                      <a:pt x="43" y="54"/>
                    </a:lnTo>
                    <a:lnTo>
                      <a:pt x="49" y="42"/>
                    </a:lnTo>
                    <a:lnTo>
                      <a:pt x="55" y="36"/>
                    </a:lnTo>
                    <a:lnTo>
                      <a:pt x="67" y="30"/>
                    </a:lnTo>
                    <a:lnTo>
                      <a:pt x="79" y="30"/>
                    </a:lnTo>
                    <a:lnTo>
                      <a:pt x="85" y="24"/>
                    </a:lnTo>
                    <a:lnTo>
                      <a:pt x="91" y="18"/>
                    </a:lnTo>
                    <a:lnTo>
                      <a:pt x="97" y="18"/>
                    </a:lnTo>
                    <a:lnTo>
                      <a:pt x="109" y="18"/>
                    </a:lnTo>
                    <a:lnTo>
                      <a:pt x="115" y="12"/>
                    </a:lnTo>
                    <a:lnTo>
                      <a:pt x="121" y="12"/>
                    </a:lnTo>
                    <a:lnTo>
                      <a:pt x="121" y="6"/>
                    </a:lnTo>
                    <a:lnTo>
                      <a:pt x="127" y="12"/>
                    </a:lnTo>
                    <a:lnTo>
                      <a:pt x="133" y="18"/>
                    </a:lnTo>
                    <a:lnTo>
                      <a:pt x="139" y="18"/>
                    </a:lnTo>
                    <a:lnTo>
                      <a:pt x="145" y="18"/>
                    </a:lnTo>
                    <a:lnTo>
                      <a:pt x="158" y="18"/>
                    </a:lnTo>
                    <a:lnTo>
                      <a:pt x="164" y="18"/>
                    </a:lnTo>
                    <a:lnTo>
                      <a:pt x="170" y="18"/>
                    </a:lnTo>
                    <a:lnTo>
                      <a:pt x="176" y="24"/>
                    </a:lnTo>
                    <a:lnTo>
                      <a:pt x="182" y="30"/>
                    </a:lnTo>
                    <a:lnTo>
                      <a:pt x="188" y="30"/>
                    </a:lnTo>
                    <a:lnTo>
                      <a:pt x="194" y="30"/>
                    </a:lnTo>
                    <a:lnTo>
                      <a:pt x="200" y="30"/>
                    </a:lnTo>
                    <a:lnTo>
                      <a:pt x="218" y="30"/>
                    </a:lnTo>
                    <a:lnTo>
                      <a:pt x="230" y="36"/>
                    </a:lnTo>
                    <a:lnTo>
                      <a:pt x="236" y="36"/>
                    </a:lnTo>
                    <a:lnTo>
                      <a:pt x="248" y="36"/>
                    </a:lnTo>
                    <a:lnTo>
                      <a:pt x="254" y="36"/>
                    </a:lnTo>
                    <a:lnTo>
                      <a:pt x="260" y="36"/>
                    </a:lnTo>
                    <a:lnTo>
                      <a:pt x="272" y="36"/>
                    </a:lnTo>
                    <a:lnTo>
                      <a:pt x="291" y="42"/>
                    </a:lnTo>
                    <a:lnTo>
                      <a:pt x="297" y="42"/>
                    </a:lnTo>
                    <a:lnTo>
                      <a:pt x="309" y="48"/>
                    </a:lnTo>
                    <a:lnTo>
                      <a:pt x="321" y="54"/>
                    </a:lnTo>
                    <a:lnTo>
                      <a:pt x="333" y="54"/>
                    </a:lnTo>
                    <a:lnTo>
                      <a:pt x="339" y="61"/>
                    </a:lnTo>
                    <a:lnTo>
                      <a:pt x="351" y="61"/>
                    </a:lnTo>
                    <a:lnTo>
                      <a:pt x="357" y="67"/>
                    </a:lnTo>
                    <a:lnTo>
                      <a:pt x="357" y="61"/>
                    </a:lnTo>
                    <a:lnTo>
                      <a:pt x="357" y="54"/>
                    </a:lnTo>
                    <a:lnTo>
                      <a:pt x="363" y="48"/>
                    </a:lnTo>
                    <a:lnTo>
                      <a:pt x="375" y="48"/>
                    </a:lnTo>
                    <a:lnTo>
                      <a:pt x="393" y="42"/>
                    </a:lnTo>
                    <a:lnTo>
                      <a:pt x="411" y="36"/>
                    </a:lnTo>
                    <a:lnTo>
                      <a:pt x="423" y="36"/>
                    </a:lnTo>
                    <a:lnTo>
                      <a:pt x="417" y="42"/>
                    </a:lnTo>
                    <a:lnTo>
                      <a:pt x="405" y="48"/>
                    </a:lnTo>
                    <a:lnTo>
                      <a:pt x="393" y="54"/>
                    </a:lnTo>
                    <a:lnTo>
                      <a:pt x="387" y="61"/>
                    </a:lnTo>
                    <a:lnTo>
                      <a:pt x="393" y="61"/>
                    </a:lnTo>
                    <a:lnTo>
                      <a:pt x="399" y="54"/>
                    </a:lnTo>
                    <a:lnTo>
                      <a:pt x="411" y="48"/>
                    </a:lnTo>
                    <a:lnTo>
                      <a:pt x="417" y="48"/>
                    </a:lnTo>
                    <a:lnTo>
                      <a:pt x="423" y="42"/>
                    </a:lnTo>
                    <a:lnTo>
                      <a:pt x="436" y="36"/>
                    </a:lnTo>
                    <a:lnTo>
                      <a:pt x="442" y="30"/>
                    </a:lnTo>
                    <a:lnTo>
                      <a:pt x="448" y="30"/>
                    </a:lnTo>
                    <a:lnTo>
                      <a:pt x="454" y="30"/>
                    </a:lnTo>
                    <a:lnTo>
                      <a:pt x="460" y="42"/>
                    </a:lnTo>
                    <a:lnTo>
                      <a:pt x="472" y="42"/>
                    </a:lnTo>
                    <a:lnTo>
                      <a:pt x="484" y="36"/>
                    </a:lnTo>
                    <a:lnTo>
                      <a:pt x="496" y="42"/>
                    </a:lnTo>
                    <a:lnTo>
                      <a:pt x="514" y="42"/>
                    </a:lnTo>
                    <a:lnTo>
                      <a:pt x="520" y="42"/>
                    </a:lnTo>
                    <a:lnTo>
                      <a:pt x="532" y="42"/>
                    </a:lnTo>
                    <a:lnTo>
                      <a:pt x="538" y="48"/>
                    </a:lnTo>
                    <a:lnTo>
                      <a:pt x="550" y="54"/>
                    </a:lnTo>
                    <a:lnTo>
                      <a:pt x="562" y="61"/>
                    </a:lnTo>
                    <a:lnTo>
                      <a:pt x="575" y="61"/>
                    </a:lnTo>
                    <a:lnTo>
                      <a:pt x="575" y="54"/>
                    </a:lnTo>
                    <a:lnTo>
                      <a:pt x="581" y="54"/>
                    </a:lnTo>
                    <a:lnTo>
                      <a:pt x="593" y="54"/>
                    </a:lnTo>
                    <a:lnTo>
                      <a:pt x="599" y="61"/>
                    </a:lnTo>
                    <a:lnTo>
                      <a:pt x="605" y="67"/>
                    </a:lnTo>
                    <a:lnTo>
                      <a:pt x="599" y="73"/>
                    </a:lnTo>
                    <a:lnTo>
                      <a:pt x="593" y="73"/>
                    </a:lnTo>
                    <a:lnTo>
                      <a:pt x="587" y="79"/>
                    </a:lnTo>
                    <a:lnTo>
                      <a:pt x="599" y="79"/>
                    </a:lnTo>
                    <a:lnTo>
                      <a:pt x="623" y="79"/>
                    </a:lnTo>
                    <a:lnTo>
                      <a:pt x="635" y="79"/>
                    </a:lnTo>
                    <a:lnTo>
                      <a:pt x="641" y="79"/>
                    </a:lnTo>
                    <a:lnTo>
                      <a:pt x="647" y="73"/>
                    </a:lnTo>
                    <a:lnTo>
                      <a:pt x="653" y="73"/>
                    </a:lnTo>
                    <a:lnTo>
                      <a:pt x="653" y="79"/>
                    </a:lnTo>
                    <a:lnTo>
                      <a:pt x="665" y="91"/>
                    </a:lnTo>
                    <a:lnTo>
                      <a:pt x="671" y="103"/>
                    </a:lnTo>
                    <a:lnTo>
                      <a:pt x="677" y="109"/>
                    </a:lnTo>
                    <a:lnTo>
                      <a:pt x="683" y="109"/>
                    </a:lnTo>
                    <a:lnTo>
                      <a:pt x="683" y="103"/>
                    </a:lnTo>
                    <a:lnTo>
                      <a:pt x="683" y="97"/>
                    </a:lnTo>
                    <a:lnTo>
                      <a:pt x="677" y="91"/>
                    </a:lnTo>
                    <a:lnTo>
                      <a:pt x="677" y="85"/>
                    </a:lnTo>
                    <a:lnTo>
                      <a:pt x="671" y="79"/>
                    </a:lnTo>
                    <a:lnTo>
                      <a:pt x="671" y="73"/>
                    </a:lnTo>
                    <a:lnTo>
                      <a:pt x="677" y="73"/>
                    </a:lnTo>
                    <a:lnTo>
                      <a:pt x="683" y="73"/>
                    </a:lnTo>
                    <a:lnTo>
                      <a:pt x="695" y="73"/>
                    </a:lnTo>
                    <a:lnTo>
                      <a:pt x="689" y="67"/>
                    </a:lnTo>
                    <a:lnTo>
                      <a:pt x="677" y="67"/>
                    </a:lnTo>
                    <a:lnTo>
                      <a:pt x="683" y="61"/>
                    </a:lnTo>
                    <a:lnTo>
                      <a:pt x="689" y="61"/>
                    </a:lnTo>
                    <a:lnTo>
                      <a:pt x="695" y="61"/>
                    </a:lnTo>
                    <a:lnTo>
                      <a:pt x="708" y="61"/>
                    </a:lnTo>
                    <a:lnTo>
                      <a:pt x="708" y="67"/>
                    </a:lnTo>
                    <a:lnTo>
                      <a:pt x="708" y="73"/>
                    </a:lnTo>
                    <a:lnTo>
                      <a:pt x="714" y="73"/>
                    </a:lnTo>
                    <a:lnTo>
                      <a:pt x="726" y="73"/>
                    </a:lnTo>
                    <a:lnTo>
                      <a:pt x="732" y="79"/>
                    </a:lnTo>
                    <a:lnTo>
                      <a:pt x="738" y="79"/>
                    </a:lnTo>
                    <a:lnTo>
                      <a:pt x="744" y="79"/>
                    </a:lnTo>
                    <a:lnTo>
                      <a:pt x="756" y="79"/>
                    </a:lnTo>
                    <a:lnTo>
                      <a:pt x="762" y="79"/>
                    </a:lnTo>
                    <a:lnTo>
                      <a:pt x="768" y="73"/>
                    </a:lnTo>
                    <a:lnTo>
                      <a:pt x="774" y="79"/>
                    </a:lnTo>
                    <a:lnTo>
                      <a:pt x="774" y="85"/>
                    </a:lnTo>
                    <a:lnTo>
                      <a:pt x="780" y="85"/>
                    </a:lnTo>
                    <a:lnTo>
                      <a:pt x="780" y="79"/>
                    </a:lnTo>
                    <a:lnTo>
                      <a:pt x="774" y="73"/>
                    </a:lnTo>
                    <a:lnTo>
                      <a:pt x="780" y="67"/>
                    </a:lnTo>
                    <a:lnTo>
                      <a:pt x="786" y="67"/>
                    </a:lnTo>
                    <a:lnTo>
                      <a:pt x="798" y="67"/>
                    </a:lnTo>
                    <a:lnTo>
                      <a:pt x="798" y="73"/>
                    </a:lnTo>
                    <a:lnTo>
                      <a:pt x="798" y="79"/>
                    </a:lnTo>
                    <a:lnTo>
                      <a:pt x="798" y="91"/>
                    </a:lnTo>
                    <a:lnTo>
                      <a:pt x="804" y="97"/>
                    </a:lnTo>
                    <a:lnTo>
                      <a:pt x="804" y="103"/>
                    </a:lnTo>
                    <a:lnTo>
                      <a:pt x="810" y="103"/>
                    </a:lnTo>
                    <a:lnTo>
                      <a:pt x="816" y="91"/>
                    </a:lnTo>
                    <a:lnTo>
                      <a:pt x="816" y="85"/>
                    </a:lnTo>
                    <a:lnTo>
                      <a:pt x="816" y="79"/>
                    </a:lnTo>
                    <a:lnTo>
                      <a:pt x="816" y="73"/>
                    </a:lnTo>
                    <a:lnTo>
                      <a:pt x="822" y="61"/>
                    </a:lnTo>
                    <a:lnTo>
                      <a:pt x="834" y="54"/>
                    </a:lnTo>
                    <a:lnTo>
                      <a:pt x="834" y="48"/>
                    </a:lnTo>
                    <a:lnTo>
                      <a:pt x="822" y="48"/>
                    </a:lnTo>
                    <a:lnTo>
                      <a:pt x="810" y="42"/>
                    </a:lnTo>
                    <a:lnTo>
                      <a:pt x="804" y="42"/>
                    </a:lnTo>
                    <a:lnTo>
                      <a:pt x="798" y="36"/>
                    </a:lnTo>
                    <a:lnTo>
                      <a:pt x="798" y="24"/>
                    </a:lnTo>
                    <a:lnTo>
                      <a:pt x="798" y="12"/>
                    </a:lnTo>
                    <a:lnTo>
                      <a:pt x="804" y="6"/>
                    </a:lnTo>
                    <a:lnTo>
                      <a:pt x="810" y="0"/>
                    </a:lnTo>
                    <a:lnTo>
                      <a:pt x="816" y="0"/>
                    </a:lnTo>
                    <a:lnTo>
                      <a:pt x="822" y="0"/>
                    </a:lnTo>
                    <a:lnTo>
                      <a:pt x="834" y="6"/>
                    </a:lnTo>
                    <a:lnTo>
                      <a:pt x="840" y="12"/>
                    </a:lnTo>
                    <a:lnTo>
                      <a:pt x="847" y="12"/>
                    </a:lnTo>
                    <a:lnTo>
                      <a:pt x="847" y="18"/>
                    </a:lnTo>
                    <a:lnTo>
                      <a:pt x="847" y="30"/>
                    </a:lnTo>
                    <a:lnTo>
                      <a:pt x="847" y="36"/>
                    </a:lnTo>
                    <a:lnTo>
                      <a:pt x="847" y="42"/>
                    </a:lnTo>
                    <a:lnTo>
                      <a:pt x="853" y="48"/>
                    </a:lnTo>
                    <a:lnTo>
                      <a:pt x="865" y="48"/>
                    </a:lnTo>
                    <a:lnTo>
                      <a:pt x="865" y="54"/>
                    </a:lnTo>
                    <a:lnTo>
                      <a:pt x="865" y="61"/>
                    </a:lnTo>
                    <a:lnTo>
                      <a:pt x="871" y="67"/>
                    </a:lnTo>
                    <a:lnTo>
                      <a:pt x="877" y="67"/>
                    </a:lnTo>
                    <a:lnTo>
                      <a:pt x="877" y="54"/>
                    </a:lnTo>
                    <a:lnTo>
                      <a:pt x="883" y="48"/>
                    </a:lnTo>
                    <a:lnTo>
                      <a:pt x="883" y="42"/>
                    </a:lnTo>
                    <a:lnTo>
                      <a:pt x="889" y="48"/>
                    </a:lnTo>
                    <a:lnTo>
                      <a:pt x="889" y="54"/>
                    </a:lnTo>
                    <a:lnTo>
                      <a:pt x="895" y="61"/>
                    </a:lnTo>
                    <a:lnTo>
                      <a:pt x="895" y="67"/>
                    </a:lnTo>
                    <a:lnTo>
                      <a:pt x="895" y="85"/>
                    </a:lnTo>
                    <a:lnTo>
                      <a:pt x="901" y="91"/>
                    </a:lnTo>
                    <a:lnTo>
                      <a:pt x="907" y="85"/>
                    </a:lnTo>
                    <a:lnTo>
                      <a:pt x="913" y="73"/>
                    </a:lnTo>
                    <a:lnTo>
                      <a:pt x="925" y="54"/>
                    </a:lnTo>
                    <a:lnTo>
                      <a:pt x="925" y="42"/>
                    </a:lnTo>
                    <a:lnTo>
                      <a:pt x="931" y="42"/>
                    </a:lnTo>
                    <a:lnTo>
                      <a:pt x="937" y="42"/>
                    </a:lnTo>
                    <a:lnTo>
                      <a:pt x="949" y="48"/>
                    </a:lnTo>
                    <a:lnTo>
                      <a:pt x="961" y="54"/>
                    </a:lnTo>
                    <a:lnTo>
                      <a:pt x="967" y="61"/>
                    </a:lnTo>
                    <a:lnTo>
                      <a:pt x="973" y="61"/>
                    </a:lnTo>
                    <a:lnTo>
                      <a:pt x="973" y="67"/>
                    </a:lnTo>
                    <a:lnTo>
                      <a:pt x="961" y="67"/>
                    </a:lnTo>
                    <a:lnTo>
                      <a:pt x="961" y="73"/>
                    </a:lnTo>
                    <a:lnTo>
                      <a:pt x="967" y="79"/>
                    </a:lnTo>
                    <a:lnTo>
                      <a:pt x="973" y="91"/>
                    </a:lnTo>
                    <a:lnTo>
                      <a:pt x="967" y="97"/>
                    </a:lnTo>
                    <a:lnTo>
                      <a:pt x="961" y="97"/>
                    </a:lnTo>
                    <a:lnTo>
                      <a:pt x="955" y="109"/>
                    </a:lnTo>
                    <a:lnTo>
                      <a:pt x="943" y="115"/>
                    </a:lnTo>
                    <a:lnTo>
                      <a:pt x="937" y="115"/>
                    </a:lnTo>
                    <a:lnTo>
                      <a:pt x="925" y="115"/>
                    </a:lnTo>
                    <a:lnTo>
                      <a:pt x="919" y="115"/>
                    </a:lnTo>
                    <a:lnTo>
                      <a:pt x="907" y="115"/>
                    </a:lnTo>
                    <a:lnTo>
                      <a:pt x="907" y="121"/>
                    </a:lnTo>
                    <a:lnTo>
                      <a:pt x="907" y="127"/>
                    </a:lnTo>
                    <a:lnTo>
                      <a:pt x="895" y="121"/>
                    </a:lnTo>
                    <a:lnTo>
                      <a:pt x="883" y="121"/>
                    </a:lnTo>
                    <a:lnTo>
                      <a:pt x="877" y="121"/>
                    </a:lnTo>
                    <a:lnTo>
                      <a:pt x="883" y="127"/>
                    </a:lnTo>
                    <a:lnTo>
                      <a:pt x="895" y="127"/>
                    </a:lnTo>
                    <a:lnTo>
                      <a:pt x="901" y="127"/>
                    </a:lnTo>
                    <a:lnTo>
                      <a:pt x="901" y="133"/>
                    </a:lnTo>
                    <a:lnTo>
                      <a:pt x="901" y="139"/>
                    </a:lnTo>
                    <a:lnTo>
                      <a:pt x="889" y="145"/>
                    </a:lnTo>
                    <a:lnTo>
                      <a:pt x="877" y="145"/>
                    </a:lnTo>
                    <a:lnTo>
                      <a:pt x="871" y="145"/>
                    </a:lnTo>
                    <a:lnTo>
                      <a:pt x="865" y="151"/>
                    </a:lnTo>
                    <a:lnTo>
                      <a:pt x="859" y="151"/>
                    </a:lnTo>
                    <a:lnTo>
                      <a:pt x="847" y="151"/>
                    </a:lnTo>
                    <a:lnTo>
                      <a:pt x="828" y="151"/>
                    </a:lnTo>
                    <a:lnTo>
                      <a:pt x="822" y="151"/>
                    </a:lnTo>
                    <a:lnTo>
                      <a:pt x="810" y="151"/>
                    </a:lnTo>
                    <a:lnTo>
                      <a:pt x="804" y="151"/>
                    </a:lnTo>
                    <a:lnTo>
                      <a:pt x="810" y="151"/>
                    </a:lnTo>
                    <a:lnTo>
                      <a:pt x="816" y="151"/>
                    </a:lnTo>
                    <a:lnTo>
                      <a:pt x="828" y="151"/>
                    </a:lnTo>
                    <a:lnTo>
                      <a:pt x="834" y="157"/>
                    </a:lnTo>
                    <a:lnTo>
                      <a:pt x="847" y="157"/>
                    </a:lnTo>
                    <a:lnTo>
                      <a:pt x="853" y="157"/>
                    </a:lnTo>
                    <a:lnTo>
                      <a:pt x="859" y="157"/>
                    </a:lnTo>
                    <a:lnTo>
                      <a:pt x="853" y="169"/>
                    </a:lnTo>
                    <a:lnTo>
                      <a:pt x="840" y="181"/>
                    </a:lnTo>
                    <a:lnTo>
                      <a:pt x="828" y="193"/>
                    </a:lnTo>
                    <a:lnTo>
                      <a:pt x="822" y="206"/>
                    </a:lnTo>
                    <a:lnTo>
                      <a:pt x="816" y="212"/>
                    </a:lnTo>
                    <a:lnTo>
                      <a:pt x="816" y="224"/>
                    </a:lnTo>
                    <a:lnTo>
                      <a:pt x="822" y="230"/>
                    </a:lnTo>
                    <a:lnTo>
                      <a:pt x="822" y="236"/>
                    </a:lnTo>
                    <a:lnTo>
                      <a:pt x="834" y="236"/>
                    </a:lnTo>
                    <a:lnTo>
                      <a:pt x="840" y="236"/>
                    </a:lnTo>
                    <a:lnTo>
                      <a:pt x="840" y="248"/>
                    </a:lnTo>
                    <a:lnTo>
                      <a:pt x="840" y="254"/>
                    </a:lnTo>
                    <a:lnTo>
                      <a:pt x="847" y="266"/>
                    </a:lnTo>
                    <a:lnTo>
                      <a:pt x="859" y="266"/>
                    </a:lnTo>
                    <a:lnTo>
                      <a:pt x="871" y="266"/>
                    </a:lnTo>
                    <a:lnTo>
                      <a:pt x="889" y="272"/>
                    </a:lnTo>
                    <a:lnTo>
                      <a:pt x="901" y="284"/>
                    </a:lnTo>
                    <a:lnTo>
                      <a:pt x="919" y="290"/>
                    </a:lnTo>
                    <a:lnTo>
                      <a:pt x="925" y="290"/>
                    </a:lnTo>
                    <a:lnTo>
                      <a:pt x="943" y="290"/>
                    </a:lnTo>
                    <a:lnTo>
                      <a:pt x="955" y="290"/>
                    </a:lnTo>
                    <a:lnTo>
                      <a:pt x="955" y="302"/>
                    </a:lnTo>
                    <a:lnTo>
                      <a:pt x="955" y="308"/>
                    </a:lnTo>
                    <a:lnTo>
                      <a:pt x="955" y="314"/>
                    </a:lnTo>
                    <a:lnTo>
                      <a:pt x="955" y="320"/>
                    </a:lnTo>
                    <a:lnTo>
                      <a:pt x="955" y="326"/>
                    </a:lnTo>
                    <a:lnTo>
                      <a:pt x="961" y="332"/>
                    </a:lnTo>
                    <a:lnTo>
                      <a:pt x="967" y="345"/>
                    </a:lnTo>
                    <a:lnTo>
                      <a:pt x="973" y="351"/>
                    </a:lnTo>
                    <a:lnTo>
                      <a:pt x="979" y="351"/>
                    </a:lnTo>
                    <a:lnTo>
                      <a:pt x="992" y="357"/>
                    </a:lnTo>
                    <a:lnTo>
                      <a:pt x="998" y="351"/>
                    </a:lnTo>
                    <a:lnTo>
                      <a:pt x="998" y="345"/>
                    </a:lnTo>
                    <a:lnTo>
                      <a:pt x="998" y="332"/>
                    </a:lnTo>
                    <a:lnTo>
                      <a:pt x="998" y="320"/>
                    </a:lnTo>
                    <a:lnTo>
                      <a:pt x="998" y="308"/>
                    </a:lnTo>
                    <a:lnTo>
                      <a:pt x="998" y="302"/>
                    </a:lnTo>
                    <a:lnTo>
                      <a:pt x="992" y="296"/>
                    </a:lnTo>
                    <a:lnTo>
                      <a:pt x="998" y="290"/>
                    </a:lnTo>
                    <a:lnTo>
                      <a:pt x="1004" y="284"/>
                    </a:lnTo>
                    <a:lnTo>
                      <a:pt x="1016" y="278"/>
                    </a:lnTo>
                    <a:lnTo>
                      <a:pt x="1022" y="272"/>
                    </a:lnTo>
                    <a:lnTo>
                      <a:pt x="1016" y="266"/>
                    </a:lnTo>
                    <a:lnTo>
                      <a:pt x="1010" y="254"/>
                    </a:lnTo>
                    <a:lnTo>
                      <a:pt x="1004" y="242"/>
                    </a:lnTo>
                    <a:lnTo>
                      <a:pt x="1004" y="236"/>
                    </a:lnTo>
                    <a:lnTo>
                      <a:pt x="1010" y="230"/>
                    </a:lnTo>
                    <a:lnTo>
                      <a:pt x="1016" y="218"/>
                    </a:lnTo>
                    <a:lnTo>
                      <a:pt x="1010" y="206"/>
                    </a:lnTo>
                    <a:lnTo>
                      <a:pt x="1004" y="206"/>
                    </a:lnTo>
                    <a:lnTo>
                      <a:pt x="1010" y="200"/>
                    </a:lnTo>
                    <a:lnTo>
                      <a:pt x="1010" y="187"/>
                    </a:lnTo>
                    <a:lnTo>
                      <a:pt x="1010" y="181"/>
                    </a:lnTo>
                    <a:lnTo>
                      <a:pt x="1010" y="175"/>
                    </a:lnTo>
                    <a:lnTo>
                      <a:pt x="1016" y="175"/>
                    </a:lnTo>
                    <a:lnTo>
                      <a:pt x="1022" y="175"/>
                    </a:lnTo>
                    <a:lnTo>
                      <a:pt x="1034" y="181"/>
                    </a:lnTo>
                    <a:lnTo>
                      <a:pt x="1040" y="181"/>
                    </a:lnTo>
                    <a:lnTo>
                      <a:pt x="1046" y="175"/>
                    </a:lnTo>
                    <a:lnTo>
                      <a:pt x="1058" y="175"/>
                    </a:lnTo>
                    <a:lnTo>
                      <a:pt x="1064" y="181"/>
                    </a:lnTo>
                    <a:lnTo>
                      <a:pt x="1082" y="193"/>
                    </a:lnTo>
                    <a:lnTo>
                      <a:pt x="1094" y="200"/>
                    </a:lnTo>
                    <a:lnTo>
                      <a:pt x="1100" y="206"/>
                    </a:lnTo>
                    <a:lnTo>
                      <a:pt x="1100" y="218"/>
                    </a:lnTo>
                    <a:lnTo>
                      <a:pt x="1100" y="236"/>
                    </a:lnTo>
                    <a:lnTo>
                      <a:pt x="1106" y="242"/>
                    </a:lnTo>
                    <a:lnTo>
                      <a:pt x="1112" y="242"/>
                    </a:lnTo>
                    <a:lnTo>
                      <a:pt x="1125" y="242"/>
                    </a:lnTo>
                    <a:lnTo>
                      <a:pt x="1131" y="236"/>
                    </a:lnTo>
                    <a:lnTo>
                      <a:pt x="1143" y="230"/>
                    </a:lnTo>
                    <a:lnTo>
                      <a:pt x="1149" y="224"/>
                    </a:lnTo>
                    <a:lnTo>
                      <a:pt x="1155" y="212"/>
                    </a:lnTo>
                    <a:lnTo>
                      <a:pt x="1161" y="218"/>
                    </a:lnTo>
                    <a:lnTo>
                      <a:pt x="1179" y="236"/>
                    </a:lnTo>
                    <a:lnTo>
                      <a:pt x="1191" y="248"/>
                    </a:lnTo>
                    <a:lnTo>
                      <a:pt x="1191" y="260"/>
                    </a:lnTo>
                    <a:lnTo>
                      <a:pt x="1191" y="266"/>
                    </a:lnTo>
                    <a:lnTo>
                      <a:pt x="1197" y="278"/>
                    </a:lnTo>
                    <a:lnTo>
                      <a:pt x="1203" y="278"/>
                    </a:lnTo>
                    <a:lnTo>
                      <a:pt x="1209" y="284"/>
                    </a:lnTo>
                    <a:lnTo>
                      <a:pt x="1215" y="284"/>
                    </a:lnTo>
                    <a:lnTo>
                      <a:pt x="1221" y="284"/>
                    </a:lnTo>
                    <a:lnTo>
                      <a:pt x="1227" y="290"/>
                    </a:lnTo>
                    <a:lnTo>
                      <a:pt x="1227" y="296"/>
                    </a:lnTo>
                    <a:lnTo>
                      <a:pt x="1221" y="302"/>
                    </a:lnTo>
                    <a:lnTo>
                      <a:pt x="1215" y="308"/>
                    </a:lnTo>
                    <a:lnTo>
                      <a:pt x="1209" y="308"/>
                    </a:lnTo>
                    <a:lnTo>
                      <a:pt x="1209" y="314"/>
                    </a:lnTo>
                    <a:lnTo>
                      <a:pt x="1215" y="314"/>
                    </a:lnTo>
                    <a:lnTo>
                      <a:pt x="1221" y="308"/>
                    </a:lnTo>
                    <a:lnTo>
                      <a:pt x="1233" y="302"/>
                    </a:lnTo>
                    <a:lnTo>
                      <a:pt x="1233" y="296"/>
                    </a:lnTo>
                    <a:lnTo>
                      <a:pt x="1239" y="308"/>
                    </a:lnTo>
                    <a:lnTo>
                      <a:pt x="1251" y="314"/>
                    </a:lnTo>
                    <a:lnTo>
                      <a:pt x="1257" y="320"/>
                    </a:lnTo>
                    <a:lnTo>
                      <a:pt x="1257" y="332"/>
                    </a:lnTo>
                    <a:lnTo>
                      <a:pt x="1257" y="339"/>
                    </a:lnTo>
                    <a:lnTo>
                      <a:pt x="1257" y="345"/>
                    </a:lnTo>
                    <a:lnTo>
                      <a:pt x="1245" y="345"/>
                    </a:lnTo>
                    <a:lnTo>
                      <a:pt x="1239" y="345"/>
                    </a:lnTo>
                    <a:lnTo>
                      <a:pt x="1233" y="345"/>
                    </a:lnTo>
                    <a:lnTo>
                      <a:pt x="1227" y="351"/>
                    </a:lnTo>
                    <a:lnTo>
                      <a:pt x="1227" y="357"/>
                    </a:lnTo>
                    <a:lnTo>
                      <a:pt x="1215" y="357"/>
                    </a:lnTo>
                    <a:lnTo>
                      <a:pt x="1203" y="363"/>
                    </a:lnTo>
                    <a:lnTo>
                      <a:pt x="1179" y="363"/>
                    </a:lnTo>
                    <a:lnTo>
                      <a:pt x="1167" y="363"/>
                    </a:lnTo>
                    <a:lnTo>
                      <a:pt x="1155" y="363"/>
                    </a:lnTo>
                    <a:lnTo>
                      <a:pt x="1149" y="363"/>
                    </a:lnTo>
                    <a:lnTo>
                      <a:pt x="1143" y="363"/>
                    </a:lnTo>
                    <a:lnTo>
                      <a:pt x="1131" y="375"/>
                    </a:lnTo>
                    <a:lnTo>
                      <a:pt x="1112" y="387"/>
                    </a:lnTo>
                    <a:lnTo>
                      <a:pt x="1100" y="393"/>
                    </a:lnTo>
                    <a:lnTo>
                      <a:pt x="1088" y="399"/>
                    </a:lnTo>
                    <a:lnTo>
                      <a:pt x="1082" y="411"/>
                    </a:lnTo>
                    <a:lnTo>
                      <a:pt x="1076" y="417"/>
                    </a:lnTo>
                    <a:lnTo>
                      <a:pt x="1094" y="411"/>
                    </a:lnTo>
                    <a:lnTo>
                      <a:pt x="1112" y="393"/>
                    </a:lnTo>
                    <a:lnTo>
                      <a:pt x="1137" y="381"/>
                    </a:lnTo>
                    <a:lnTo>
                      <a:pt x="1149" y="375"/>
                    </a:lnTo>
                    <a:lnTo>
                      <a:pt x="1155" y="375"/>
                    </a:lnTo>
                    <a:lnTo>
                      <a:pt x="1161" y="381"/>
                    </a:lnTo>
                    <a:lnTo>
                      <a:pt x="1167" y="387"/>
                    </a:lnTo>
                    <a:lnTo>
                      <a:pt x="1161" y="393"/>
                    </a:lnTo>
                    <a:lnTo>
                      <a:pt x="1155" y="399"/>
                    </a:lnTo>
                    <a:lnTo>
                      <a:pt x="1155" y="405"/>
                    </a:lnTo>
                    <a:lnTo>
                      <a:pt x="1155" y="411"/>
                    </a:lnTo>
                    <a:lnTo>
                      <a:pt x="1155" y="417"/>
                    </a:lnTo>
                    <a:lnTo>
                      <a:pt x="1167" y="429"/>
                    </a:lnTo>
                    <a:lnTo>
                      <a:pt x="1173" y="429"/>
                    </a:lnTo>
                    <a:lnTo>
                      <a:pt x="1185" y="429"/>
                    </a:lnTo>
                    <a:lnTo>
                      <a:pt x="1191" y="429"/>
                    </a:lnTo>
                    <a:lnTo>
                      <a:pt x="1197" y="429"/>
                    </a:lnTo>
                    <a:lnTo>
                      <a:pt x="1191" y="435"/>
                    </a:lnTo>
                    <a:lnTo>
                      <a:pt x="1179" y="441"/>
                    </a:lnTo>
                    <a:lnTo>
                      <a:pt x="1167" y="447"/>
                    </a:lnTo>
                    <a:lnTo>
                      <a:pt x="1155" y="453"/>
                    </a:lnTo>
                    <a:lnTo>
                      <a:pt x="1149" y="459"/>
                    </a:lnTo>
                    <a:lnTo>
                      <a:pt x="1143" y="459"/>
                    </a:lnTo>
                    <a:lnTo>
                      <a:pt x="1143" y="453"/>
                    </a:lnTo>
                    <a:lnTo>
                      <a:pt x="1143" y="447"/>
                    </a:lnTo>
                    <a:lnTo>
                      <a:pt x="1149" y="441"/>
                    </a:lnTo>
                    <a:lnTo>
                      <a:pt x="1155" y="441"/>
                    </a:lnTo>
                    <a:lnTo>
                      <a:pt x="1155" y="435"/>
                    </a:lnTo>
                    <a:lnTo>
                      <a:pt x="1149" y="435"/>
                    </a:lnTo>
                    <a:lnTo>
                      <a:pt x="1137" y="435"/>
                    </a:lnTo>
                    <a:lnTo>
                      <a:pt x="1131" y="441"/>
                    </a:lnTo>
                    <a:lnTo>
                      <a:pt x="1118" y="447"/>
                    </a:lnTo>
                    <a:lnTo>
                      <a:pt x="1106" y="453"/>
                    </a:lnTo>
                    <a:lnTo>
                      <a:pt x="1094" y="453"/>
                    </a:lnTo>
                    <a:lnTo>
                      <a:pt x="1088" y="459"/>
                    </a:lnTo>
                    <a:lnTo>
                      <a:pt x="1088" y="465"/>
                    </a:lnTo>
                    <a:lnTo>
                      <a:pt x="1088" y="471"/>
                    </a:lnTo>
                    <a:lnTo>
                      <a:pt x="1088" y="484"/>
                    </a:lnTo>
                    <a:lnTo>
                      <a:pt x="1076" y="484"/>
                    </a:lnTo>
                    <a:lnTo>
                      <a:pt x="1064" y="490"/>
                    </a:lnTo>
                    <a:lnTo>
                      <a:pt x="1070" y="490"/>
                    </a:lnTo>
                    <a:lnTo>
                      <a:pt x="1076" y="490"/>
                    </a:lnTo>
                    <a:lnTo>
                      <a:pt x="1070" y="496"/>
                    </a:lnTo>
                    <a:lnTo>
                      <a:pt x="1058" y="496"/>
                    </a:lnTo>
                    <a:lnTo>
                      <a:pt x="1052" y="502"/>
                    </a:lnTo>
                    <a:lnTo>
                      <a:pt x="1046" y="514"/>
                    </a:lnTo>
                    <a:lnTo>
                      <a:pt x="1040" y="526"/>
                    </a:lnTo>
                    <a:lnTo>
                      <a:pt x="1034" y="532"/>
                    </a:lnTo>
                    <a:lnTo>
                      <a:pt x="1034" y="526"/>
                    </a:lnTo>
                    <a:lnTo>
                      <a:pt x="1034" y="520"/>
                    </a:lnTo>
                    <a:lnTo>
                      <a:pt x="1028" y="520"/>
                    </a:lnTo>
                    <a:lnTo>
                      <a:pt x="1028" y="526"/>
                    </a:lnTo>
                    <a:lnTo>
                      <a:pt x="1028" y="538"/>
                    </a:lnTo>
                    <a:lnTo>
                      <a:pt x="1028" y="544"/>
                    </a:lnTo>
                    <a:lnTo>
                      <a:pt x="1028" y="550"/>
                    </a:lnTo>
                    <a:lnTo>
                      <a:pt x="1028" y="556"/>
                    </a:lnTo>
                    <a:lnTo>
                      <a:pt x="1028" y="562"/>
                    </a:lnTo>
                    <a:lnTo>
                      <a:pt x="1022" y="574"/>
                    </a:lnTo>
                    <a:lnTo>
                      <a:pt x="1004" y="580"/>
                    </a:lnTo>
                    <a:lnTo>
                      <a:pt x="992" y="586"/>
                    </a:lnTo>
                    <a:lnTo>
                      <a:pt x="979" y="592"/>
                    </a:lnTo>
                    <a:lnTo>
                      <a:pt x="973" y="598"/>
                    </a:lnTo>
                    <a:lnTo>
                      <a:pt x="973" y="604"/>
                    </a:lnTo>
                    <a:lnTo>
                      <a:pt x="967" y="617"/>
                    </a:lnTo>
                    <a:lnTo>
                      <a:pt x="973" y="635"/>
                    </a:lnTo>
                    <a:lnTo>
                      <a:pt x="973" y="647"/>
                    </a:lnTo>
                    <a:lnTo>
                      <a:pt x="979" y="659"/>
                    </a:lnTo>
                    <a:lnTo>
                      <a:pt x="979" y="677"/>
                    </a:lnTo>
                    <a:lnTo>
                      <a:pt x="973" y="689"/>
                    </a:lnTo>
                    <a:lnTo>
                      <a:pt x="973" y="683"/>
                    </a:lnTo>
                    <a:lnTo>
                      <a:pt x="967" y="683"/>
                    </a:lnTo>
                    <a:lnTo>
                      <a:pt x="961" y="677"/>
                    </a:lnTo>
                    <a:lnTo>
                      <a:pt x="955" y="671"/>
                    </a:lnTo>
                    <a:lnTo>
                      <a:pt x="955" y="665"/>
                    </a:lnTo>
                    <a:lnTo>
                      <a:pt x="955" y="659"/>
                    </a:lnTo>
                    <a:lnTo>
                      <a:pt x="949" y="647"/>
                    </a:lnTo>
                    <a:lnTo>
                      <a:pt x="949" y="641"/>
                    </a:lnTo>
                    <a:lnTo>
                      <a:pt x="943" y="635"/>
                    </a:lnTo>
                    <a:lnTo>
                      <a:pt x="943" y="629"/>
                    </a:lnTo>
                    <a:lnTo>
                      <a:pt x="937" y="635"/>
                    </a:lnTo>
                    <a:lnTo>
                      <a:pt x="925" y="635"/>
                    </a:lnTo>
                    <a:lnTo>
                      <a:pt x="919" y="635"/>
                    </a:lnTo>
                    <a:lnTo>
                      <a:pt x="907" y="635"/>
                    </a:lnTo>
                    <a:lnTo>
                      <a:pt x="895" y="635"/>
                    </a:lnTo>
                    <a:lnTo>
                      <a:pt x="889" y="629"/>
                    </a:lnTo>
                    <a:lnTo>
                      <a:pt x="883" y="635"/>
                    </a:lnTo>
                    <a:lnTo>
                      <a:pt x="883" y="641"/>
                    </a:lnTo>
                    <a:lnTo>
                      <a:pt x="877" y="647"/>
                    </a:lnTo>
                    <a:lnTo>
                      <a:pt x="871" y="647"/>
                    </a:lnTo>
                    <a:lnTo>
                      <a:pt x="853" y="641"/>
                    </a:lnTo>
                    <a:lnTo>
                      <a:pt x="828" y="641"/>
                    </a:lnTo>
                    <a:lnTo>
                      <a:pt x="816" y="641"/>
                    </a:lnTo>
                    <a:lnTo>
                      <a:pt x="804" y="647"/>
                    </a:lnTo>
                    <a:lnTo>
                      <a:pt x="792" y="653"/>
                    </a:lnTo>
                    <a:lnTo>
                      <a:pt x="792" y="659"/>
                    </a:lnTo>
                    <a:lnTo>
                      <a:pt x="792" y="665"/>
                    </a:lnTo>
                    <a:lnTo>
                      <a:pt x="792" y="677"/>
                    </a:lnTo>
                    <a:lnTo>
                      <a:pt x="786" y="689"/>
                    </a:lnTo>
                    <a:lnTo>
                      <a:pt x="786" y="701"/>
                    </a:lnTo>
                    <a:lnTo>
                      <a:pt x="786" y="713"/>
                    </a:lnTo>
                    <a:lnTo>
                      <a:pt x="792" y="725"/>
                    </a:lnTo>
                    <a:lnTo>
                      <a:pt x="798" y="743"/>
                    </a:lnTo>
                    <a:lnTo>
                      <a:pt x="804" y="756"/>
                    </a:lnTo>
                    <a:lnTo>
                      <a:pt x="816" y="762"/>
                    </a:lnTo>
                    <a:lnTo>
                      <a:pt x="828" y="762"/>
                    </a:lnTo>
                    <a:lnTo>
                      <a:pt x="840" y="762"/>
                    </a:lnTo>
                    <a:lnTo>
                      <a:pt x="853" y="762"/>
                    </a:lnTo>
                    <a:lnTo>
                      <a:pt x="859" y="756"/>
                    </a:lnTo>
                    <a:lnTo>
                      <a:pt x="871" y="750"/>
                    </a:lnTo>
                    <a:lnTo>
                      <a:pt x="871" y="743"/>
                    </a:lnTo>
                    <a:lnTo>
                      <a:pt x="871" y="731"/>
                    </a:lnTo>
                    <a:lnTo>
                      <a:pt x="877" y="731"/>
                    </a:lnTo>
                    <a:lnTo>
                      <a:pt x="889" y="725"/>
                    </a:lnTo>
                    <a:lnTo>
                      <a:pt x="901" y="725"/>
                    </a:lnTo>
                    <a:lnTo>
                      <a:pt x="907" y="731"/>
                    </a:lnTo>
                    <a:lnTo>
                      <a:pt x="901" y="737"/>
                    </a:lnTo>
                    <a:lnTo>
                      <a:pt x="901" y="750"/>
                    </a:lnTo>
                    <a:lnTo>
                      <a:pt x="901" y="756"/>
                    </a:lnTo>
                    <a:lnTo>
                      <a:pt x="895" y="762"/>
                    </a:lnTo>
                    <a:lnTo>
                      <a:pt x="889" y="774"/>
                    </a:lnTo>
                    <a:lnTo>
                      <a:pt x="889" y="792"/>
                    </a:lnTo>
                    <a:lnTo>
                      <a:pt x="895" y="792"/>
                    </a:lnTo>
                    <a:lnTo>
                      <a:pt x="907" y="792"/>
                    </a:lnTo>
                    <a:lnTo>
                      <a:pt x="913" y="792"/>
                    </a:lnTo>
                    <a:lnTo>
                      <a:pt x="919" y="792"/>
                    </a:lnTo>
                    <a:lnTo>
                      <a:pt x="925" y="792"/>
                    </a:lnTo>
                    <a:lnTo>
                      <a:pt x="937" y="792"/>
                    </a:lnTo>
                    <a:lnTo>
                      <a:pt x="943" y="792"/>
                    </a:lnTo>
                    <a:lnTo>
                      <a:pt x="943" y="798"/>
                    </a:lnTo>
                    <a:lnTo>
                      <a:pt x="949" y="810"/>
                    </a:lnTo>
                    <a:lnTo>
                      <a:pt x="943" y="816"/>
                    </a:lnTo>
                    <a:lnTo>
                      <a:pt x="943" y="822"/>
                    </a:lnTo>
                    <a:lnTo>
                      <a:pt x="943" y="834"/>
                    </a:lnTo>
                    <a:lnTo>
                      <a:pt x="943" y="840"/>
                    </a:lnTo>
                    <a:lnTo>
                      <a:pt x="943" y="846"/>
                    </a:lnTo>
                    <a:lnTo>
                      <a:pt x="949" y="858"/>
                    </a:lnTo>
                    <a:lnTo>
                      <a:pt x="961" y="870"/>
                    </a:lnTo>
                    <a:lnTo>
                      <a:pt x="973" y="864"/>
                    </a:lnTo>
                    <a:lnTo>
                      <a:pt x="986" y="864"/>
                    </a:lnTo>
                    <a:lnTo>
                      <a:pt x="992" y="864"/>
                    </a:lnTo>
                    <a:lnTo>
                      <a:pt x="998" y="864"/>
                    </a:lnTo>
                    <a:lnTo>
                      <a:pt x="1004" y="864"/>
                    </a:lnTo>
                    <a:lnTo>
                      <a:pt x="1010" y="864"/>
                    </a:lnTo>
                    <a:lnTo>
                      <a:pt x="1010" y="870"/>
                    </a:lnTo>
                    <a:lnTo>
                      <a:pt x="1016" y="870"/>
                    </a:lnTo>
                    <a:lnTo>
                      <a:pt x="1028" y="870"/>
                    </a:lnTo>
                    <a:lnTo>
                      <a:pt x="1040" y="864"/>
                    </a:lnTo>
                    <a:lnTo>
                      <a:pt x="1040" y="858"/>
                    </a:lnTo>
                    <a:lnTo>
                      <a:pt x="1040" y="85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4" name="Freeform 134"/>
              <p:cNvSpPr>
                <a:spLocks/>
              </p:cNvSpPr>
              <p:nvPr/>
            </p:nvSpPr>
            <p:spPr bwMode="auto">
              <a:xfrm>
                <a:off x="3639" y="1779"/>
                <a:ext cx="72" cy="30"/>
              </a:xfrm>
              <a:custGeom>
                <a:avLst/>
                <a:gdLst>
                  <a:gd name="T0" fmla="*/ 42 w 72"/>
                  <a:gd name="T1" fmla="*/ 30 h 30"/>
                  <a:gd name="T2" fmla="*/ 48 w 72"/>
                  <a:gd name="T3" fmla="*/ 30 h 30"/>
                  <a:gd name="T4" fmla="*/ 54 w 72"/>
                  <a:gd name="T5" fmla="*/ 24 h 30"/>
                  <a:gd name="T6" fmla="*/ 60 w 72"/>
                  <a:gd name="T7" fmla="*/ 24 h 30"/>
                  <a:gd name="T8" fmla="*/ 66 w 72"/>
                  <a:gd name="T9" fmla="*/ 18 h 30"/>
                  <a:gd name="T10" fmla="*/ 72 w 72"/>
                  <a:gd name="T11" fmla="*/ 12 h 30"/>
                  <a:gd name="T12" fmla="*/ 60 w 72"/>
                  <a:gd name="T13" fmla="*/ 12 h 30"/>
                  <a:gd name="T14" fmla="*/ 54 w 72"/>
                  <a:gd name="T15" fmla="*/ 12 h 30"/>
                  <a:gd name="T16" fmla="*/ 48 w 72"/>
                  <a:gd name="T17" fmla="*/ 12 h 30"/>
                  <a:gd name="T18" fmla="*/ 48 w 72"/>
                  <a:gd name="T19" fmla="*/ 6 h 30"/>
                  <a:gd name="T20" fmla="*/ 42 w 72"/>
                  <a:gd name="T21" fmla="*/ 0 h 30"/>
                  <a:gd name="T22" fmla="*/ 30 w 72"/>
                  <a:gd name="T23" fmla="*/ 6 h 30"/>
                  <a:gd name="T24" fmla="*/ 18 w 72"/>
                  <a:gd name="T25" fmla="*/ 6 h 30"/>
                  <a:gd name="T26" fmla="*/ 6 w 72"/>
                  <a:gd name="T27" fmla="*/ 6 h 30"/>
                  <a:gd name="T28" fmla="*/ 0 w 72"/>
                  <a:gd name="T29" fmla="*/ 6 h 30"/>
                  <a:gd name="T30" fmla="*/ 0 w 72"/>
                  <a:gd name="T31" fmla="*/ 12 h 30"/>
                  <a:gd name="T32" fmla="*/ 6 w 72"/>
                  <a:gd name="T33" fmla="*/ 12 h 30"/>
                  <a:gd name="T34" fmla="*/ 18 w 72"/>
                  <a:gd name="T35" fmla="*/ 12 h 30"/>
                  <a:gd name="T36" fmla="*/ 24 w 72"/>
                  <a:gd name="T37" fmla="*/ 18 h 30"/>
                  <a:gd name="T38" fmla="*/ 18 w 72"/>
                  <a:gd name="T39" fmla="*/ 24 h 30"/>
                  <a:gd name="T40" fmla="*/ 18 w 72"/>
                  <a:gd name="T41" fmla="*/ 30 h 30"/>
                  <a:gd name="T42" fmla="*/ 24 w 72"/>
                  <a:gd name="T43" fmla="*/ 30 h 30"/>
                  <a:gd name="T44" fmla="*/ 30 w 72"/>
                  <a:gd name="T45" fmla="*/ 30 h 30"/>
                  <a:gd name="T46" fmla="*/ 42 w 72"/>
                  <a:gd name="T47" fmla="*/ 24 h 30"/>
                  <a:gd name="T48" fmla="*/ 42 w 72"/>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30"/>
                  <a:gd name="T77" fmla="*/ 72 w 72"/>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30">
                    <a:moveTo>
                      <a:pt x="42" y="30"/>
                    </a:moveTo>
                    <a:lnTo>
                      <a:pt x="48" y="30"/>
                    </a:lnTo>
                    <a:lnTo>
                      <a:pt x="54" y="24"/>
                    </a:lnTo>
                    <a:lnTo>
                      <a:pt x="60" y="24"/>
                    </a:lnTo>
                    <a:lnTo>
                      <a:pt x="66" y="18"/>
                    </a:lnTo>
                    <a:lnTo>
                      <a:pt x="72" y="12"/>
                    </a:lnTo>
                    <a:lnTo>
                      <a:pt x="60" y="12"/>
                    </a:lnTo>
                    <a:lnTo>
                      <a:pt x="54" y="12"/>
                    </a:lnTo>
                    <a:lnTo>
                      <a:pt x="48" y="12"/>
                    </a:lnTo>
                    <a:lnTo>
                      <a:pt x="48" y="6"/>
                    </a:lnTo>
                    <a:lnTo>
                      <a:pt x="42" y="0"/>
                    </a:lnTo>
                    <a:lnTo>
                      <a:pt x="30" y="6"/>
                    </a:lnTo>
                    <a:lnTo>
                      <a:pt x="18" y="6"/>
                    </a:lnTo>
                    <a:lnTo>
                      <a:pt x="6" y="6"/>
                    </a:lnTo>
                    <a:lnTo>
                      <a:pt x="0" y="6"/>
                    </a:lnTo>
                    <a:lnTo>
                      <a:pt x="0" y="12"/>
                    </a:lnTo>
                    <a:lnTo>
                      <a:pt x="6" y="12"/>
                    </a:lnTo>
                    <a:lnTo>
                      <a:pt x="18" y="12"/>
                    </a:lnTo>
                    <a:lnTo>
                      <a:pt x="24" y="18"/>
                    </a:lnTo>
                    <a:lnTo>
                      <a:pt x="18" y="24"/>
                    </a:lnTo>
                    <a:lnTo>
                      <a:pt x="18" y="30"/>
                    </a:lnTo>
                    <a:lnTo>
                      <a:pt x="24" y="30"/>
                    </a:lnTo>
                    <a:lnTo>
                      <a:pt x="30" y="30"/>
                    </a:lnTo>
                    <a:lnTo>
                      <a:pt x="42" y="24"/>
                    </a:lnTo>
                    <a:lnTo>
                      <a:pt x="42"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5" name="Freeform 135"/>
              <p:cNvSpPr>
                <a:spLocks/>
              </p:cNvSpPr>
              <p:nvPr/>
            </p:nvSpPr>
            <p:spPr bwMode="auto">
              <a:xfrm>
                <a:off x="3705" y="1845"/>
                <a:ext cx="91" cy="43"/>
              </a:xfrm>
              <a:custGeom>
                <a:avLst/>
                <a:gdLst>
                  <a:gd name="T0" fmla="*/ 55 w 91"/>
                  <a:gd name="T1" fmla="*/ 37 h 43"/>
                  <a:gd name="T2" fmla="*/ 61 w 91"/>
                  <a:gd name="T3" fmla="*/ 30 h 43"/>
                  <a:gd name="T4" fmla="*/ 67 w 91"/>
                  <a:gd name="T5" fmla="*/ 18 h 43"/>
                  <a:gd name="T6" fmla="*/ 73 w 91"/>
                  <a:gd name="T7" fmla="*/ 12 h 43"/>
                  <a:gd name="T8" fmla="*/ 85 w 91"/>
                  <a:gd name="T9" fmla="*/ 12 h 43"/>
                  <a:gd name="T10" fmla="*/ 91 w 91"/>
                  <a:gd name="T11" fmla="*/ 12 h 43"/>
                  <a:gd name="T12" fmla="*/ 91 w 91"/>
                  <a:gd name="T13" fmla="*/ 6 h 43"/>
                  <a:gd name="T14" fmla="*/ 85 w 91"/>
                  <a:gd name="T15" fmla="*/ 0 h 43"/>
                  <a:gd name="T16" fmla="*/ 79 w 91"/>
                  <a:gd name="T17" fmla="*/ 0 h 43"/>
                  <a:gd name="T18" fmla="*/ 67 w 91"/>
                  <a:gd name="T19" fmla="*/ 6 h 43"/>
                  <a:gd name="T20" fmla="*/ 55 w 91"/>
                  <a:gd name="T21" fmla="*/ 12 h 43"/>
                  <a:gd name="T22" fmla="*/ 43 w 91"/>
                  <a:gd name="T23" fmla="*/ 18 h 43"/>
                  <a:gd name="T24" fmla="*/ 37 w 91"/>
                  <a:gd name="T25" fmla="*/ 18 h 43"/>
                  <a:gd name="T26" fmla="*/ 31 w 91"/>
                  <a:gd name="T27" fmla="*/ 12 h 43"/>
                  <a:gd name="T28" fmla="*/ 25 w 91"/>
                  <a:gd name="T29" fmla="*/ 6 h 43"/>
                  <a:gd name="T30" fmla="*/ 19 w 91"/>
                  <a:gd name="T31" fmla="*/ 0 h 43"/>
                  <a:gd name="T32" fmla="*/ 19 w 91"/>
                  <a:gd name="T33" fmla="*/ 12 h 43"/>
                  <a:gd name="T34" fmla="*/ 25 w 91"/>
                  <a:gd name="T35" fmla="*/ 18 h 43"/>
                  <a:gd name="T36" fmla="*/ 31 w 91"/>
                  <a:gd name="T37" fmla="*/ 24 h 43"/>
                  <a:gd name="T38" fmla="*/ 25 w 91"/>
                  <a:gd name="T39" fmla="*/ 30 h 43"/>
                  <a:gd name="T40" fmla="*/ 19 w 91"/>
                  <a:gd name="T41" fmla="*/ 30 h 43"/>
                  <a:gd name="T42" fmla="*/ 6 w 91"/>
                  <a:gd name="T43" fmla="*/ 24 h 43"/>
                  <a:gd name="T44" fmla="*/ 0 w 91"/>
                  <a:gd name="T45" fmla="*/ 30 h 43"/>
                  <a:gd name="T46" fmla="*/ 6 w 91"/>
                  <a:gd name="T47" fmla="*/ 30 h 43"/>
                  <a:gd name="T48" fmla="*/ 13 w 91"/>
                  <a:gd name="T49" fmla="*/ 37 h 43"/>
                  <a:gd name="T50" fmla="*/ 19 w 91"/>
                  <a:gd name="T51" fmla="*/ 37 h 43"/>
                  <a:gd name="T52" fmla="*/ 25 w 91"/>
                  <a:gd name="T53" fmla="*/ 43 h 43"/>
                  <a:gd name="T54" fmla="*/ 37 w 91"/>
                  <a:gd name="T55" fmla="*/ 43 h 43"/>
                  <a:gd name="T56" fmla="*/ 43 w 91"/>
                  <a:gd name="T57" fmla="*/ 43 h 43"/>
                  <a:gd name="T58" fmla="*/ 49 w 91"/>
                  <a:gd name="T59" fmla="*/ 37 h 43"/>
                  <a:gd name="T60" fmla="*/ 55 w 91"/>
                  <a:gd name="T61" fmla="*/ 37 h 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
                  <a:gd name="T94" fmla="*/ 0 h 43"/>
                  <a:gd name="T95" fmla="*/ 91 w 91"/>
                  <a:gd name="T96" fmla="*/ 43 h 4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 h="43">
                    <a:moveTo>
                      <a:pt x="55" y="37"/>
                    </a:moveTo>
                    <a:lnTo>
                      <a:pt x="61" y="30"/>
                    </a:lnTo>
                    <a:lnTo>
                      <a:pt x="67" y="18"/>
                    </a:lnTo>
                    <a:lnTo>
                      <a:pt x="73" y="12"/>
                    </a:lnTo>
                    <a:lnTo>
                      <a:pt x="85" y="12"/>
                    </a:lnTo>
                    <a:lnTo>
                      <a:pt x="91" y="12"/>
                    </a:lnTo>
                    <a:lnTo>
                      <a:pt x="91" y="6"/>
                    </a:lnTo>
                    <a:lnTo>
                      <a:pt x="85" y="0"/>
                    </a:lnTo>
                    <a:lnTo>
                      <a:pt x="79" y="0"/>
                    </a:lnTo>
                    <a:lnTo>
                      <a:pt x="67" y="6"/>
                    </a:lnTo>
                    <a:lnTo>
                      <a:pt x="55" y="12"/>
                    </a:lnTo>
                    <a:lnTo>
                      <a:pt x="43" y="18"/>
                    </a:lnTo>
                    <a:lnTo>
                      <a:pt x="37" y="18"/>
                    </a:lnTo>
                    <a:lnTo>
                      <a:pt x="31" y="12"/>
                    </a:lnTo>
                    <a:lnTo>
                      <a:pt x="25" y="6"/>
                    </a:lnTo>
                    <a:lnTo>
                      <a:pt x="19" y="0"/>
                    </a:lnTo>
                    <a:lnTo>
                      <a:pt x="19" y="12"/>
                    </a:lnTo>
                    <a:lnTo>
                      <a:pt x="25" y="18"/>
                    </a:lnTo>
                    <a:lnTo>
                      <a:pt x="31" y="24"/>
                    </a:lnTo>
                    <a:lnTo>
                      <a:pt x="25" y="30"/>
                    </a:lnTo>
                    <a:lnTo>
                      <a:pt x="19" y="30"/>
                    </a:lnTo>
                    <a:lnTo>
                      <a:pt x="6" y="24"/>
                    </a:lnTo>
                    <a:lnTo>
                      <a:pt x="0" y="30"/>
                    </a:lnTo>
                    <a:lnTo>
                      <a:pt x="6" y="30"/>
                    </a:lnTo>
                    <a:lnTo>
                      <a:pt x="13" y="37"/>
                    </a:lnTo>
                    <a:lnTo>
                      <a:pt x="19" y="37"/>
                    </a:lnTo>
                    <a:lnTo>
                      <a:pt x="25" y="43"/>
                    </a:lnTo>
                    <a:lnTo>
                      <a:pt x="37" y="43"/>
                    </a:lnTo>
                    <a:lnTo>
                      <a:pt x="43" y="43"/>
                    </a:lnTo>
                    <a:lnTo>
                      <a:pt x="49" y="37"/>
                    </a:lnTo>
                    <a:lnTo>
                      <a:pt x="55" y="37"/>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6" name="Freeform 136"/>
              <p:cNvSpPr>
                <a:spLocks/>
              </p:cNvSpPr>
              <p:nvPr/>
            </p:nvSpPr>
            <p:spPr bwMode="auto">
              <a:xfrm>
                <a:off x="3784" y="1906"/>
                <a:ext cx="48" cy="12"/>
              </a:xfrm>
              <a:custGeom>
                <a:avLst/>
                <a:gdLst>
                  <a:gd name="T0" fmla="*/ 48 w 48"/>
                  <a:gd name="T1" fmla="*/ 0 h 12"/>
                  <a:gd name="T2" fmla="*/ 42 w 48"/>
                  <a:gd name="T3" fmla="*/ 0 h 12"/>
                  <a:gd name="T4" fmla="*/ 36 w 48"/>
                  <a:gd name="T5" fmla="*/ 0 h 12"/>
                  <a:gd name="T6" fmla="*/ 30 w 48"/>
                  <a:gd name="T7" fmla="*/ 0 h 12"/>
                  <a:gd name="T8" fmla="*/ 18 w 48"/>
                  <a:gd name="T9" fmla="*/ 0 h 12"/>
                  <a:gd name="T10" fmla="*/ 12 w 48"/>
                  <a:gd name="T11" fmla="*/ 6 h 12"/>
                  <a:gd name="T12" fmla="*/ 0 w 48"/>
                  <a:gd name="T13" fmla="*/ 12 h 12"/>
                  <a:gd name="T14" fmla="*/ 12 w 48"/>
                  <a:gd name="T15" fmla="*/ 12 h 12"/>
                  <a:gd name="T16" fmla="*/ 24 w 48"/>
                  <a:gd name="T17" fmla="*/ 6 h 12"/>
                  <a:gd name="T18" fmla="*/ 42 w 48"/>
                  <a:gd name="T19" fmla="*/ 6 h 12"/>
                  <a:gd name="T20" fmla="*/ 42 w 48"/>
                  <a:gd name="T21" fmla="*/ 0 h 12"/>
                  <a:gd name="T22" fmla="*/ 48 w 4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12"/>
                  <a:gd name="T38" fmla="*/ 48 w 4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12">
                    <a:moveTo>
                      <a:pt x="48" y="0"/>
                    </a:moveTo>
                    <a:lnTo>
                      <a:pt x="42" y="0"/>
                    </a:lnTo>
                    <a:lnTo>
                      <a:pt x="36" y="0"/>
                    </a:lnTo>
                    <a:lnTo>
                      <a:pt x="30" y="0"/>
                    </a:lnTo>
                    <a:lnTo>
                      <a:pt x="18" y="0"/>
                    </a:lnTo>
                    <a:lnTo>
                      <a:pt x="12" y="6"/>
                    </a:lnTo>
                    <a:lnTo>
                      <a:pt x="0" y="12"/>
                    </a:lnTo>
                    <a:lnTo>
                      <a:pt x="12" y="12"/>
                    </a:lnTo>
                    <a:lnTo>
                      <a:pt x="24" y="6"/>
                    </a:lnTo>
                    <a:lnTo>
                      <a:pt x="42" y="6"/>
                    </a:lnTo>
                    <a:lnTo>
                      <a:pt x="42" y="0"/>
                    </a:lnTo>
                    <a:lnTo>
                      <a:pt x="48"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7" name="Freeform 137"/>
              <p:cNvSpPr>
                <a:spLocks/>
              </p:cNvSpPr>
              <p:nvPr/>
            </p:nvSpPr>
            <p:spPr bwMode="auto">
              <a:xfrm>
                <a:off x="3869" y="1930"/>
                <a:ext cx="18" cy="24"/>
              </a:xfrm>
              <a:custGeom>
                <a:avLst/>
                <a:gdLst>
                  <a:gd name="T0" fmla="*/ 18 w 18"/>
                  <a:gd name="T1" fmla="*/ 0 h 24"/>
                  <a:gd name="T2" fmla="*/ 12 w 18"/>
                  <a:gd name="T3" fmla="*/ 6 h 24"/>
                  <a:gd name="T4" fmla="*/ 6 w 18"/>
                  <a:gd name="T5" fmla="*/ 12 h 24"/>
                  <a:gd name="T6" fmla="*/ 0 w 18"/>
                  <a:gd name="T7" fmla="*/ 18 h 24"/>
                  <a:gd name="T8" fmla="*/ 0 w 18"/>
                  <a:gd name="T9" fmla="*/ 24 h 24"/>
                  <a:gd name="T10" fmla="*/ 6 w 18"/>
                  <a:gd name="T11" fmla="*/ 24 h 24"/>
                  <a:gd name="T12" fmla="*/ 12 w 18"/>
                  <a:gd name="T13" fmla="*/ 18 h 24"/>
                  <a:gd name="T14" fmla="*/ 12 w 18"/>
                  <a:gd name="T15" fmla="*/ 12 h 24"/>
                  <a:gd name="T16" fmla="*/ 18 w 18"/>
                  <a:gd name="T17" fmla="*/ 6 h 24"/>
                  <a:gd name="T18" fmla="*/ 18 w 18"/>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4"/>
                  <a:gd name="T32" fmla="*/ 18 w 1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4">
                    <a:moveTo>
                      <a:pt x="18" y="0"/>
                    </a:moveTo>
                    <a:lnTo>
                      <a:pt x="12" y="6"/>
                    </a:lnTo>
                    <a:lnTo>
                      <a:pt x="6" y="12"/>
                    </a:lnTo>
                    <a:lnTo>
                      <a:pt x="0" y="18"/>
                    </a:lnTo>
                    <a:lnTo>
                      <a:pt x="0" y="24"/>
                    </a:lnTo>
                    <a:lnTo>
                      <a:pt x="6" y="24"/>
                    </a:lnTo>
                    <a:lnTo>
                      <a:pt x="12" y="18"/>
                    </a:lnTo>
                    <a:lnTo>
                      <a:pt x="12" y="12"/>
                    </a:lnTo>
                    <a:lnTo>
                      <a:pt x="18" y="6"/>
                    </a:lnTo>
                    <a:lnTo>
                      <a:pt x="18"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8" name="Freeform 138"/>
              <p:cNvSpPr>
                <a:spLocks/>
              </p:cNvSpPr>
              <p:nvPr/>
            </p:nvSpPr>
            <p:spPr bwMode="auto">
              <a:xfrm>
                <a:off x="3917" y="1990"/>
                <a:ext cx="24" cy="49"/>
              </a:xfrm>
              <a:custGeom>
                <a:avLst/>
                <a:gdLst>
                  <a:gd name="T0" fmla="*/ 24 w 24"/>
                  <a:gd name="T1" fmla="*/ 49 h 49"/>
                  <a:gd name="T2" fmla="*/ 24 w 24"/>
                  <a:gd name="T3" fmla="*/ 43 h 49"/>
                  <a:gd name="T4" fmla="*/ 24 w 24"/>
                  <a:gd name="T5" fmla="*/ 37 h 49"/>
                  <a:gd name="T6" fmla="*/ 24 w 24"/>
                  <a:gd name="T7" fmla="*/ 24 h 49"/>
                  <a:gd name="T8" fmla="*/ 24 w 24"/>
                  <a:gd name="T9" fmla="*/ 18 h 49"/>
                  <a:gd name="T10" fmla="*/ 18 w 24"/>
                  <a:gd name="T11" fmla="*/ 12 h 49"/>
                  <a:gd name="T12" fmla="*/ 18 w 24"/>
                  <a:gd name="T13" fmla="*/ 6 h 49"/>
                  <a:gd name="T14" fmla="*/ 12 w 24"/>
                  <a:gd name="T15" fmla="*/ 0 h 49"/>
                  <a:gd name="T16" fmla="*/ 12 w 24"/>
                  <a:gd name="T17" fmla="*/ 6 h 49"/>
                  <a:gd name="T18" fmla="*/ 6 w 24"/>
                  <a:gd name="T19" fmla="*/ 12 h 49"/>
                  <a:gd name="T20" fmla="*/ 0 w 24"/>
                  <a:gd name="T21" fmla="*/ 12 h 49"/>
                  <a:gd name="T22" fmla="*/ 0 w 24"/>
                  <a:gd name="T23" fmla="*/ 18 h 49"/>
                  <a:gd name="T24" fmla="*/ 6 w 24"/>
                  <a:gd name="T25" fmla="*/ 24 h 49"/>
                  <a:gd name="T26" fmla="*/ 6 w 24"/>
                  <a:gd name="T27" fmla="*/ 31 h 49"/>
                  <a:gd name="T28" fmla="*/ 12 w 24"/>
                  <a:gd name="T29" fmla="*/ 37 h 49"/>
                  <a:gd name="T30" fmla="*/ 18 w 24"/>
                  <a:gd name="T31" fmla="*/ 37 h 49"/>
                  <a:gd name="T32" fmla="*/ 18 w 24"/>
                  <a:gd name="T33" fmla="*/ 43 h 49"/>
                  <a:gd name="T34" fmla="*/ 24 w 24"/>
                  <a:gd name="T35" fmla="*/ 49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49"/>
                  <a:gd name="T56" fmla="*/ 24 w 24"/>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49">
                    <a:moveTo>
                      <a:pt x="24" y="49"/>
                    </a:moveTo>
                    <a:lnTo>
                      <a:pt x="24" y="43"/>
                    </a:lnTo>
                    <a:lnTo>
                      <a:pt x="24" y="37"/>
                    </a:lnTo>
                    <a:lnTo>
                      <a:pt x="24" y="24"/>
                    </a:lnTo>
                    <a:lnTo>
                      <a:pt x="24" y="18"/>
                    </a:lnTo>
                    <a:lnTo>
                      <a:pt x="18" y="12"/>
                    </a:lnTo>
                    <a:lnTo>
                      <a:pt x="18" y="6"/>
                    </a:lnTo>
                    <a:lnTo>
                      <a:pt x="12" y="0"/>
                    </a:lnTo>
                    <a:lnTo>
                      <a:pt x="12" y="6"/>
                    </a:lnTo>
                    <a:lnTo>
                      <a:pt x="6" y="12"/>
                    </a:lnTo>
                    <a:lnTo>
                      <a:pt x="0" y="12"/>
                    </a:lnTo>
                    <a:lnTo>
                      <a:pt x="0" y="18"/>
                    </a:lnTo>
                    <a:lnTo>
                      <a:pt x="6" y="24"/>
                    </a:lnTo>
                    <a:lnTo>
                      <a:pt x="6" y="31"/>
                    </a:lnTo>
                    <a:lnTo>
                      <a:pt x="12" y="37"/>
                    </a:lnTo>
                    <a:lnTo>
                      <a:pt x="18" y="37"/>
                    </a:lnTo>
                    <a:lnTo>
                      <a:pt x="18" y="43"/>
                    </a:lnTo>
                    <a:lnTo>
                      <a:pt x="24" y="49"/>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9" name="Freeform 139"/>
              <p:cNvSpPr>
                <a:spLocks/>
              </p:cNvSpPr>
              <p:nvPr/>
            </p:nvSpPr>
            <p:spPr bwMode="auto">
              <a:xfrm>
                <a:off x="3905" y="2008"/>
                <a:ext cx="18" cy="31"/>
              </a:xfrm>
              <a:custGeom>
                <a:avLst/>
                <a:gdLst>
                  <a:gd name="T0" fmla="*/ 18 w 18"/>
                  <a:gd name="T1" fmla="*/ 31 h 31"/>
                  <a:gd name="T2" fmla="*/ 18 w 18"/>
                  <a:gd name="T3" fmla="*/ 19 h 31"/>
                  <a:gd name="T4" fmla="*/ 12 w 18"/>
                  <a:gd name="T5" fmla="*/ 13 h 31"/>
                  <a:gd name="T6" fmla="*/ 6 w 18"/>
                  <a:gd name="T7" fmla="*/ 0 h 31"/>
                  <a:gd name="T8" fmla="*/ 0 w 18"/>
                  <a:gd name="T9" fmla="*/ 0 h 31"/>
                  <a:gd name="T10" fmla="*/ 0 w 18"/>
                  <a:gd name="T11" fmla="*/ 6 h 31"/>
                  <a:gd name="T12" fmla="*/ 0 w 18"/>
                  <a:gd name="T13" fmla="*/ 13 h 31"/>
                  <a:gd name="T14" fmla="*/ 6 w 18"/>
                  <a:gd name="T15" fmla="*/ 25 h 31"/>
                  <a:gd name="T16" fmla="*/ 12 w 18"/>
                  <a:gd name="T17" fmla="*/ 31 h 31"/>
                  <a:gd name="T18" fmla="*/ 18 w 18"/>
                  <a:gd name="T19" fmla="*/ 3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8" y="31"/>
                    </a:moveTo>
                    <a:lnTo>
                      <a:pt x="18" y="19"/>
                    </a:lnTo>
                    <a:lnTo>
                      <a:pt x="12" y="13"/>
                    </a:lnTo>
                    <a:lnTo>
                      <a:pt x="6" y="0"/>
                    </a:lnTo>
                    <a:lnTo>
                      <a:pt x="0" y="0"/>
                    </a:lnTo>
                    <a:lnTo>
                      <a:pt x="0" y="6"/>
                    </a:lnTo>
                    <a:lnTo>
                      <a:pt x="0" y="13"/>
                    </a:lnTo>
                    <a:lnTo>
                      <a:pt x="6" y="25"/>
                    </a:lnTo>
                    <a:lnTo>
                      <a:pt x="12" y="31"/>
                    </a:lnTo>
                    <a:lnTo>
                      <a:pt x="18" y="31"/>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0" name="Freeform 140"/>
              <p:cNvSpPr>
                <a:spLocks/>
              </p:cNvSpPr>
              <p:nvPr/>
            </p:nvSpPr>
            <p:spPr bwMode="auto">
              <a:xfrm>
                <a:off x="4002" y="2075"/>
                <a:ext cx="133" cy="97"/>
              </a:xfrm>
              <a:custGeom>
                <a:avLst/>
                <a:gdLst>
                  <a:gd name="T0" fmla="*/ 24 w 133"/>
                  <a:gd name="T1" fmla="*/ 24 h 97"/>
                  <a:gd name="T2" fmla="*/ 36 w 133"/>
                  <a:gd name="T3" fmla="*/ 18 h 97"/>
                  <a:gd name="T4" fmla="*/ 42 w 133"/>
                  <a:gd name="T5" fmla="*/ 24 h 97"/>
                  <a:gd name="T6" fmla="*/ 48 w 133"/>
                  <a:gd name="T7" fmla="*/ 30 h 97"/>
                  <a:gd name="T8" fmla="*/ 78 w 133"/>
                  <a:gd name="T9" fmla="*/ 24 h 97"/>
                  <a:gd name="T10" fmla="*/ 78 w 133"/>
                  <a:gd name="T11" fmla="*/ 36 h 97"/>
                  <a:gd name="T12" fmla="*/ 60 w 133"/>
                  <a:gd name="T13" fmla="*/ 42 h 97"/>
                  <a:gd name="T14" fmla="*/ 48 w 133"/>
                  <a:gd name="T15" fmla="*/ 48 h 97"/>
                  <a:gd name="T16" fmla="*/ 42 w 133"/>
                  <a:gd name="T17" fmla="*/ 78 h 97"/>
                  <a:gd name="T18" fmla="*/ 48 w 133"/>
                  <a:gd name="T19" fmla="*/ 97 h 97"/>
                  <a:gd name="T20" fmla="*/ 60 w 133"/>
                  <a:gd name="T21" fmla="*/ 85 h 97"/>
                  <a:gd name="T22" fmla="*/ 60 w 133"/>
                  <a:gd name="T23" fmla="*/ 66 h 97"/>
                  <a:gd name="T24" fmla="*/ 66 w 133"/>
                  <a:gd name="T25" fmla="*/ 54 h 97"/>
                  <a:gd name="T26" fmla="*/ 72 w 133"/>
                  <a:gd name="T27" fmla="*/ 42 h 97"/>
                  <a:gd name="T28" fmla="*/ 84 w 133"/>
                  <a:gd name="T29" fmla="*/ 42 h 97"/>
                  <a:gd name="T30" fmla="*/ 90 w 133"/>
                  <a:gd name="T31" fmla="*/ 48 h 97"/>
                  <a:gd name="T32" fmla="*/ 90 w 133"/>
                  <a:gd name="T33" fmla="*/ 60 h 97"/>
                  <a:gd name="T34" fmla="*/ 90 w 133"/>
                  <a:gd name="T35" fmla="*/ 72 h 97"/>
                  <a:gd name="T36" fmla="*/ 102 w 133"/>
                  <a:gd name="T37" fmla="*/ 72 h 97"/>
                  <a:gd name="T38" fmla="*/ 102 w 133"/>
                  <a:gd name="T39" fmla="*/ 85 h 97"/>
                  <a:gd name="T40" fmla="*/ 108 w 133"/>
                  <a:gd name="T41" fmla="*/ 78 h 97"/>
                  <a:gd name="T42" fmla="*/ 108 w 133"/>
                  <a:gd name="T43" fmla="*/ 66 h 97"/>
                  <a:gd name="T44" fmla="*/ 108 w 133"/>
                  <a:gd name="T45" fmla="*/ 48 h 97"/>
                  <a:gd name="T46" fmla="*/ 126 w 133"/>
                  <a:gd name="T47" fmla="*/ 54 h 97"/>
                  <a:gd name="T48" fmla="*/ 133 w 133"/>
                  <a:gd name="T49" fmla="*/ 42 h 97"/>
                  <a:gd name="T50" fmla="*/ 120 w 133"/>
                  <a:gd name="T51" fmla="*/ 36 h 97"/>
                  <a:gd name="T52" fmla="*/ 108 w 133"/>
                  <a:gd name="T53" fmla="*/ 36 h 97"/>
                  <a:gd name="T54" fmla="*/ 96 w 133"/>
                  <a:gd name="T55" fmla="*/ 30 h 97"/>
                  <a:gd name="T56" fmla="*/ 84 w 133"/>
                  <a:gd name="T57" fmla="*/ 24 h 97"/>
                  <a:gd name="T58" fmla="*/ 66 w 133"/>
                  <a:gd name="T59" fmla="*/ 12 h 97"/>
                  <a:gd name="T60" fmla="*/ 54 w 133"/>
                  <a:gd name="T61" fmla="*/ 0 h 97"/>
                  <a:gd name="T62" fmla="*/ 36 w 133"/>
                  <a:gd name="T63" fmla="*/ 6 h 97"/>
                  <a:gd name="T64" fmla="*/ 18 w 133"/>
                  <a:gd name="T65" fmla="*/ 12 h 97"/>
                  <a:gd name="T66" fmla="*/ 0 w 133"/>
                  <a:gd name="T67" fmla="*/ 24 h 97"/>
                  <a:gd name="T68" fmla="*/ 12 w 133"/>
                  <a:gd name="T69" fmla="*/ 30 h 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97"/>
                  <a:gd name="T107" fmla="*/ 133 w 133"/>
                  <a:gd name="T108" fmla="*/ 97 h 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97">
                    <a:moveTo>
                      <a:pt x="18" y="30"/>
                    </a:moveTo>
                    <a:lnTo>
                      <a:pt x="24" y="24"/>
                    </a:lnTo>
                    <a:lnTo>
                      <a:pt x="30" y="18"/>
                    </a:lnTo>
                    <a:lnTo>
                      <a:pt x="36" y="18"/>
                    </a:lnTo>
                    <a:lnTo>
                      <a:pt x="42" y="18"/>
                    </a:lnTo>
                    <a:lnTo>
                      <a:pt x="42" y="24"/>
                    </a:lnTo>
                    <a:lnTo>
                      <a:pt x="42" y="30"/>
                    </a:lnTo>
                    <a:lnTo>
                      <a:pt x="48" y="30"/>
                    </a:lnTo>
                    <a:lnTo>
                      <a:pt x="66" y="24"/>
                    </a:lnTo>
                    <a:lnTo>
                      <a:pt x="78" y="24"/>
                    </a:lnTo>
                    <a:lnTo>
                      <a:pt x="78" y="30"/>
                    </a:lnTo>
                    <a:lnTo>
                      <a:pt x="78" y="36"/>
                    </a:lnTo>
                    <a:lnTo>
                      <a:pt x="72" y="36"/>
                    </a:lnTo>
                    <a:lnTo>
                      <a:pt x="60" y="42"/>
                    </a:lnTo>
                    <a:lnTo>
                      <a:pt x="54" y="42"/>
                    </a:lnTo>
                    <a:lnTo>
                      <a:pt x="48" y="48"/>
                    </a:lnTo>
                    <a:lnTo>
                      <a:pt x="42" y="66"/>
                    </a:lnTo>
                    <a:lnTo>
                      <a:pt x="42" y="78"/>
                    </a:lnTo>
                    <a:lnTo>
                      <a:pt x="42" y="91"/>
                    </a:lnTo>
                    <a:lnTo>
                      <a:pt x="48" y="97"/>
                    </a:lnTo>
                    <a:lnTo>
                      <a:pt x="60" y="91"/>
                    </a:lnTo>
                    <a:lnTo>
                      <a:pt x="60" y="85"/>
                    </a:lnTo>
                    <a:lnTo>
                      <a:pt x="60" y="78"/>
                    </a:lnTo>
                    <a:lnTo>
                      <a:pt x="60" y="66"/>
                    </a:lnTo>
                    <a:lnTo>
                      <a:pt x="60" y="60"/>
                    </a:lnTo>
                    <a:lnTo>
                      <a:pt x="66" y="54"/>
                    </a:lnTo>
                    <a:lnTo>
                      <a:pt x="72" y="48"/>
                    </a:lnTo>
                    <a:lnTo>
                      <a:pt x="72" y="42"/>
                    </a:lnTo>
                    <a:lnTo>
                      <a:pt x="78" y="42"/>
                    </a:lnTo>
                    <a:lnTo>
                      <a:pt x="84" y="42"/>
                    </a:lnTo>
                    <a:lnTo>
                      <a:pt x="90" y="42"/>
                    </a:lnTo>
                    <a:lnTo>
                      <a:pt x="90" y="48"/>
                    </a:lnTo>
                    <a:lnTo>
                      <a:pt x="90" y="54"/>
                    </a:lnTo>
                    <a:lnTo>
                      <a:pt x="90" y="60"/>
                    </a:lnTo>
                    <a:lnTo>
                      <a:pt x="90" y="66"/>
                    </a:lnTo>
                    <a:lnTo>
                      <a:pt x="90" y="72"/>
                    </a:lnTo>
                    <a:lnTo>
                      <a:pt x="96" y="66"/>
                    </a:lnTo>
                    <a:lnTo>
                      <a:pt x="102" y="72"/>
                    </a:lnTo>
                    <a:lnTo>
                      <a:pt x="102" y="78"/>
                    </a:lnTo>
                    <a:lnTo>
                      <a:pt x="102" y="85"/>
                    </a:lnTo>
                    <a:lnTo>
                      <a:pt x="102" y="78"/>
                    </a:lnTo>
                    <a:lnTo>
                      <a:pt x="108" y="78"/>
                    </a:lnTo>
                    <a:lnTo>
                      <a:pt x="108" y="72"/>
                    </a:lnTo>
                    <a:lnTo>
                      <a:pt x="108" y="66"/>
                    </a:lnTo>
                    <a:lnTo>
                      <a:pt x="108" y="54"/>
                    </a:lnTo>
                    <a:lnTo>
                      <a:pt x="108" y="48"/>
                    </a:lnTo>
                    <a:lnTo>
                      <a:pt x="120" y="48"/>
                    </a:lnTo>
                    <a:lnTo>
                      <a:pt x="126" y="54"/>
                    </a:lnTo>
                    <a:lnTo>
                      <a:pt x="133" y="54"/>
                    </a:lnTo>
                    <a:lnTo>
                      <a:pt x="133" y="42"/>
                    </a:lnTo>
                    <a:lnTo>
                      <a:pt x="126" y="36"/>
                    </a:lnTo>
                    <a:lnTo>
                      <a:pt x="120" y="36"/>
                    </a:lnTo>
                    <a:lnTo>
                      <a:pt x="114" y="36"/>
                    </a:lnTo>
                    <a:lnTo>
                      <a:pt x="108" y="36"/>
                    </a:lnTo>
                    <a:lnTo>
                      <a:pt x="102" y="30"/>
                    </a:lnTo>
                    <a:lnTo>
                      <a:pt x="96" y="30"/>
                    </a:lnTo>
                    <a:lnTo>
                      <a:pt x="90" y="30"/>
                    </a:lnTo>
                    <a:lnTo>
                      <a:pt x="84" y="24"/>
                    </a:lnTo>
                    <a:lnTo>
                      <a:pt x="72" y="18"/>
                    </a:lnTo>
                    <a:lnTo>
                      <a:pt x="66" y="12"/>
                    </a:lnTo>
                    <a:lnTo>
                      <a:pt x="66" y="6"/>
                    </a:lnTo>
                    <a:lnTo>
                      <a:pt x="54" y="0"/>
                    </a:lnTo>
                    <a:lnTo>
                      <a:pt x="42" y="0"/>
                    </a:lnTo>
                    <a:lnTo>
                      <a:pt x="36" y="6"/>
                    </a:lnTo>
                    <a:lnTo>
                      <a:pt x="24" y="12"/>
                    </a:lnTo>
                    <a:lnTo>
                      <a:pt x="18" y="12"/>
                    </a:lnTo>
                    <a:lnTo>
                      <a:pt x="12" y="18"/>
                    </a:lnTo>
                    <a:lnTo>
                      <a:pt x="0" y="24"/>
                    </a:lnTo>
                    <a:lnTo>
                      <a:pt x="6" y="24"/>
                    </a:lnTo>
                    <a:lnTo>
                      <a:pt x="12" y="30"/>
                    </a:lnTo>
                    <a:lnTo>
                      <a:pt x="18"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1" name="Freeform 141"/>
              <p:cNvSpPr>
                <a:spLocks/>
              </p:cNvSpPr>
              <p:nvPr/>
            </p:nvSpPr>
            <p:spPr bwMode="auto">
              <a:xfrm>
                <a:off x="4104" y="2153"/>
                <a:ext cx="43" cy="19"/>
              </a:xfrm>
              <a:custGeom>
                <a:avLst/>
                <a:gdLst>
                  <a:gd name="T0" fmla="*/ 43 w 43"/>
                  <a:gd name="T1" fmla="*/ 0 h 19"/>
                  <a:gd name="T2" fmla="*/ 31 w 43"/>
                  <a:gd name="T3" fmla="*/ 0 h 19"/>
                  <a:gd name="T4" fmla="*/ 18 w 43"/>
                  <a:gd name="T5" fmla="*/ 7 h 19"/>
                  <a:gd name="T6" fmla="*/ 6 w 43"/>
                  <a:gd name="T7" fmla="*/ 7 h 19"/>
                  <a:gd name="T8" fmla="*/ 0 w 43"/>
                  <a:gd name="T9" fmla="*/ 7 h 19"/>
                  <a:gd name="T10" fmla="*/ 0 w 43"/>
                  <a:gd name="T11" fmla="*/ 13 h 19"/>
                  <a:gd name="T12" fmla="*/ 0 w 43"/>
                  <a:gd name="T13" fmla="*/ 19 h 19"/>
                  <a:gd name="T14" fmla="*/ 6 w 43"/>
                  <a:gd name="T15" fmla="*/ 19 h 19"/>
                  <a:gd name="T16" fmla="*/ 18 w 43"/>
                  <a:gd name="T17" fmla="*/ 19 h 19"/>
                  <a:gd name="T18" fmla="*/ 31 w 43"/>
                  <a:gd name="T19" fmla="*/ 13 h 19"/>
                  <a:gd name="T20" fmla="*/ 43 w 43"/>
                  <a:gd name="T21" fmla="*/ 7 h 19"/>
                  <a:gd name="T22" fmla="*/ 43 w 43"/>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19"/>
                  <a:gd name="T38" fmla="*/ 43 w 4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19">
                    <a:moveTo>
                      <a:pt x="43" y="0"/>
                    </a:moveTo>
                    <a:lnTo>
                      <a:pt x="31" y="0"/>
                    </a:lnTo>
                    <a:lnTo>
                      <a:pt x="18" y="7"/>
                    </a:lnTo>
                    <a:lnTo>
                      <a:pt x="6" y="7"/>
                    </a:lnTo>
                    <a:lnTo>
                      <a:pt x="0" y="7"/>
                    </a:lnTo>
                    <a:lnTo>
                      <a:pt x="0" y="13"/>
                    </a:lnTo>
                    <a:lnTo>
                      <a:pt x="0" y="19"/>
                    </a:lnTo>
                    <a:lnTo>
                      <a:pt x="6" y="19"/>
                    </a:lnTo>
                    <a:lnTo>
                      <a:pt x="18" y="19"/>
                    </a:lnTo>
                    <a:lnTo>
                      <a:pt x="31" y="13"/>
                    </a:lnTo>
                    <a:lnTo>
                      <a:pt x="43" y="7"/>
                    </a:lnTo>
                    <a:lnTo>
                      <a:pt x="43" y="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2" name="Freeform 142"/>
              <p:cNvSpPr>
                <a:spLocks/>
              </p:cNvSpPr>
              <p:nvPr/>
            </p:nvSpPr>
            <p:spPr bwMode="auto">
              <a:xfrm>
                <a:off x="4147" y="2129"/>
                <a:ext cx="36" cy="24"/>
              </a:xfrm>
              <a:custGeom>
                <a:avLst/>
                <a:gdLst>
                  <a:gd name="T0" fmla="*/ 24 w 36"/>
                  <a:gd name="T1" fmla="*/ 18 h 24"/>
                  <a:gd name="T2" fmla="*/ 30 w 36"/>
                  <a:gd name="T3" fmla="*/ 12 h 24"/>
                  <a:gd name="T4" fmla="*/ 36 w 36"/>
                  <a:gd name="T5" fmla="*/ 12 h 24"/>
                  <a:gd name="T6" fmla="*/ 36 w 36"/>
                  <a:gd name="T7" fmla="*/ 6 h 24"/>
                  <a:gd name="T8" fmla="*/ 36 w 36"/>
                  <a:gd name="T9" fmla="*/ 0 h 24"/>
                  <a:gd name="T10" fmla="*/ 30 w 36"/>
                  <a:gd name="T11" fmla="*/ 0 h 24"/>
                  <a:gd name="T12" fmla="*/ 18 w 36"/>
                  <a:gd name="T13" fmla="*/ 6 h 24"/>
                  <a:gd name="T14" fmla="*/ 12 w 36"/>
                  <a:gd name="T15" fmla="*/ 6 h 24"/>
                  <a:gd name="T16" fmla="*/ 6 w 36"/>
                  <a:gd name="T17" fmla="*/ 12 h 24"/>
                  <a:gd name="T18" fmla="*/ 0 w 36"/>
                  <a:gd name="T19" fmla="*/ 18 h 24"/>
                  <a:gd name="T20" fmla="*/ 0 w 36"/>
                  <a:gd name="T21" fmla="*/ 24 h 24"/>
                  <a:gd name="T22" fmla="*/ 12 w 36"/>
                  <a:gd name="T23" fmla="*/ 18 h 24"/>
                  <a:gd name="T24" fmla="*/ 18 w 36"/>
                  <a:gd name="T25" fmla="*/ 18 h 24"/>
                  <a:gd name="T26" fmla="*/ 24 w 36"/>
                  <a:gd name="T27" fmla="*/ 18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24"/>
                  <a:gd name="T44" fmla="*/ 36 w 36"/>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24">
                    <a:moveTo>
                      <a:pt x="24" y="18"/>
                    </a:moveTo>
                    <a:lnTo>
                      <a:pt x="30" y="12"/>
                    </a:lnTo>
                    <a:lnTo>
                      <a:pt x="36" y="12"/>
                    </a:lnTo>
                    <a:lnTo>
                      <a:pt x="36" y="6"/>
                    </a:lnTo>
                    <a:lnTo>
                      <a:pt x="36" y="0"/>
                    </a:lnTo>
                    <a:lnTo>
                      <a:pt x="30" y="0"/>
                    </a:lnTo>
                    <a:lnTo>
                      <a:pt x="18" y="6"/>
                    </a:lnTo>
                    <a:lnTo>
                      <a:pt x="12" y="6"/>
                    </a:lnTo>
                    <a:lnTo>
                      <a:pt x="6" y="12"/>
                    </a:lnTo>
                    <a:lnTo>
                      <a:pt x="0" y="18"/>
                    </a:lnTo>
                    <a:lnTo>
                      <a:pt x="0" y="24"/>
                    </a:lnTo>
                    <a:lnTo>
                      <a:pt x="12" y="18"/>
                    </a:lnTo>
                    <a:lnTo>
                      <a:pt x="18" y="18"/>
                    </a:lnTo>
                    <a:lnTo>
                      <a:pt x="24"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106" name="Freeform 143"/>
            <p:cNvSpPr>
              <a:spLocks/>
            </p:cNvSpPr>
            <p:nvPr/>
          </p:nvSpPr>
          <p:spPr bwMode="auto">
            <a:xfrm>
              <a:off x="3844" y="3236"/>
              <a:ext cx="14" cy="14"/>
            </a:xfrm>
            <a:custGeom>
              <a:avLst/>
              <a:gdLst>
                <a:gd name="T0" fmla="*/ 2 w 18"/>
                <a:gd name="T1" fmla="*/ 2 h 18"/>
                <a:gd name="T2" fmla="*/ 2 w 18"/>
                <a:gd name="T3" fmla="*/ 2 h 18"/>
                <a:gd name="T4" fmla="*/ 2 w 18"/>
                <a:gd name="T5" fmla="*/ 0 h 18"/>
                <a:gd name="T6" fmla="*/ 2 w 18"/>
                <a:gd name="T7" fmla="*/ 2 h 18"/>
                <a:gd name="T8" fmla="*/ 0 w 18"/>
                <a:gd name="T9" fmla="*/ 2 h 18"/>
                <a:gd name="T10" fmla="*/ 0 w 18"/>
                <a:gd name="T11" fmla="*/ 2 h 18"/>
                <a:gd name="T12" fmla="*/ 2 w 18"/>
                <a:gd name="T13" fmla="*/ 2 h 18"/>
                <a:gd name="T14" fmla="*/ 2 w 18"/>
                <a:gd name="T15" fmla="*/ 2 h 18"/>
                <a:gd name="T16" fmla="*/ 2 w 18"/>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2" y="12"/>
                  </a:moveTo>
                  <a:lnTo>
                    <a:pt x="18" y="6"/>
                  </a:lnTo>
                  <a:lnTo>
                    <a:pt x="12" y="0"/>
                  </a:lnTo>
                  <a:lnTo>
                    <a:pt x="6" y="6"/>
                  </a:lnTo>
                  <a:lnTo>
                    <a:pt x="0" y="6"/>
                  </a:lnTo>
                  <a:lnTo>
                    <a:pt x="0" y="12"/>
                  </a:lnTo>
                  <a:lnTo>
                    <a:pt x="6" y="18"/>
                  </a:lnTo>
                  <a:lnTo>
                    <a:pt x="6" y="12"/>
                  </a:lnTo>
                  <a:lnTo>
                    <a:pt x="12"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7" name="Freeform 144"/>
            <p:cNvSpPr>
              <a:spLocks/>
            </p:cNvSpPr>
            <p:nvPr/>
          </p:nvSpPr>
          <p:spPr bwMode="auto">
            <a:xfrm>
              <a:off x="3867" y="3236"/>
              <a:ext cx="46" cy="28"/>
            </a:xfrm>
            <a:custGeom>
              <a:avLst/>
              <a:gdLst>
                <a:gd name="T0" fmla="*/ 2 w 61"/>
                <a:gd name="T1" fmla="*/ 2 h 36"/>
                <a:gd name="T2" fmla="*/ 2 w 61"/>
                <a:gd name="T3" fmla="*/ 2 h 36"/>
                <a:gd name="T4" fmla="*/ 2 w 61"/>
                <a:gd name="T5" fmla="*/ 2 h 36"/>
                <a:gd name="T6" fmla="*/ 0 w 61"/>
                <a:gd name="T7" fmla="*/ 2 h 36"/>
                <a:gd name="T8" fmla="*/ 2 w 61"/>
                <a:gd name="T9" fmla="*/ 2 h 36"/>
                <a:gd name="T10" fmla="*/ 2 w 61"/>
                <a:gd name="T11" fmla="*/ 2 h 36"/>
                <a:gd name="T12" fmla="*/ 2 w 61"/>
                <a:gd name="T13" fmla="*/ 2 h 36"/>
                <a:gd name="T14" fmla="*/ 2 w 61"/>
                <a:gd name="T15" fmla="*/ 2 h 36"/>
                <a:gd name="T16" fmla="*/ 2 w 61"/>
                <a:gd name="T17" fmla="*/ 2 h 36"/>
                <a:gd name="T18" fmla="*/ 2 w 61"/>
                <a:gd name="T19" fmla="*/ 0 h 36"/>
                <a:gd name="T20" fmla="*/ 2 w 61"/>
                <a:gd name="T21" fmla="*/ 0 h 36"/>
                <a:gd name="T22" fmla="*/ 2 w 61"/>
                <a:gd name="T23" fmla="*/ 2 h 36"/>
                <a:gd name="T24" fmla="*/ 2 w 61"/>
                <a:gd name="T25" fmla="*/ 2 h 36"/>
                <a:gd name="T26" fmla="*/ 2 w 61"/>
                <a:gd name="T27" fmla="*/ 2 h 36"/>
                <a:gd name="T28" fmla="*/ 2 w 61"/>
                <a:gd name="T29" fmla="*/ 2 h 36"/>
                <a:gd name="T30" fmla="*/ 2 w 61"/>
                <a:gd name="T31" fmla="*/ 2 h 36"/>
                <a:gd name="T32" fmla="*/ 2 w 61"/>
                <a:gd name="T33" fmla="*/ 2 h 36"/>
                <a:gd name="T34" fmla="*/ 2 w 61"/>
                <a:gd name="T35" fmla="*/ 2 h 36"/>
                <a:gd name="T36" fmla="*/ 2 w 61"/>
                <a:gd name="T37" fmla="*/ 2 h 36"/>
                <a:gd name="T38" fmla="*/ 2 w 61"/>
                <a:gd name="T39" fmla="*/ 2 h 36"/>
                <a:gd name="T40" fmla="*/ 2 w 61"/>
                <a:gd name="T41" fmla="*/ 2 h 36"/>
                <a:gd name="T42" fmla="*/ 2 w 61"/>
                <a:gd name="T43" fmla="*/ 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
                <a:gd name="T67" fmla="*/ 0 h 36"/>
                <a:gd name="T68" fmla="*/ 61 w 61"/>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 h="36">
                  <a:moveTo>
                    <a:pt x="24" y="30"/>
                  </a:moveTo>
                  <a:lnTo>
                    <a:pt x="18" y="30"/>
                  </a:lnTo>
                  <a:lnTo>
                    <a:pt x="6" y="30"/>
                  </a:lnTo>
                  <a:lnTo>
                    <a:pt x="0" y="30"/>
                  </a:lnTo>
                  <a:lnTo>
                    <a:pt x="6" y="30"/>
                  </a:lnTo>
                  <a:lnTo>
                    <a:pt x="18" y="24"/>
                  </a:lnTo>
                  <a:lnTo>
                    <a:pt x="18" y="18"/>
                  </a:lnTo>
                  <a:lnTo>
                    <a:pt x="12" y="12"/>
                  </a:lnTo>
                  <a:lnTo>
                    <a:pt x="12" y="6"/>
                  </a:lnTo>
                  <a:lnTo>
                    <a:pt x="18" y="0"/>
                  </a:lnTo>
                  <a:lnTo>
                    <a:pt x="24" y="0"/>
                  </a:lnTo>
                  <a:lnTo>
                    <a:pt x="30" y="6"/>
                  </a:lnTo>
                  <a:lnTo>
                    <a:pt x="30" y="12"/>
                  </a:lnTo>
                  <a:lnTo>
                    <a:pt x="37" y="18"/>
                  </a:lnTo>
                  <a:lnTo>
                    <a:pt x="43" y="24"/>
                  </a:lnTo>
                  <a:lnTo>
                    <a:pt x="55" y="30"/>
                  </a:lnTo>
                  <a:lnTo>
                    <a:pt x="61" y="30"/>
                  </a:lnTo>
                  <a:lnTo>
                    <a:pt x="55" y="36"/>
                  </a:lnTo>
                  <a:lnTo>
                    <a:pt x="43" y="36"/>
                  </a:lnTo>
                  <a:lnTo>
                    <a:pt x="37" y="36"/>
                  </a:lnTo>
                  <a:lnTo>
                    <a:pt x="30" y="30"/>
                  </a:lnTo>
                  <a:lnTo>
                    <a:pt x="24"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8" name="Freeform 145"/>
            <p:cNvSpPr>
              <a:spLocks/>
            </p:cNvSpPr>
            <p:nvPr/>
          </p:nvSpPr>
          <p:spPr bwMode="auto">
            <a:xfrm>
              <a:off x="3963" y="3227"/>
              <a:ext cx="14" cy="14"/>
            </a:xfrm>
            <a:custGeom>
              <a:avLst/>
              <a:gdLst>
                <a:gd name="T0" fmla="*/ 2 w 18"/>
                <a:gd name="T1" fmla="*/ 2 h 18"/>
                <a:gd name="T2" fmla="*/ 2 w 18"/>
                <a:gd name="T3" fmla="*/ 2 h 18"/>
                <a:gd name="T4" fmla="*/ 2 w 18"/>
                <a:gd name="T5" fmla="*/ 2 h 18"/>
                <a:gd name="T6" fmla="*/ 0 w 18"/>
                <a:gd name="T7" fmla="*/ 2 h 18"/>
                <a:gd name="T8" fmla="*/ 2 w 18"/>
                <a:gd name="T9" fmla="*/ 2 h 18"/>
                <a:gd name="T10" fmla="*/ 2 w 18"/>
                <a:gd name="T11" fmla="*/ 0 h 18"/>
                <a:gd name="T12" fmla="*/ 2 w 18"/>
                <a:gd name="T13" fmla="*/ 2 h 18"/>
                <a:gd name="T14" fmla="*/ 2 w 18"/>
                <a:gd name="T15" fmla="*/ 2 h 18"/>
                <a:gd name="T16" fmla="*/ 2 w 18"/>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2" y="12"/>
                  </a:moveTo>
                  <a:lnTo>
                    <a:pt x="6" y="12"/>
                  </a:lnTo>
                  <a:lnTo>
                    <a:pt x="6" y="18"/>
                  </a:lnTo>
                  <a:lnTo>
                    <a:pt x="0" y="12"/>
                  </a:lnTo>
                  <a:lnTo>
                    <a:pt x="6" y="6"/>
                  </a:lnTo>
                  <a:lnTo>
                    <a:pt x="12" y="0"/>
                  </a:lnTo>
                  <a:lnTo>
                    <a:pt x="18" y="6"/>
                  </a:lnTo>
                  <a:lnTo>
                    <a:pt x="12" y="6"/>
                  </a:lnTo>
                  <a:lnTo>
                    <a:pt x="12"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9" name="Freeform 146"/>
            <p:cNvSpPr>
              <a:spLocks/>
            </p:cNvSpPr>
            <p:nvPr/>
          </p:nvSpPr>
          <p:spPr bwMode="auto">
            <a:xfrm>
              <a:off x="4147" y="3250"/>
              <a:ext cx="18" cy="9"/>
            </a:xfrm>
            <a:custGeom>
              <a:avLst/>
              <a:gdLst>
                <a:gd name="T0" fmla="*/ 2 w 24"/>
                <a:gd name="T1" fmla="*/ 2 h 12"/>
                <a:gd name="T2" fmla="*/ 2 w 24"/>
                <a:gd name="T3" fmla="*/ 2 h 12"/>
                <a:gd name="T4" fmla="*/ 2 w 24"/>
                <a:gd name="T5" fmla="*/ 2 h 12"/>
                <a:gd name="T6" fmla="*/ 2 w 24"/>
                <a:gd name="T7" fmla="*/ 2 h 12"/>
                <a:gd name="T8" fmla="*/ 2 w 24"/>
                <a:gd name="T9" fmla="*/ 0 h 12"/>
                <a:gd name="T10" fmla="*/ 2 w 24"/>
                <a:gd name="T11" fmla="*/ 0 h 12"/>
                <a:gd name="T12" fmla="*/ 0 w 24"/>
                <a:gd name="T13" fmla="*/ 0 h 12"/>
                <a:gd name="T14" fmla="*/ 2 w 24"/>
                <a:gd name="T15" fmla="*/ 2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6" y="6"/>
                  </a:moveTo>
                  <a:lnTo>
                    <a:pt x="12" y="12"/>
                  </a:lnTo>
                  <a:lnTo>
                    <a:pt x="18" y="12"/>
                  </a:lnTo>
                  <a:lnTo>
                    <a:pt x="24" y="12"/>
                  </a:lnTo>
                  <a:lnTo>
                    <a:pt x="18" y="0"/>
                  </a:lnTo>
                  <a:lnTo>
                    <a:pt x="6" y="0"/>
                  </a:lnTo>
                  <a:lnTo>
                    <a:pt x="0"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0" name="Freeform 147"/>
            <p:cNvSpPr>
              <a:spLocks/>
            </p:cNvSpPr>
            <p:nvPr/>
          </p:nvSpPr>
          <p:spPr bwMode="auto">
            <a:xfrm>
              <a:off x="3954" y="3222"/>
              <a:ext cx="9" cy="14"/>
            </a:xfrm>
            <a:custGeom>
              <a:avLst/>
              <a:gdLst>
                <a:gd name="T0" fmla="*/ 2 w 12"/>
                <a:gd name="T1" fmla="*/ 2 h 18"/>
                <a:gd name="T2" fmla="*/ 2 w 12"/>
                <a:gd name="T3" fmla="*/ 2 h 18"/>
                <a:gd name="T4" fmla="*/ 0 w 12"/>
                <a:gd name="T5" fmla="*/ 2 h 18"/>
                <a:gd name="T6" fmla="*/ 0 w 12"/>
                <a:gd name="T7" fmla="*/ 2 h 18"/>
                <a:gd name="T8" fmla="*/ 2 w 12"/>
                <a:gd name="T9" fmla="*/ 2 h 18"/>
                <a:gd name="T10" fmla="*/ 2 w 12"/>
                <a:gd name="T11" fmla="*/ 0 h 18"/>
                <a:gd name="T12" fmla="*/ 2 w 12"/>
                <a:gd name="T13" fmla="*/ 2 h 18"/>
                <a:gd name="T14" fmla="*/ 2 w 12"/>
                <a:gd name="T15" fmla="*/ 2 h 18"/>
                <a:gd name="T16" fmla="*/ 2 w 12"/>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12" y="18"/>
                  </a:moveTo>
                  <a:lnTo>
                    <a:pt x="6" y="18"/>
                  </a:lnTo>
                  <a:lnTo>
                    <a:pt x="0" y="18"/>
                  </a:lnTo>
                  <a:lnTo>
                    <a:pt x="0" y="6"/>
                  </a:lnTo>
                  <a:lnTo>
                    <a:pt x="6" y="6"/>
                  </a:lnTo>
                  <a:lnTo>
                    <a:pt x="12" y="0"/>
                  </a:lnTo>
                  <a:lnTo>
                    <a:pt x="12" y="6"/>
                  </a:lnTo>
                  <a:lnTo>
                    <a:pt x="12" y="12"/>
                  </a:lnTo>
                  <a:lnTo>
                    <a:pt x="12"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1" name="Freeform 148"/>
            <p:cNvSpPr>
              <a:spLocks/>
            </p:cNvSpPr>
            <p:nvPr/>
          </p:nvSpPr>
          <p:spPr bwMode="auto">
            <a:xfrm>
              <a:off x="3432" y="1915"/>
              <a:ext cx="50" cy="29"/>
            </a:xfrm>
            <a:custGeom>
              <a:avLst/>
              <a:gdLst>
                <a:gd name="T0" fmla="*/ 1 w 67"/>
                <a:gd name="T1" fmla="*/ 2 h 37"/>
                <a:gd name="T2" fmla="*/ 1 w 67"/>
                <a:gd name="T3" fmla="*/ 2 h 37"/>
                <a:gd name="T4" fmla="*/ 1 w 67"/>
                <a:gd name="T5" fmla="*/ 2 h 37"/>
                <a:gd name="T6" fmla="*/ 1 w 67"/>
                <a:gd name="T7" fmla="*/ 2 h 37"/>
                <a:gd name="T8" fmla="*/ 1 w 67"/>
                <a:gd name="T9" fmla="*/ 2 h 37"/>
                <a:gd name="T10" fmla="*/ 1 w 67"/>
                <a:gd name="T11" fmla="*/ 2 h 37"/>
                <a:gd name="T12" fmla="*/ 1 w 67"/>
                <a:gd name="T13" fmla="*/ 2 h 37"/>
                <a:gd name="T14" fmla="*/ 1 w 67"/>
                <a:gd name="T15" fmla="*/ 2 h 37"/>
                <a:gd name="T16" fmla="*/ 1 w 67"/>
                <a:gd name="T17" fmla="*/ 2 h 37"/>
                <a:gd name="T18" fmla="*/ 0 w 67"/>
                <a:gd name="T19" fmla="*/ 2 h 37"/>
                <a:gd name="T20" fmla="*/ 0 w 67"/>
                <a:gd name="T21" fmla="*/ 2 h 37"/>
                <a:gd name="T22" fmla="*/ 0 w 67"/>
                <a:gd name="T23" fmla="*/ 2 h 37"/>
                <a:gd name="T24" fmla="*/ 1 w 67"/>
                <a:gd name="T25" fmla="*/ 2 h 37"/>
                <a:gd name="T26" fmla="*/ 1 w 67"/>
                <a:gd name="T27" fmla="*/ 2 h 37"/>
                <a:gd name="T28" fmla="*/ 1 w 67"/>
                <a:gd name="T29" fmla="*/ 2 h 37"/>
                <a:gd name="T30" fmla="*/ 1 w 67"/>
                <a:gd name="T31" fmla="*/ 2 h 37"/>
                <a:gd name="T32" fmla="*/ 1 w 67"/>
                <a:gd name="T33" fmla="*/ 0 h 37"/>
                <a:gd name="T34" fmla="*/ 1 w 67"/>
                <a:gd name="T35" fmla="*/ 0 h 37"/>
                <a:gd name="T36" fmla="*/ 1 w 67"/>
                <a:gd name="T37" fmla="*/ 0 h 37"/>
                <a:gd name="T38" fmla="*/ 1 w 67"/>
                <a:gd name="T39" fmla="*/ 2 h 37"/>
                <a:gd name="T40" fmla="*/ 1 w 67"/>
                <a:gd name="T41" fmla="*/ 2 h 37"/>
                <a:gd name="T42" fmla="*/ 1 w 67"/>
                <a:gd name="T43" fmla="*/ 2 h 37"/>
                <a:gd name="T44" fmla="*/ 1 w 67"/>
                <a:gd name="T45" fmla="*/ 2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37"/>
                <a:gd name="T71" fmla="*/ 67 w 67"/>
                <a:gd name="T72" fmla="*/ 37 h 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37">
                  <a:moveTo>
                    <a:pt x="61" y="18"/>
                  </a:moveTo>
                  <a:lnTo>
                    <a:pt x="55" y="12"/>
                  </a:lnTo>
                  <a:lnTo>
                    <a:pt x="48" y="12"/>
                  </a:lnTo>
                  <a:lnTo>
                    <a:pt x="42" y="12"/>
                  </a:lnTo>
                  <a:lnTo>
                    <a:pt x="36" y="18"/>
                  </a:lnTo>
                  <a:lnTo>
                    <a:pt x="24" y="31"/>
                  </a:lnTo>
                  <a:lnTo>
                    <a:pt x="18" y="37"/>
                  </a:lnTo>
                  <a:lnTo>
                    <a:pt x="12" y="37"/>
                  </a:lnTo>
                  <a:lnTo>
                    <a:pt x="6" y="37"/>
                  </a:lnTo>
                  <a:lnTo>
                    <a:pt x="0" y="37"/>
                  </a:lnTo>
                  <a:lnTo>
                    <a:pt x="0" y="31"/>
                  </a:lnTo>
                  <a:lnTo>
                    <a:pt x="0" y="24"/>
                  </a:lnTo>
                  <a:lnTo>
                    <a:pt x="6" y="18"/>
                  </a:lnTo>
                  <a:lnTo>
                    <a:pt x="18" y="12"/>
                  </a:lnTo>
                  <a:lnTo>
                    <a:pt x="30" y="6"/>
                  </a:lnTo>
                  <a:lnTo>
                    <a:pt x="42" y="6"/>
                  </a:lnTo>
                  <a:lnTo>
                    <a:pt x="55" y="0"/>
                  </a:lnTo>
                  <a:lnTo>
                    <a:pt x="61" y="0"/>
                  </a:lnTo>
                  <a:lnTo>
                    <a:pt x="67" y="0"/>
                  </a:lnTo>
                  <a:lnTo>
                    <a:pt x="67" y="6"/>
                  </a:lnTo>
                  <a:lnTo>
                    <a:pt x="67" y="12"/>
                  </a:lnTo>
                  <a:lnTo>
                    <a:pt x="67" y="18"/>
                  </a:lnTo>
                  <a:lnTo>
                    <a:pt x="61"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2" name="Freeform 149"/>
            <p:cNvSpPr>
              <a:spLocks/>
            </p:cNvSpPr>
            <p:nvPr/>
          </p:nvSpPr>
          <p:spPr bwMode="auto">
            <a:xfrm>
              <a:off x="3501" y="1911"/>
              <a:ext cx="27" cy="9"/>
            </a:xfrm>
            <a:custGeom>
              <a:avLst/>
              <a:gdLst>
                <a:gd name="T0" fmla="*/ 2 w 36"/>
                <a:gd name="T1" fmla="*/ 2 h 12"/>
                <a:gd name="T2" fmla="*/ 2 w 36"/>
                <a:gd name="T3" fmla="*/ 2 h 12"/>
                <a:gd name="T4" fmla="*/ 2 w 36"/>
                <a:gd name="T5" fmla="*/ 2 h 12"/>
                <a:gd name="T6" fmla="*/ 2 w 36"/>
                <a:gd name="T7" fmla="*/ 2 h 12"/>
                <a:gd name="T8" fmla="*/ 0 w 36"/>
                <a:gd name="T9" fmla="*/ 2 h 12"/>
                <a:gd name="T10" fmla="*/ 0 w 36"/>
                <a:gd name="T11" fmla="*/ 2 h 12"/>
                <a:gd name="T12" fmla="*/ 2 w 36"/>
                <a:gd name="T13" fmla="*/ 2 h 12"/>
                <a:gd name="T14" fmla="*/ 2 w 36"/>
                <a:gd name="T15" fmla="*/ 2 h 12"/>
                <a:gd name="T16" fmla="*/ 2 w 36"/>
                <a:gd name="T17" fmla="*/ 0 h 12"/>
                <a:gd name="T18" fmla="*/ 2 w 36"/>
                <a:gd name="T19" fmla="*/ 0 h 12"/>
                <a:gd name="T20" fmla="*/ 2 w 36"/>
                <a:gd name="T21" fmla="*/ 0 h 12"/>
                <a:gd name="T22" fmla="*/ 2 w 36"/>
                <a:gd name="T23" fmla="*/ 2 h 12"/>
                <a:gd name="T24" fmla="*/ 2 w 36"/>
                <a:gd name="T25" fmla="*/ 2 h 12"/>
                <a:gd name="T26" fmla="*/ 2 w 36"/>
                <a:gd name="T27" fmla="*/ 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2"/>
                <a:gd name="T44" fmla="*/ 36 w 36"/>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2">
                  <a:moveTo>
                    <a:pt x="30" y="12"/>
                  </a:moveTo>
                  <a:lnTo>
                    <a:pt x="24" y="12"/>
                  </a:lnTo>
                  <a:lnTo>
                    <a:pt x="18" y="12"/>
                  </a:lnTo>
                  <a:lnTo>
                    <a:pt x="6" y="12"/>
                  </a:lnTo>
                  <a:lnTo>
                    <a:pt x="0" y="12"/>
                  </a:lnTo>
                  <a:lnTo>
                    <a:pt x="0" y="6"/>
                  </a:lnTo>
                  <a:lnTo>
                    <a:pt x="6" y="6"/>
                  </a:lnTo>
                  <a:lnTo>
                    <a:pt x="18" y="6"/>
                  </a:lnTo>
                  <a:lnTo>
                    <a:pt x="24" y="0"/>
                  </a:lnTo>
                  <a:lnTo>
                    <a:pt x="30" y="0"/>
                  </a:lnTo>
                  <a:lnTo>
                    <a:pt x="36" y="0"/>
                  </a:lnTo>
                  <a:lnTo>
                    <a:pt x="36" y="6"/>
                  </a:lnTo>
                  <a:lnTo>
                    <a:pt x="30" y="6"/>
                  </a:lnTo>
                  <a:lnTo>
                    <a:pt x="3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3" name="Freeform 150"/>
            <p:cNvSpPr>
              <a:spLocks/>
            </p:cNvSpPr>
            <p:nvPr/>
          </p:nvSpPr>
          <p:spPr bwMode="auto">
            <a:xfrm>
              <a:off x="3501" y="1897"/>
              <a:ext cx="27" cy="9"/>
            </a:xfrm>
            <a:custGeom>
              <a:avLst/>
              <a:gdLst>
                <a:gd name="T0" fmla="*/ 2 w 36"/>
                <a:gd name="T1" fmla="*/ 2 h 12"/>
                <a:gd name="T2" fmla="*/ 2 w 36"/>
                <a:gd name="T3" fmla="*/ 2 h 12"/>
                <a:gd name="T4" fmla="*/ 2 w 36"/>
                <a:gd name="T5" fmla="*/ 2 h 12"/>
                <a:gd name="T6" fmla="*/ 2 w 36"/>
                <a:gd name="T7" fmla="*/ 2 h 12"/>
                <a:gd name="T8" fmla="*/ 0 w 36"/>
                <a:gd name="T9" fmla="*/ 2 h 12"/>
                <a:gd name="T10" fmla="*/ 2 w 36"/>
                <a:gd name="T11" fmla="*/ 2 h 12"/>
                <a:gd name="T12" fmla="*/ 2 w 36"/>
                <a:gd name="T13" fmla="*/ 2 h 12"/>
                <a:gd name="T14" fmla="*/ 2 w 36"/>
                <a:gd name="T15" fmla="*/ 0 h 12"/>
                <a:gd name="T16" fmla="*/ 2 w 36"/>
                <a:gd name="T17" fmla="*/ 0 h 12"/>
                <a:gd name="T18" fmla="*/ 2 w 36"/>
                <a:gd name="T19" fmla="*/ 0 h 12"/>
                <a:gd name="T20" fmla="*/ 2 w 36"/>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2"/>
                <a:gd name="T35" fmla="*/ 36 w 3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2">
                  <a:moveTo>
                    <a:pt x="36" y="6"/>
                  </a:moveTo>
                  <a:lnTo>
                    <a:pt x="30" y="6"/>
                  </a:lnTo>
                  <a:lnTo>
                    <a:pt x="18" y="12"/>
                  </a:lnTo>
                  <a:lnTo>
                    <a:pt x="12" y="12"/>
                  </a:lnTo>
                  <a:lnTo>
                    <a:pt x="0" y="12"/>
                  </a:lnTo>
                  <a:lnTo>
                    <a:pt x="6" y="6"/>
                  </a:lnTo>
                  <a:lnTo>
                    <a:pt x="12" y="6"/>
                  </a:lnTo>
                  <a:lnTo>
                    <a:pt x="18" y="0"/>
                  </a:lnTo>
                  <a:lnTo>
                    <a:pt x="30" y="0"/>
                  </a:lnTo>
                  <a:lnTo>
                    <a:pt x="36" y="0"/>
                  </a:lnTo>
                  <a:lnTo>
                    <a:pt x="3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4" name="Freeform 151"/>
            <p:cNvSpPr>
              <a:spLocks/>
            </p:cNvSpPr>
            <p:nvPr/>
          </p:nvSpPr>
          <p:spPr bwMode="auto">
            <a:xfrm>
              <a:off x="3005" y="2115"/>
              <a:ext cx="28" cy="10"/>
            </a:xfrm>
            <a:custGeom>
              <a:avLst/>
              <a:gdLst>
                <a:gd name="T0" fmla="*/ 2 w 36"/>
                <a:gd name="T1" fmla="*/ 3 h 12"/>
                <a:gd name="T2" fmla="*/ 2 w 36"/>
                <a:gd name="T3" fmla="*/ 3 h 12"/>
                <a:gd name="T4" fmla="*/ 2 w 36"/>
                <a:gd name="T5" fmla="*/ 3 h 12"/>
                <a:gd name="T6" fmla="*/ 2 w 36"/>
                <a:gd name="T7" fmla="*/ 3 h 12"/>
                <a:gd name="T8" fmla="*/ 0 w 36"/>
                <a:gd name="T9" fmla="*/ 3 h 12"/>
                <a:gd name="T10" fmla="*/ 2 w 36"/>
                <a:gd name="T11" fmla="*/ 3 h 12"/>
                <a:gd name="T12" fmla="*/ 2 w 36"/>
                <a:gd name="T13" fmla="*/ 0 h 12"/>
                <a:gd name="T14" fmla="*/ 2 w 36"/>
                <a:gd name="T15" fmla="*/ 0 h 12"/>
                <a:gd name="T16" fmla="*/ 2 w 36"/>
                <a:gd name="T17" fmla="*/ 3 h 12"/>
                <a:gd name="T18" fmla="*/ 2 w 36"/>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2"/>
                <a:gd name="T32" fmla="*/ 36 w 3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2">
                  <a:moveTo>
                    <a:pt x="36" y="12"/>
                  </a:moveTo>
                  <a:lnTo>
                    <a:pt x="30" y="12"/>
                  </a:lnTo>
                  <a:lnTo>
                    <a:pt x="18" y="12"/>
                  </a:lnTo>
                  <a:lnTo>
                    <a:pt x="6" y="12"/>
                  </a:lnTo>
                  <a:lnTo>
                    <a:pt x="0" y="12"/>
                  </a:lnTo>
                  <a:lnTo>
                    <a:pt x="6" y="6"/>
                  </a:lnTo>
                  <a:lnTo>
                    <a:pt x="12" y="0"/>
                  </a:lnTo>
                  <a:lnTo>
                    <a:pt x="18" y="0"/>
                  </a:lnTo>
                  <a:lnTo>
                    <a:pt x="30" y="6"/>
                  </a:lnTo>
                  <a:lnTo>
                    <a:pt x="3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5" name="Freeform 152"/>
            <p:cNvSpPr>
              <a:spLocks/>
            </p:cNvSpPr>
            <p:nvPr/>
          </p:nvSpPr>
          <p:spPr bwMode="auto">
            <a:xfrm>
              <a:off x="3473" y="1929"/>
              <a:ext cx="100" cy="38"/>
            </a:xfrm>
            <a:custGeom>
              <a:avLst/>
              <a:gdLst>
                <a:gd name="T0" fmla="*/ 0 w 132"/>
                <a:gd name="T1" fmla="*/ 2 h 49"/>
                <a:gd name="T2" fmla="*/ 2 w 132"/>
                <a:gd name="T3" fmla="*/ 2 h 49"/>
                <a:gd name="T4" fmla="*/ 2 w 132"/>
                <a:gd name="T5" fmla="*/ 2 h 49"/>
                <a:gd name="T6" fmla="*/ 2 w 132"/>
                <a:gd name="T7" fmla="*/ 2 h 49"/>
                <a:gd name="T8" fmla="*/ 2 w 132"/>
                <a:gd name="T9" fmla="*/ 2 h 49"/>
                <a:gd name="T10" fmla="*/ 2 w 132"/>
                <a:gd name="T11" fmla="*/ 2 h 49"/>
                <a:gd name="T12" fmla="*/ 2 w 132"/>
                <a:gd name="T13" fmla="*/ 2 h 49"/>
                <a:gd name="T14" fmla="*/ 2 w 132"/>
                <a:gd name="T15" fmla="*/ 2 h 49"/>
                <a:gd name="T16" fmla="*/ 2 w 132"/>
                <a:gd name="T17" fmla="*/ 2 h 49"/>
                <a:gd name="T18" fmla="*/ 2 w 132"/>
                <a:gd name="T19" fmla="*/ 2 h 49"/>
                <a:gd name="T20" fmla="*/ 2 w 132"/>
                <a:gd name="T21" fmla="*/ 2 h 49"/>
                <a:gd name="T22" fmla="*/ 2 w 132"/>
                <a:gd name="T23" fmla="*/ 2 h 49"/>
                <a:gd name="T24" fmla="*/ 2 w 132"/>
                <a:gd name="T25" fmla="*/ 2 h 49"/>
                <a:gd name="T26" fmla="*/ 2 w 132"/>
                <a:gd name="T27" fmla="*/ 0 h 49"/>
                <a:gd name="T28" fmla="*/ 2 w 132"/>
                <a:gd name="T29" fmla="*/ 2 h 49"/>
                <a:gd name="T30" fmla="*/ 2 w 132"/>
                <a:gd name="T31" fmla="*/ 2 h 49"/>
                <a:gd name="T32" fmla="*/ 2 w 132"/>
                <a:gd name="T33" fmla="*/ 2 h 49"/>
                <a:gd name="T34" fmla="*/ 2 w 132"/>
                <a:gd name="T35" fmla="*/ 2 h 49"/>
                <a:gd name="T36" fmla="*/ 2 w 132"/>
                <a:gd name="T37" fmla="*/ 2 h 49"/>
                <a:gd name="T38" fmla="*/ 2 w 132"/>
                <a:gd name="T39" fmla="*/ 2 h 49"/>
                <a:gd name="T40" fmla="*/ 2 w 132"/>
                <a:gd name="T41" fmla="*/ 2 h 49"/>
                <a:gd name="T42" fmla="*/ 2 w 132"/>
                <a:gd name="T43" fmla="*/ 2 h 49"/>
                <a:gd name="T44" fmla="*/ 2 w 132"/>
                <a:gd name="T45" fmla="*/ 2 h 49"/>
                <a:gd name="T46" fmla="*/ 2 w 132"/>
                <a:gd name="T47" fmla="*/ 2 h 49"/>
                <a:gd name="T48" fmla="*/ 2 w 132"/>
                <a:gd name="T49" fmla="*/ 2 h 49"/>
                <a:gd name="T50" fmla="*/ 2 w 132"/>
                <a:gd name="T51" fmla="*/ 2 h 49"/>
                <a:gd name="T52" fmla="*/ 2 w 132"/>
                <a:gd name="T53" fmla="*/ 2 h 49"/>
                <a:gd name="T54" fmla="*/ 2 w 132"/>
                <a:gd name="T55" fmla="*/ 2 h 49"/>
                <a:gd name="T56" fmla="*/ 2 w 132"/>
                <a:gd name="T57" fmla="*/ 2 h 49"/>
                <a:gd name="T58" fmla="*/ 2 w 132"/>
                <a:gd name="T59" fmla="*/ 2 h 49"/>
                <a:gd name="T60" fmla="*/ 2 w 132"/>
                <a:gd name="T61" fmla="*/ 2 h 49"/>
                <a:gd name="T62" fmla="*/ 2 w 132"/>
                <a:gd name="T63" fmla="*/ 2 h 49"/>
                <a:gd name="T64" fmla="*/ 2 w 132"/>
                <a:gd name="T65" fmla="*/ 2 h 49"/>
                <a:gd name="T66" fmla="*/ 2 w 132"/>
                <a:gd name="T67" fmla="*/ 2 h 49"/>
                <a:gd name="T68" fmla="*/ 2 w 132"/>
                <a:gd name="T69" fmla="*/ 2 h 49"/>
                <a:gd name="T70" fmla="*/ 2 w 132"/>
                <a:gd name="T71" fmla="*/ 2 h 49"/>
                <a:gd name="T72" fmla="*/ 2 w 132"/>
                <a:gd name="T73" fmla="*/ 2 h 49"/>
                <a:gd name="T74" fmla="*/ 2 w 132"/>
                <a:gd name="T75" fmla="*/ 2 h 49"/>
                <a:gd name="T76" fmla="*/ 0 w 132"/>
                <a:gd name="T77" fmla="*/ 2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49"/>
                <a:gd name="T119" fmla="*/ 132 w 132"/>
                <a:gd name="T120" fmla="*/ 49 h 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49">
                  <a:moveTo>
                    <a:pt x="0" y="31"/>
                  </a:moveTo>
                  <a:lnTo>
                    <a:pt x="6" y="25"/>
                  </a:lnTo>
                  <a:lnTo>
                    <a:pt x="12" y="13"/>
                  </a:lnTo>
                  <a:lnTo>
                    <a:pt x="24" y="6"/>
                  </a:lnTo>
                  <a:lnTo>
                    <a:pt x="30" y="6"/>
                  </a:lnTo>
                  <a:lnTo>
                    <a:pt x="36" y="13"/>
                  </a:lnTo>
                  <a:lnTo>
                    <a:pt x="42" y="19"/>
                  </a:lnTo>
                  <a:lnTo>
                    <a:pt x="54" y="19"/>
                  </a:lnTo>
                  <a:lnTo>
                    <a:pt x="66" y="25"/>
                  </a:lnTo>
                  <a:lnTo>
                    <a:pt x="72" y="25"/>
                  </a:lnTo>
                  <a:lnTo>
                    <a:pt x="78" y="19"/>
                  </a:lnTo>
                  <a:lnTo>
                    <a:pt x="78" y="13"/>
                  </a:lnTo>
                  <a:lnTo>
                    <a:pt x="78" y="6"/>
                  </a:lnTo>
                  <a:lnTo>
                    <a:pt x="78" y="0"/>
                  </a:lnTo>
                  <a:lnTo>
                    <a:pt x="96" y="6"/>
                  </a:lnTo>
                  <a:lnTo>
                    <a:pt x="114" y="13"/>
                  </a:lnTo>
                  <a:lnTo>
                    <a:pt x="126" y="19"/>
                  </a:lnTo>
                  <a:lnTo>
                    <a:pt x="132" y="19"/>
                  </a:lnTo>
                  <a:lnTo>
                    <a:pt x="132" y="25"/>
                  </a:lnTo>
                  <a:lnTo>
                    <a:pt x="126" y="31"/>
                  </a:lnTo>
                  <a:lnTo>
                    <a:pt x="114" y="31"/>
                  </a:lnTo>
                  <a:lnTo>
                    <a:pt x="102" y="31"/>
                  </a:lnTo>
                  <a:lnTo>
                    <a:pt x="90" y="31"/>
                  </a:lnTo>
                  <a:lnTo>
                    <a:pt x="84" y="37"/>
                  </a:lnTo>
                  <a:lnTo>
                    <a:pt x="78" y="37"/>
                  </a:lnTo>
                  <a:lnTo>
                    <a:pt x="72" y="43"/>
                  </a:lnTo>
                  <a:lnTo>
                    <a:pt x="60" y="49"/>
                  </a:lnTo>
                  <a:lnTo>
                    <a:pt x="48" y="49"/>
                  </a:lnTo>
                  <a:lnTo>
                    <a:pt x="42" y="49"/>
                  </a:lnTo>
                  <a:lnTo>
                    <a:pt x="36" y="49"/>
                  </a:lnTo>
                  <a:lnTo>
                    <a:pt x="42" y="43"/>
                  </a:lnTo>
                  <a:lnTo>
                    <a:pt x="48" y="43"/>
                  </a:lnTo>
                  <a:lnTo>
                    <a:pt x="54" y="37"/>
                  </a:lnTo>
                  <a:lnTo>
                    <a:pt x="54" y="31"/>
                  </a:lnTo>
                  <a:lnTo>
                    <a:pt x="42" y="31"/>
                  </a:lnTo>
                  <a:lnTo>
                    <a:pt x="18" y="31"/>
                  </a:lnTo>
                  <a:lnTo>
                    <a:pt x="12" y="31"/>
                  </a:lnTo>
                  <a:lnTo>
                    <a:pt x="6" y="31"/>
                  </a:lnTo>
                  <a:lnTo>
                    <a:pt x="0" y="31"/>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6" name="Freeform 153"/>
            <p:cNvSpPr>
              <a:spLocks/>
            </p:cNvSpPr>
            <p:nvPr/>
          </p:nvSpPr>
          <p:spPr bwMode="auto">
            <a:xfrm>
              <a:off x="3592" y="1934"/>
              <a:ext cx="46" cy="24"/>
            </a:xfrm>
            <a:custGeom>
              <a:avLst/>
              <a:gdLst>
                <a:gd name="T0" fmla="*/ 2 w 60"/>
                <a:gd name="T1" fmla="*/ 2 h 31"/>
                <a:gd name="T2" fmla="*/ 2 w 60"/>
                <a:gd name="T3" fmla="*/ 2 h 31"/>
                <a:gd name="T4" fmla="*/ 2 w 60"/>
                <a:gd name="T5" fmla="*/ 2 h 31"/>
                <a:gd name="T6" fmla="*/ 2 w 60"/>
                <a:gd name="T7" fmla="*/ 2 h 31"/>
                <a:gd name="T8" fmla="*/ 2 w 60"/>
                <a:gd name="T9" fmla="*/ 2 h 31"/>
                <a:gd name="T10" fmla="*/ 2 w 60"/>
                <a:gd name="T11" fmla="*/ 2 h 31"/>
                <a:gd name="T12" fmla="*/ 0 w 60"/>
                <a:gd name="T13" fmla="*/ 2 h 31"/>
                <a:gd name="T14" fmla="*/ 2 w 60"/>
                <a:gd name="T15" fmla="*/ 2 h 31"/>
                <a:gd name="T16" fmla="*/ 2 w 60"/>
                <a:gd name="T17" fmla="*/ 2 h 31"/>
                <a:gd name="T18" fmla="*/ 2 w 60"/>
                <a:gd name="T19" fmla="*/ 2 h 31"/>
                <a:gd name="T20" fmla="*/ 2 w 60"/>
                <a:gd name="T21" fmla="*/ 2 h 31"/>
                <a:gd name="T22" fmla="*/ 2 w 60"/>
                <a:gd name="T23" fmla="*/ 2 h 31"/>
                <a:gd name="T24" fmla="*/ 2 w 60"/>
                <a:gd name="T25" fmla="*/ 2 h 31"/>
                <a:gd name="T26" fmla="*/ 2 w 60"/>
                <a:gd name="T27" fmla="*/ 0 h 31"/>
                <a:gd name="T28" fmla="*/ 2 w 60"/>
                <a:gd name="T29" fmla="*/ 0 h 31"/>
                <a:gd name="T30" fmla="*/ 2 w 60"/>
                <a:gd name="T31" fmla="*/ 0 h 31"/>
                <a:gd name="T32" fmla="*/ 2 w 60"/>
                <a:gd name="T33" fmla="*/ 2 h 31"/>
                <a:gd name="T34" fmla="*/ 2 w 60"/>
                <a:gd name="T35" fmla="*/ 2 h 31"/>
                <a:gd name="T36" fmla="*/ 2 w 60"/>
                <a:gd name="T37" fmla="*/ 2 h 31"/>
                <a:gd name="T38" fmla="*/ 2 w 60"/>
                <a:gd name="T39" fmla="*/ 2 h 31"/>
                <a:gd name="T40" fmla="*/ 2 w 60"/>
                <a:gd name="T41" fmla="*/ 2 h 31"/>
                <a:gd name="T42" fmla="*/ 2 w 60"/>
                <a:gd name="T43" fmla="*/ 2 h 31"/>
                <a:gd name="T44" fmla="*/ 2 w 60"/>
                <a:gd name="T45" fmla="*/ 2 h 31"/>
                <a:gd name="T46" fmla="*/ 2 w 60"/>
                <a:gd name="T47" fmla="*/ 2 h 31"/>
                <a:gd name="T48" fmla="*/ 2 w 60"/>
                <a:gd name="T49" fmla="*/ 2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1"/>
                <a:gd name="T77" fmla="*/ 60 w 60"/>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1">
                  <a:moveTo>
                    <a:pt x="24" y="31"/>
                  </a:moveTo>
                  <a:lnTo>
                    <a:pt x="30" y="25"/>
                  </a:lnTo>
                  <a:lnTo>
                    <a:pt x="36" y="19"/>
                  </a:lnTo>
                  <a:lnTo>
                    <a:pt x="24" y="19"/>
                  </a:lnTo>
                  <a:lnTo>
                    <a:pt x="18" y="25"/>
                  </a:lnTo>
                  <a:lnTo>
                    <a:pt x="6" y="25"/>
                  </a:lnTo>
                  <a:lnTo>
                    <a:pt x="0" y="19"/>
                  </a:lnTo>
                  <a:lnTo>
                    <a:pt x="6" y="13"/>
                  </a:lnTo>
                  <a:lnTo>
                    <a:pt x="6" y="7"/>
                  </a:lnTo>
                  <a:lnTo>
                    <a:pt x="12" y="7"/>
                  </a:lnTo>
                  <a:lnTo>
                    <a:pt x="24" y="7"/>
                  </a:lnTo>
                  <a:lnTo>
                    <a:pt x="30" y="13"/>
                  </a:lnTo>
                  <a:lnTo>
                    <a:pt x="30" y="7"/>
                  </a:lnTo>
                  <a:lnTo>
                    <a:pt x="30" y="0"/>
                  </a:lnTo>
                  <a:lnTo>
                    <a:pt x="42" y="0"/>
                  </a:lnTo>
                  <a:lnTo>
                    <a:pt x="48" y="0"/>
                  </a:lnTo>
                  <a:lnTo>
                    <a:pt x="54" y="7"/>
                  </a:lnTo>
                  <a:lnTo>
                    <a:pt x="60" y="13"/>
                  </a:lnTo>
                  <a:lnTo>
                    <a:pt x="60" y="19"/>
                  </a:lnTo>
                  <a:lnTo>
                    <a:pt x="54" y="25"/>
                  </a:lnTo>
                  <a:lnTo>
                    <a:pt x="54" y="31"/>
                  </a:lnTo>
                  <a:lnTo>
                    <a:pt x="48" y="31"/>
                  </a:lnTo>
                  <a:lnTo>
                    <a:pt x="36" y="31"/>
                  </a:lnTo>
                  <a:lnTo>
                    <a:pt x="30" y="31"/>
                  </a:lnTo>
                  <a:lnTo>
                    <a:pt x="24" y="31"/>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7" name="Freeform 154"/>
            <p:cNvSpPr>
              <a:spLocks/>
            </p:cNvSpPr>
            <p:nvPr/>
          </p:nvSpPr>
          <p:spPr bwMode="auto">
            <a:xfrm>
              <a:off x="3647" y="1948"/>
              <a:ext cx="27" cy="14"/>
            </a:xfrm>
            <a:custGeom>
              <a:avLst/>
              <a:gdLst>
                <a:gd name="T0" fmla="*/ 2 w 36"/>
                <a:gd name="T1" fmla="*/ 2 h 18"/>
                <a:gd name="T2" fmla="*/ 2 w 36"/>
                <a:gd name="T3" fmla="*/ 2 h 18"/>
                <a:gd name="T4" fmla="*/ 2 w 36"/>
                <a:gd name="T5" fmla="*/ 2 h 18"/>
                <a:gd name="T6" fmla="*/ 0 w 36"/>
                <a:gd name="T7" fmla="*/ 2 h 18"/>
                <a:gd name="T8" fmla="*/ 2 w 36"/>
                <a:gd name="T9" fmla="*/ 0 h 18"/>
                <a:gd name="T10" fmla="*/ 2 w 36"/>
                <a:gd name="T11" fmla="*/ 0 h 18"/>
                <a:gd name="T12" fmla="*/ 2 w 36"/>
                <a:gd name="T13" fmla="*/ 0 h 18"/>
                <a:gd name="T14" fmla="*/ 2 w 36"/>
                <a:gd name="T15" fmla="*/ 2 h 18"/>
                <a:gd name="T16" fmla="*/ 2 w 36"/>
                <a:gd name="T17" fmla="*/ 2 h 18"/>
                <a:gd name="T18" fmla="*/ 2 w 36"/>
                <a:gd name="T19" fmla="*/ 2 h 18"/>
                <a:gd name="T20" fmla="*/ 2 w 36"/>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8"/>
                <a:gd name="T35" fmla="*/ 36 w 36"/>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8">
                  <a:moveTo>
                    <a:pt x="12" y="18"/>
                  </a:moveTo>
                  <a:lnTo>
                    <a:pt x="12" y="12"/>
                  </a:lnTo>
                  <a:lnTo>
                    <a:pt x="6" y="12"/>
                  </a:lnTo>
                  <a:lnTo>
                    <a:pt x="0" y="6"/>
                  </a:lnTo>
                  <a:lnTo>
                    <a:pt x="12" y="0"/>
                  </a:lnTo>
                  <a:lnTo>
                    <a:pt x="24" y="0"/>
                  </a:lnTo>
                  <a:lnTo>
                    <a:pt x="30" y="0"/>
                  </a:lnTo>
                  <a:lnTo>
                    <a:pt x="36" y="12"/>
                  </a:lnTo>
                  <a:lnTo>
                    <a:pt x="24" y="18"/>
                  </a:lnTo>
                  <a:lnTo>
                    <a:pt x="18" y="18"/>
                  </a:lnTo>
                  <a:lnTo>
                    <a:pt x="12"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8" name="Freeform 155"/>
            <p:cNvSpPr>
              <a:spLocks/>
            </p:cNvSpPr>
            <p:nvPr/>
          </p:nvSpPr>
          <p:spPr bwMode="auto">
            <a:xfrm>
              <a:off x="3569" y="1869"/>
              <a:ext cx="51" cy="28"/>
            </a:xfrm>
            <a:custGeom>
              <a:avLst/>
              <a:gdLst>
                <a:gd name="T0" fmla="*/ 2 w 67"/>
                <a:gd name="T1" fmla="*/ 2 h 36"/>
                <a:gd name="T2" fmla="*/ 2 w 67"/>
                <a:gd name="T3" fmla="*/ 2 h 36"/>
                <a:gd name="T4" fmla="*/ 2 w 67"/>
                <a:gd name="T5" fmla="*/ 2 h 36"/>
                <a:gd name="T6" fmla="*/ 2 w 67"/>
                <a:gd name="T7" fmla="*/ 2 h 36"/>
                <a:gd name="T8" fmla="*/ 2 w 67"/>
                <a:gd name="T9" fmla="*/ 2 h 36"/>
                <a:gd name="T10" fmla="*/ 2 w 67"/>
                <a:gd name="T11" fmla="*/ 2 h 36"/>
                <a:gd name="T12" fmla="*/ 2 w 67"/>
                <a:gd name="T13" fmla="*/ 2 h 36"/>
                <a:gd name="T14" fmla="*/ 2 w 67"/>
                <a:gd name="T15" fmla="*/ 2 h 36"/>
                <a:gd name="T16" fmla="*/ 2 w 67"/>
                <a:gd name="T17" fmla="*/ 2 h 36"/>
                <a:gd name="T18" fmla="*/ 2 w 67"/>
                <a:gd name="T19" fmla="*/ 2 h 36"/>
                <a:gd name="T20" fmla="*/ 2 w 67"/>
                <a:gd name="T21" fmla="*/ 2 h 36"/>
                <a:gd name="T22" fmla="*/ 2 w 67"/>
                <a:gd name="T23" fmla="*/ 2 h 36"/>
                <a:gd name="T24" fmla="*/ 0 w 67"/>
                <a:gd name="T25" fmla="*/ 2 h 36"/>
                <a:gd name="T26" fmla="*/ 0 w 67"/>
                <a:gd name="T27" fmla="*/ 2 h 36"/>
                <a:gd name="T28" fmla="*/ 2 w 67"/>
                <a:gd name="T29" fmla="*/ 2 h 36"/>
                <a:gd name="T30" fmla="*/ 2 w 67"/>
                <a:gd name="T31" fmla="*/ 0 h 36"/>
                <a:gd name="T32" fmla="*/ 2 w 67"/>
                <a:gd name="T33" fmla="*/ 0 h 36"/>
                <a:gd name="T34" fmla="*/ 2 w 67"/>
                <a:gd name="T35" fmla="*/ 2 h 36"/>
                <a:gd name="T36" fmla="*/ 2 w 67"/>
                <a:gd name="T37" fmla="*/ 2 h 36"/>
                <a:gd name="T38" fmla="*/ 2 w 67"/>
                <a:gd name="T39" fmla="*/ 2 h 36"/>
                <a:gd name="T40" fmla="*/ 2 w 67"/>
                <a:gd name="T41" fmla="*/ 2 h 36"/>
                <a:gd name="T42" fmla="*/ 2 w 67"/>
                <a:gd name="T43" fmla="*/ 2 h 36"/>
                <a:gd name="T44" fmla="*/ 2 w 67"/>
                <a:gd name="T45" fmla="*/ 2 h 36"/>
                <a:gd name="T46" fmla="*/ 2 w 67"/>
                <a:gd name="T47" fmla="*/ 2 h 36"/>
                <a:gd name="T48" fmla="*/ 2 w 67"/>
                <a:gd name="T49" fmla="*/ 2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6"/>
                <a:gd name="T77" fmla="*/ 67 w 67"/>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6">
                  <a:moveTo>
                    <a:pt x="61" y="36"/>
                  </a:moveTo>
                  <a:lnTo>
                    <a:pt x="61" y="30"/>
                  </a:lnTo>
                  <a:lnTo>
                    <a:pt x="55" y="30"/>
                  </a:lnTo>
                  <a:lnTo>
                    <a:pt x="49" y="24"/>
                  </a:lnTo>
                  <a:lnTo>
                    <a:pt x="43" y="24"/>
                  </a:lnTo>
                  <a:lnTo>
                    <a:pt x="37" y="24"/>
                  </a:lnTo>
                  <a:lnTo>
                    <a:pt x="25" y="30"/>
                  </a:lnTo>
                  <a:lnTo>
                    <a:pt x="13" y="24"/>
                  </a:lnTo>
                  <a:lnTo>
                    <a:pt x="13" y="18"/>
                  </a:lnTo>
                  <a:lnTo>
                    <a:pt x="19" y="18"/>
                  </a:lnTo>
                  <a:lnTo>
                    <a:pt x="19" y="12"/>
                  </a:lnTo>
                  <a:lnTo>
                    <a:pt x="6" y="12"/>
                  </a:lnTo>
                  <a:lnTo>
                    <a:pt x="0" y="12"/>
                  </a:lnTo>
                  <a:lnTo>
                    <a:pt x="0" y="6"/>
                  </a:lnTo>
                  <a:lnTo>
                    <a:pt x="6" y="6"/>
                  </a:lnTo>
                  <a:lnTo>
                    <a:pt x="13" y="0"/>
                  </a:lnTo>
                  <a:lnTo>
                    <a:pt x="25" y="0"/>
                  </a:lnTo>
                  <a:lnTo>
                    <a:pt x="25" y="6"/>
                  </a:lnTo>
                  <a:lnTo>
                    <a:pt x="37" y="6"/>
                  </a:lnTo>
                  <a:lnTo>
                    <a:pt x="49" y="12"/>
                  </a:lnTo>
                  <a:lnTo>
                    <a:pt x="61" y="18"/>
                  </a:lnTo>
                  <a:lnTo>
                    <a:pt x="67" y="24"/>
                  </a:lnTo>
                  <a:lnTo>
                    <a:pt x="67" y="30"/>
                  </a:lnTo>
                  <a:lnTo>
                    <a:pt x="67" y="36"/>
                  </a:lnTo>
                  <a:lnTo>
                    <a:pt x="61" y="3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9" name="Freeform 156"/>
            <p:cNvSpPr>
              <a:spLocks/>
            </p:cNvSpPr>
            <p:nvPr/>
          </p:nvSpPr>
          <p:spPr bwMode="auto">
            <a:xfrm>
              <a:off x="3633" y="1883"/>
              <a:ext cx="23" cy="14"/>
            </a:xfrm>
            <a:custGeom>
              <a:avLst/>
              <a:gdLst>
                <a:gd name="T0" fmla="*/ 2 w 30"/>
                <a:gd name="T1" fmla="*/ 2 h 18"/>
                <a:gd name="T2" fmla="*/ 2 w 30"/>
                <a:gd name="T3" fmla="*/ 2 h 18"/>
                <a:gd name="T4" fmla="*/ 2 w 30"/>
                <a:gd name="T5" fmla="*/ 2 h 18"/>
                <a:gd name="T6" fmla="*/ 0 w 30"/>
                <a:gd name="T7" fmla="*/ 2 h 18"/>
                <a:gd name="T8" fmla="*/ 0 w 30"/>
                <a:gd name="T9" fmla="*/ 2 h 18"/>
                <a:gd name="T10" fmla="*/ 2 w 30"/>
                <a:gd name="T11" fmla="*/ 0 h 18"/>
                <a:gd name="T12" fmla="*/ 2 w 30"/>
                <a:gd name="T13" fmla="*/ 0 h 18"/>
                <a:gd name="T14" fmla="*/ 2 w 30"/>
                <a:gd name="T15" fmla="*/ 2 h 18"/>
                <a:gd name="T16" fmla="*/ 2 w 30"/>
                <a:gd name="T17" fmla="*/ 2 h 18"/>
                <a:gd name="T18" fmla="*/ 2 w 30"/>
                <a:gd name="T19" fmla="*/ 2 h 18"/>
                <a:gd name="T20" fmla="*/ 2 w 30"/>
                <a:gd name="T21" fmla="*/ 2 h 18"/>
                <a:gd name="T22" fmla="*/ 2 w 30"/>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8"/>
                <a:gd name="T38" fmla="*/ 30 w 3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8">
                  <a:moveTo>
                    <a:pt x="18" y="18"/>
                  </a:moveTo>
                  <a:lnTo>
                    <a:pt x="12" y="18"/>
                  </a:lnTo>
                  <a:lnTo>
                    <a:pt x="6" y="12"/>
                  </a:lnTo>
                  <a:lnTo>
                    <a:pt x="0" y="12"/>
                  </a:lnTo>
                  <a:lnTo>
                    <a:pt x="0" y="6"/>
                  </a:lnTo>
                  <a:lnTo>
                    <a:pt x="6" y="0"/>
                  </a:lnTo>
                  <a:lnTo>
                    <a:pt x="12" y="0"/>
                  </a:lnTo>
                  <a:lnTo>
                    <a:pt x="24" y="6"/>
                  </a:lnTo>
                  <a:lnTo>
                    <a:pt x="24" y="12"/>
                  </a:lnTo>
                  <a:lnTo>
                    <a:pt x="30" y="18"/>
                  </a:lnTo>
                  <a:lnTo>
                    <a:pt x="24" y="18"/>
                  </a:lnTo>
                  <a:lnTo>
                    <a:pt x="18"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0" name="Freeform 157"/>
            <p:cNvSpPr>
              <a:spLocks/>
            </p:cNvSpPr>
            <p:nvPr/>
          </p:nvSpPr>
          <p:spPr bwMode="auto">
            <a:xfrm>
              <a:off x="3656" y="1841"/>
              <a:ext cx="78" cy="51"/>
            </a:xfrm>
            <a:custGeom>
              <a:avLst/>
              <a:gdLst>
                <a:gd name="T0" fmla="*/ 2 w 103"/>
                <a:gd name="T1" fmla="*/ 2 h 66"/>
                <a:gd name="T2" fmla="*/ 2 w 103"/>
                <a:gd name="T3" fmla="*/ 2 h 66"/>
                <a:gd name="T4" fmla="*/ 2 w 103"/>
                <a:gd name="T5" fmla="*/ 2 h 66"/>
                <a:gd name="T6" fmla="*/ 2 w 103"/>
                <a:gd name="T7" fmla="*/ 2 h 66"/>
                <a:gd name="T8" fmla="*/ 2 w 103"/>
                <a:gd name="T9" fmla="*/ 2 h 66"/>
                <a:gd name="T10" fmla="*/ 2 w 103"/>
                <a:gd name="T11" fmla="*/ 2 h 66"/>
                <a:gd name="T12" fmla="*/ 2 w 103"/>
                <a:gd name="T13" fmla="*/ 2 h 66"/>
                <a:gd name="T14" fmla="*/ 2 w 103"/>
                <a:gd name="T15" fmla="*/ 2 h 66"/>
                <a:gd name="T16" fmla="*/ 2 w 103"/>
                <a:gd name="T17" fmla="*/ 2 h 66"/>
                <a:gd name="T18" fmla="*/ 0 w 103"/>
                <a:gd name="T19" fmla="*/ 2 h 66"/>
                <a:gd name="T20" fmla="*/ 0 w 103"/>
                <a:gd name="T21" fmla="*/ 2 h 66"/>
                <a:gd name="T22" fmla="*/ 2 w 103"/>
                <a:gd name="T23" fmla="*/ 2 h 66"/>
                <a:gd name="T24" fmla="*/ 2 w 103"/>
                <a:gd name="T25" fmla="*/ 2 h 66"/>
                <a:gd name="T26" fmla="*/ 2 w 103"/>
                <a:gd name="T27" fmla="*/ 2 h 66"/>
                <a:gd name="T28" fmla="*/ 2 w 103"/>
                <a:gd name="T29" fmla="*/ 0 h 66"/>
                <a:gd name="T30" fmla="*/ 2 w 103"/>
                <a:gd name="T31" fmla="*/ 0 h 66"/>
                <a:gd name="T32" fmla="*/ 2 w 103"/>
                <a:gd name="T33" fmla="*/ 0 h 66"/>
                <a:gd name="T34" fmla="*/ 2 w 103"/>
                <a:gd name="T35" fmla="*/ 0 h 66"/>
                <a:gd name="T36" fmla="*/ 2 w 103"/>
                <a:gd name="T37" fmla="*/ 2 h 66"/>
                <a:gd name="T38" fmla="*/ 2 w 103"/>
                <a:gd name="T39" fmla="*/ 2 h 66"/>
                <a:gd name="T40" fmla="*/ 2 w 103"/>
                <a:gd name="T41" fmla="*/ 2 h 66"/>
                <a:gd name="T42" fmla="*/ 2 w 103"/>
                <a:gd name="T43" fmla="*/ 2 h 66"/>
                <a:gd name="T44" fmla="*/ 2 w 103"/>
                <a:gd name="T45" fmla="*/ 2 h 66"/>
                <a:gd name="T46" fmla="*/ 2 w 103"/>
                <a:gd name="T47" fmla="*/ 2 h 66"/>
                <a:gd name="T48" fmla="*/ 2 w 103"/>
                <a:gd name="T49" fmla="*/ 2 h 66"/>
                <a:gd name="T50" fmla="*/ 2 w 103"/>
                <a:gd name="T51" fmla="*/ 2 h 66"/>
                <a:gd name="T52" fmla="*/ 2 w 103"/>
                <a:gd name="T53" fmla="*/ 2 h 66"/>
                <a:gd name="T54" fmla="*/ 2 w 103"/>
                <a:gd name="T55" fmla="*/ 2 h 66"/>
                <a:gd name="T56" fmla="*/ 2 w 103"/>
                <a:gd name="T57" fmla="*/ 2 h 66"/>
                <a:gd name="T58" fmla="*/ 2 w 103"/>
                <a:gd name="T59" fmla="*/ 2 h 66"/>
                <a:gd name="T60" fmla="*/ 2 w 103"/>
                <a:gd name="T61" fmla="*/ 2 h 66"/>
                <a:gd name="T62" fmla="*/ 2 w 103"/>
                <a:gd name="T63" fmla="*/ 2 h 66"/>
                <a:gd name="T64" fmla="*/ 2 w 103"/>
                <a:gd name="T65" fmla="*/ 2 h 66"/>
                <a:gd name="T66" fmla="*/ 2 w 103"/>
                <a:gd name="T67" fmla="*/ 2 h 66"/>
                <a:gd name="T68" fmla="*/ 2 w 103"/>
                <a:gd name="T69" fmla="*/ 2 h 66"/>
                <a:gd name="T70" fmla="*/ 2 w 103"/>
                <a:gd name="T71" fmla="*/ 2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66"/>
                <a:gd name="T110" fmla="*/ 103 w 103"/>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66">
                  <a:moveTo>
                    <a:pt x="37" y="54"/>
                  </a:moveTo>
                  <a:lnTo>
                    <a:pt x="37" y="48"/>
                  </a:lnTo>
                  <a:lnTo>
                    <a:pt x="43" y="48"/>
                  </a:lnTo>
                  <a:lnTo>
                    <a:pt x="43" y="42"/>
                  </a:lnTo>
                  <a:lnTo>
                    <a:pt x="37" y="36"/>
                  </a:lnTo>
                  <a:lnTo>
                    <a:pt x="30" y="36"/>
                  </a:lnTo>
                  <a:lnTo>
                    <a:pt x="24" y="30"/>
                  </a:lnTo>
                  <a:lnTo>
                    <a:pt x="12" y="30"/>
                  </a:lnTo>
                  <a:lnTo>
                    <a:pt x="6" y="30"/>
                  </a:lnTo>
                  <a:lnTo>
                    <a:pt x="0" y="24"/>
                  </a:lnTo>
                  <a:lnTo>
                    <a:pt x="0" y="18"/>
                  </a:lnTo>
                  <a:lnTo>
                    <a:pt x="6" y="12"/>
                  </a:lnTo>
                  <a:lnTo>
                    <a:pt x="12" y="12"/>
                  </a:lnTo>
                  <a:lnTo>
                    <a:pt x="18" y="6"/>
                  </a:lnTo>
                  <a:lnTo>
                    <a:pt x="18" y="0"/>
                  </a:lnTo>
                  <a:lnTo>
                    <a:pt x="24" y="0"/>
                  </a:lnTo>
                  <a:lnTo>
                    <a:pt x="37" y="0"/>
                  </a:lnTo>
                  <a:lnTo>
                    <a:pt x="49" y="0"/>
                  </a:lnTo>
                  <a:lnTo>
                    <a:pt x="61" y="6"/>
                  </a:lnTo>
                  <a:lnTo>
                    <a:pt x="67" y="6"/>
                  </a:lnTo>
                  <a:lnTo>
                    <a:pt x="79" y="12"/>
                  </a:lnTo>
                  <a:lnTo>
                    <a:pt x="85" y="18"/>
                  </a:lnTo>
                  <a:lnTo>
                    <a:pt x="97" y="24"/>
                  </a:lnTo>
                  <a:lnTo>
                    <a:pt x="103" y="30"/>
                  </a:lnTo>
                  <a:lnTo>
                    <a:pt x="103" y="36"/>
                  </a:lnTo>
                  <a:lnTo>
                    <a:pt x="103" y="42"/>
                  </a:lnTo>
                  <a:lnTo>
                    <a:pt x="91" y="48"/>
                  </a:lnTo>
                  <a:lnTo>
                    <a:pt x="85" y="60"/>
                  </a:lnTo>
                  <a:lnTo>
                    <a:pt x="79" y="66"/>
                  </a:lnTo>
                  <a:lnTo>
                    <a:pt x="73" y="66"/>
                  </a:lnTo>
                  <a:lnTo>
                    <a:pt x="61" y="66"/>
                  </a:lnTo>
                  <a:lnTo>
                    <a:pt x="49" y="66"/>
                  </a:lnTo>
                  <a:lnTo>
                    <a:pt x="43" y="66"/>
                  </a:lnTo>
                  <a:lnTo>
                    <a:pt x="30" y="60"/>
                  </a:lnTo>
                  <a:lnTo>
                    <a:pt x="30" y="54"/>
                  </a:lnTo>
                  <a:lnTo>
                    <a:pt x="37" y="54"/>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1" name="Freeform 158"/>
            <p:cNvSpPr>
              <a:spLocks/>
            </p:cNvSpPr>
            <p:nvPr/>
          </p:nvSpPr>
          <p:spPr bwMode="auto">
            <a:xfrm>
              <a:off x="3647" y="1915"/>
              <a:ext cx="143" cy="52"/>
            </a:xfrm>
            <a:custGeom>
              <a:avLst/>
              <a:gdLst>
                <a:gd name="T0" fmla="*/ 2 w 188"/>
                <a:gd name="T1" fmla="*/ 2 h 67"/>
                <a:gd name="T2" fmla="*/ 2 w 188"/>
                <a:gd name="T3" fmla="*/ 2 h 67"/>
                <a:gd name="T4" fmla="*/ 2 w 188"/>
                <a:gd name="T5" fmla="*/ 2 h 67"/>
                <a:gd name="T6" fmla="*/ 2 w 188"/>
                <a:gd name="T7" fmla="*/ 2 h 67"/>
                <a:gd name="T8" fmla="*/ 2 w 188"/>
                <a:gd name="T9" fmla="*/ 2 h 67"/>
                <a:gd name="T10" fmla="*/ 2 w 188"/>
                <a:gd name="T11" fmla="*/ 2 h 67"/>
                <a:gd name="T12" fmla="*/ 2 w 188"/>
                <a:gd name="T13" fmla="*/ 2 h 67"/>
                <a:gd name="T14" fmla="*/ 2 w 188"/>
                <a:gd name="T15" fmla="*/ 2 h 67"/>
                <a:gd name="T16" fmla="*/ 2 w 188"/>
                <a:gd name="T17" fmla="*/ 2 h 67"/>
                <a:gd name="T18" fmla="*/ 2 w 188"/>
                <a:gd name="T19" fmla="*/ 2 h 67"/>
                <a:gd name="T20" fmla="*/ 2 w 188"/>
                <a:gd name="T21" fmla="*/ 2 h 67"/>
                <a:gd name="T22" fmla="*/ 2 w 188"/>
                <a:gd name="T23" fmla="*/ 2 h 67"/>
                <a:gd name="T24" fmla="*/ 2 w 188"/>
                <a:gd name="T25" fmla="*/ 2 h 67"/>
                <a:gd name="T26" fmla="*/ 2 w 188"/>
                <a:gd name="T27" fmla="*/ 2 h 67"/>
                <a:gd name="T28" fmla="*/ 2 w 188"/>
                <a:gd name="T29" fmla="*/ 2 h 67"/>
                <a:gd name="T30" fmla="*/ 2 w 188"/>
                <a:gd name="T31" fmla="*/ 2 h 67"/>
                <a:gd name="T32" fmla="*/ 2 w 188"/>
                <a:gd name="T33" fmla="*/ 2 h 67"/>
                <a:gd name="T34" fmla="*/ 2 w 188"/>
                <a:gd name="T35" fmla="*/ 2 h 67"/>
                <a:gd name="T36" fmla="*/ 2 w 188"/>
                <a:gd name="T37" fmla="*/ 0 h 67"/>
                <a:gd name="T38" fmla="*/ 2 w 188"/>
                <a:gd name="T39" fmla="*/ 0 h 67"/>
                <a:gd name="T40" fmla="*/ 2 w 188"/>
                <a:gd name="T41" fmla="*/ 2 h 67"/>
                <a:gd name="T42" fmla="*/ 0 w 188"/>
                <a:gd name="T43" fmla="*/ 2 h 67"/>
                <a:gd name="T44" fmla="*/ 2 w 188"/>
                <a:gd name="T45" fmla="*/ 2 h 67"/>
                <a:gd name="T46" fmla="*/ 2 w 188"/>
                <a:gd name="T47" fmla="*/ 2 h 67"/>
                <a:gd name="T48" fmla="*/ 2 w 188"/>
                <a:gd name="T49" fmla="*/ 2 h 67"/>
                <a:gd name="T50" fmla="*/ 2 w 188"/>
                <a:gd name="T51" fmla="*/ 2 h 67"/>
                <a:gd name="T52" fmla="*/ 2 w 188"/>
                <a:gd name="T53" fmla="*/ 2 h 67"/>
                <a:gd name="T54" fmla="*/ 2 w 188"/>
                <a:gd name="T55" fmla="*/ 2 h 67"/>
                <a:gd name="T56" fmla="*/ 2 w 188"/>
                <a:gd name="T57" fmla="*/ 2 h 67"/>
                <a:gd name="T58" fmla="*/ 2 w 188"/>
                <a:gd name="T59" fmla="*/ 2 h 67"/>
                <a:gd name="T60" fmla="*/ 2 w 188"/>
                <a:gd name="T61" fmla="*/ 2 h 67"/>
                <a:gd name="T62" fmla="*/ 2 w 188"/>
                <a:gd name="T63" fmla="*/ 2 h 67"/>
                <a:gd name="T64" fmla="*/ 2 w 188"/>
                <a:gd name="T65" fmla="*/ 2 h 67"/>
                <a:gd name="T66" fmla="*/ 2 w 188"/>
                <a:gd name="T67" fmla="*/ 2 h 67"/>
                <a:gd name="T68" fmla="*/ 2 w 188"/>
                <a:gd name="T69" fmla="*/ 2 h 67"/>
                <a:gd name="T70" fmla="*/ 2 w 188"/>
                <a:gd name="T71" fmla="*/ 2 h 67"/>
                <a:gd name="T72" fmla="*/ 2 w 188"/>
                <a:gd name="T73" fmla="*/ 2 h 67"/>
                <a:gd name="T74" fmla="*/ 2 w 188"/>
                <a:gd name="T75" fmla="*/ 2 h 67"/>
                <a:gd name="T76" fmla="*/ 2 w 188"/>
                <a:gd name="T77" fmla="*/ 2 h 67"/>
                <a:gd name="T78" fmla="*/ 2 w 188"/>
                <a:gd name="T79" fmla="*/ 2 h 67"/>
                <a:gd name="T80" fmla="*/ 2 w 188"/>
                <a:gd name="T81" fmla="*/ 2 h 67"/>
                <a:gd name="T82" fmla="*/ 2 w 188"/>
                <a:gd name="T83" fmla="*/ 2 h 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
                <a:gd name="T127" fmla="*/ 0 h 67"/>
                <a:gd name="T128" fmla="*/ 188 w 188"/>
                <a:gd name="T129" fmla="*/ 67 h 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 h="67">
                  <a:moveTo>
                    <a:pt x="175" y="43"/>
                  </a:moveTo>
                  <a:lnTo>
                    <a:pt x="169" y="37"/>
                  </a:lnTo>
                  <a:lnTo>
                    <a:pt x="163" y="37"/>
                  </a:lnTo>
                  <a:lnTo>
                    <a:pt x="151" y="37"/>
                  </a:lnTo>
                  <a:lnTo>
                    <a:pt x="139" y="37"/>
                  </a:lnTo>
                  <a:lnTo>
                    <a:pt x="121" y="37"/>
                  </a:lnTo>
                  <a:lnTo>
                    <a:pt x="109" y="37"/>
                  </a:lnTo>
                  <a:lnTo>
                    <a:pt x="91" y="37"/>
                  </a:lnTo>
                  <a:lnTo>
                    <a:pt x="85" y="37"/>
                  </a:lnTo>
                  <a:lnTo>
                    <a:pt x="79" y="31"/>
                  </a:lnTo>
                  <a:lnTo>
                    <a:pt x="73" y="24"/>
                  </a:lnTo>
                  <a:lnTo>
                    <a:pt x="73" y="18"/>
                  </a:lnTo>
                  <a:lnTo>
                    <a:pt x="73" y="12"/>
                  </a:lnTo>
                  <a:lnTo>
                    <a:pt x="61" y="12"/>
                  </a:lnTo>
                  <a:lnTo>
                    <a:pt x="55" y="12"/>
                  </a:lnTo>
                  <a:lnTo>
                    <a:pt x="42" y="12"/>
                  </a:lnTo>
                  <a:lnTo>
                    <a:pt x="36" y="12"/>
                  </a:lnTo>
                  <a:lnTo>
                    <a:pt x="36" y="6"/>
                  </a:lnTo>
                  <a:lnTo>
                    <a:pt x="30" y="0"/>
                  </a:lnTo>
                  <a:lnTo>
                    <a:pt x="24" y="0"/>
                  </a:lnTo>
                  <a:lnTo>
                    <a:pt x="6" y="6"/>
                  </a:lnTo>
                  <a:lnTo>
                    <a:pt x="0" y="12"/>
                  </a:lnTo>
                  <a:lnTo>
                    <a:pt x="12" y="18"/>
                  </a:lnTo>
                  <a:lnTo>
                    <a:pt x="24" y="18"/>
                  </a:lnTo>
                  <a:lnTo>
                    <a:pt x="36" y="18"/>
                  </a:lnTo>
                  <a:lnTo>
                    <a:pt x="49" y="24"/>
                  </a:lnTo>
                  <a:lnTo>
                    <a:pt x="55" y="37"/>
                  </a:lnTo>
                  <a:lnTo>
                    <a:pt x="55" y="43"/>
                  </a:lnTo>
                  <a:lnTo>
                    <a:pt x="55" y="49"/>
                  </a:lnTo>
                  <a:lnTo>
                    <a:pt x="61" y="55"/>
                  </a:lnTo>
                  <a:lnTo>
                    <a:pt x="67" y="55"/>
                  </a:lnTo>
                  <a:lnTo>
                    <a:pt x="73" y="61"/>
                  </a:lnTo>
                  <a:lnTo>
                    <a:pt x="85" y="61"/>
                  </a:lnTo>
                  <a:lnTo>
                    <a:pt x="103" y="61"/>
                  </a:lnTo>
                  <a:lnTo>
                    <a:pt x="121" y="67"/>
                  </a:lnTo>
                  <a:lnTo>
                    <a:pt x="133" y="67"/>
                  </a:lnTo>
                  <a:lnTo>
                    <a:pt x="157" y="61"/>
                  </a:lnTo>
                  <a:lnTo>
                    <a:pt x="181" y="61"/>
                  </a:lnTo>
                  <a:lnTo>
                    <a:pt x="188" y="55"/>
                  </a:lnTo>
                  <a:lnTo>
                    <a:pt x="188" y="49"/>
                  </a:lnTo>
                  <a:lnTo>
                    <a:pt x="181" y="43"/>
                  </a:lnTo>
                  <a:lnTo>
                    <a:pt x="175" y="4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2" name="Freeform 159"/>
            <p:cNvSpPr>
              <a:spLocks/>
            </p:cNvSpPr>
            <p:nvPr/>
          </p:nvSpPr>
          <p:spPr bwMode="auto">
            <a:xfrm>
              <a:off x="3693" y="1790"/>
              <a:ext cx="261" cy="130"/>
            </a:xfrm>
            <a:custGeom>
              <a:avLst/>
              <a:gdLst>
                <a:gd name="T0" fmla="*/ 2 w 344"/>
                <a:gd name="T1" fmla="*/ 2 h 169"/>
                <a:gd name="T2" fmla="*/ 2 w 344"/>
                <a:gd name="T3" fmla="*/ 2 h 169"/>
                <a:gd name="T4" fmla="*/ 2 w 344"/>
                <a:gd name="T5" fmla="*/ 2 h 169"/>
                <a:gd name="T6" fmla="*/ 2 w 344"/>
                <a:gd name="T7" fmla="*/ 2 h 169"/>
                <a:gd name="T8" fmla="*/ 2 w 344"/>
                <a:gd name="T9" fmla="*/ 2 h 169"/>
                <a:gd name="T10" fmla="*/ 2 w 344"/>
                <a:gd name="T11" fmla="*/ 0 h 169"/>
                <a:gd name="T12" fmla="*/ 2 w 344"/>
                <a:gd name="T13" fmla="*/ 0 h 169"/>
                <a:gd name="T14" fmla="*/ 2 w 344"/>
                <a:gd name="T15" fmla="*/ 2 h 169"/>
                <a:gd name="T16" fmla="*/ 2 w 344"/>
                <a:gd name="T17" fmla="*/ 2 h 169"/>
                <a:gd name="T18" fmla="*/ 2 w 344"/>
                <a:gd name="T19" fmla="*/ 2 h 169"/>
                <a:gd name="T20" fmla="*/ 2 w 344"/>
                <a:gd name="T21" fmla="*/ 2 h 169"/>
                <a:gd name="T22" fmla="*/ 2 w 344"/>
                <a:gd name="T23" fmla="*/ 2 h 169"/>
                <a:gd name="T24" fmla="*/ 2 w 344"/>
                <a:gd name="T25" fmla="*/ 2 h 169"/>
                <a:gd name="T26" fmla="*/ 2 w 344"/>
                <a:gd name="T27" fmla="*/ 2 h 169"/>
                <a:gd name="T28" fmla="*/ 2 w 344"/>
                <a:gd name="T29" fmla="*/ 2 h 169"/>
                <a:gd name="T30" fmla="*/ 2 w 344"/>
                <a:gd name="T31" fmla="*/ 2 h 169"/>
                <a:gd name="T32" fmla="*/ 2 w 344"/>
                <a:gd name="T33" fmla="*/ 2 h 169"/>
                <a:gd name="T34" fmla="*/ 2 w 344"/>
                <a:gd name="T35" fmla="*/ 2 h 169"/>
                <a:gd name="T36" fmla="*/ 2 w 344"/>
                <a:gd name="T37" fmla="*/ 2 h 169"/>
                <a:gd name="T38" fmla="*/ 2 w 344"/>
                <a:gd name="T39" fmla="*/ 2 h 169"/>
                <a:gd name="T40" fmla="*/ 2 w 344"/>
                <a:gd name="T41" fmla="*/ 2 h 169"/>
                <a:gd name="T42" fmla="*/ 2 w 344"/>
                <a:gd name="T43" fmla="*/ 2 h 169"/>
                <a:gd name="T44" fmla="*/ 2 w 344"/>
                <a:gd name="T45" fmla="*/ 2 h 169"/>
                <a:gd name="T46" fmla="*/ 2 w 344"/>
                <a:gd name="T47" fmla="*/ 2 h 169"/>
                <a:gd name="T48" fmla="*/ 2 w 344"/>
                <a:gd name="T49" fmla="*/ 2 h 169"/>
                <a:gd name="T50" fmla="*/ 2 w 344"/>
                <a:gd name="T51" fmla="*/ 2 h 169"/>
                <a:gd name="T52" fmla="*/ 2 w 344"/>
                <a:gd name="T53" fmla="*/ 2 h 169"/>
                <a:gd name="T54" fmla="*/ 2 w 344"/>
                <a:gd name="T55" fmla="*/ 2 h 169"/>
                <a:gd name="T56" fmla="*/ 2 w 344"/>
                <a:gd name="T57" fmla="*/ 2 h 169"/>
                <a:gd name="T58" fmla="*/ 2 w 344"/>
                <a:gd name="T59" fmla="*/ 2 h 169"/>
                <a:gd name="T60" fmla="*/ 2 w 344"/>
                <a:gd name="T61" fmla="*/ 2 h 169"/>
                <a:gd name="T62" fmla="*/ 2 w 344"/>
                <a:gd name="T63" fmla="*/ 2 h 169"/>
                <a:gd name="T64" fmla="*/ 2 w 344"/>
                <a:gd name="T65" fmla="*/ 2 h 169"/>
                <a:gd name="T66" fmla="*/ 2 w 344"/>
                <a:gd name="T67" fmla="*/ 2 h 169"/>
                <a:gd name="T68" fmla="*/ 2 w 344"/>
                <a:gd name="T69" fmla="*/ 2 h 169"/>
                <a:gd name="T70" fmla="*/ 2 w 344"/>
                <a:gd name="T71" fmla="*/ 2 h 169"/>
                <a:gd name="T72" fmla="*/ 2 w 344"/>
                <a:gd name="T73" fmla="*/ 2 h 169"/>
                <a:gd name="T74" fmla="*/ 2 w 344"/>
                <a:gd name="T75" fmla="*/ 2 h 169"/>
                <a:gd name="T76" fmla="*/ 2 w 344"/>
                <a:gd name="T77" fmla="*/ 2 h 169"/>
                <a:gd name="T78" fmla="*/ 2 w 344"/>
                <a:gd name="T79" fmla="*/ 2 h 169"/>
                <a:gd name="T80" fmla="*/ 2 w 344"/>
                <a:gd name="T81" fmla="*/ 2 h 169"/>
                <a:gd name="T82" fmla="*/ 2 w 344"/>
                <a:gd name="T83" fmla="*/ 2 h 169"/>
                <a:gd name="T84" fmla="*/ 2 w 344"/>
                <a:gd name="T85" fmla="*/ 2 h 169"/>
                <a:gd name="T86" fmla="*/ 2 w 344"/>
                <a:gd name="T87" fmla="*/ 2 h 169"/>
                <a:gd name="T88" fmla="*/ 2 w 344"/>
                <a:gd name="T89" fmla="*/ 2 h 169"/>
                <a:gd name="T90" fmla="*/ 2 w 344"/>
                <a:gd name="T91" fmla="*/ 2 h 169"/>
                <a:gd name="T92" fmla="*/ 2 w 344"/>
                <a:gd name="T93" fmla="*/ 2 h 169"/>
                <a:gd name="T94" fmla="*/ 2 w 344"/>
                <a:gd name="T95" fmla="*/ 2 h 169"/>
                <a:gd name="T96" fmla="*/ 2 w 344"/>
                <a:gd name="T97" fmla="*/ 2 h 169"/>
                <a:gd name="T98" fmla="*/ 0 w 344"/>
                <a:gd name="T99" fmla="*/ 2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4"/>
                <a:gd name="T151" fmla="*/ 0 h 169"/>
                <a:gd name="T152" fmla="*/ 344 w 344"/>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4" h="169">
                  <a:moveTo>
                    <a:pt x="0" y="36"/>
                  </a:moveTo>
                  <a:lnTo>
                    <a:pt x="6" y="30"/>
                  </a:lnTo>
                  <a:lnTo>
                    <a:pt x="18" y="30"/>
                  </a:lnTo>
                  <a:lnTo>
                    <a:pt x="36" y="24"/>
                  </a:lnTo>
                  <a:lnTo>
                    <a:pt x="48" y="24"/>
                  </a:lnTo>
                  <a:lnTo>
                    <a:pt x="60" y="24"/>
                  </a:lnTo>
                  <a:lnTo>
                    <a:pt x="78" y="24"/>
                  </a:lnTo>
                  <a:lnTo>
                    <a:pt x="90" y="24"/>
                  </a:lnTo>
                  <a:lnTo>
                    <a:pt x="102" y="24"/>
                  </a:lnTo>
                  <a:lnTo>
                    <a:pt x="108" y="18"/>
                  </a:lnTo>
                  <a:lnTo>
                    <a:pt x="102" y="12"/>
                  </a:lnTo>
                  <a:lnTo>
                    <a:pt x="114" y="6"/>
                  </a:lnTo>
                  <a:lnTo>
                    <a:pt x="133" y="6"/>
                  </a:lnTo>
                  <a:lnTo>
                    <a:pt x="151" y="6"/>
                  </a:lnTo>
                  <a:lnTo>
                    <a:pt x="163" y="12"/>
                  </a:lnTo>
                  <a:lnTo>
                    <a:pt x="175" y="12"/>
                  </a:lnTo>
                  <a:lnTo>
                    <a:pt x="169" y="6"/>
                  </a:lnTo>
                  <a:lnTo>
                    <a:pt x="169" y="0"/>
                  </a:lnTo>
                  <a:lnTo>
                    <a:pt x="187" y="0"/>
                  </a:lnTo>
                  <a:lnTo>
                    <a:pt x="205" y="0"/>
                  </a:lnTo>
                  <a:lnTo>
                    <a:pt x="217" y="0"/>
                  </a:lnTo>
                  <a:lnTo>
                    <a:pt x="223" y="6"/>
                  </a:lnTo>
                  <a:lnTo>
                    <a:pt x="241" y="6"/>
                  </a:lnTo>
                  <a:lnTo>
                    <a:pt x="266" y="6"/>
                  </a:lnTo>
                  <a:lnTo>
                    <a:pt x="290" y="12"/>
                  </a:lnTo>
                  <a:lnTo>
                    <a:pt x="302" y="12"/>
                  </a:lnTo>
                  <a:lnTo>
                    <a:pt x="308" y="12"/>
                  </a:lnTo>
                  <a:lnTo>
                    <a:pt x="302" y="18"/>
                  </a:lnTo>
                  <a:lnTo>
                    <a:pt x="314" y="18"/>
                  </a:lnTo>
                  <a:lnTo>
                    <a:pt x="326" y="12"/>
                  </a:lnTo>
                  <a:lnTo>
                    <a:pt x="338" y="18"/>
                  </a:lnTo>
                  <a:lnTo>
                    <a:pt x="344" y="24"/>
                  </a:lnTo>
                  <a:lnTo>
                    <a:pt x="338" y="24"/>
                  </a:lnTo>
                  <a:lnTo>
                    <a:pt x="332" y="30"/>
                  </a:lnTo>
                  <a:lnTo>
                    <a:pt x="320" y="36"/>
                  </a:lnTo>
                  <a:lnTo>
                    <a:pt x="308" y="36"/>
                  </a:lnTo>
                  <a:lnTo>
                    <a:pt x="296" y="42"/>
                  </a:lnTo>
                  <a:lnTo>
                    <a:pt x="284" y="42"/>
                  </a:lnTo>
                  <a:lnTo>
                    <a:pt x="278" y="48"/>
                  </a:lnTo>
                  <a:lnTo>
                    <a:pt x="284" y="48"/>
                  </a:lnTo>
                  <a:lnTo>
                    <a:pt x="290" y="48"/>
                  </a:lnTo>
                  <a:lnTo>
                    <a:pt x="296" y="48"/>
                  </a:lnTo>
                  <a:lnTo>
                    <a:pt x="290" y="55"/>
                  </a:lnTo>
                  <a:lnTo>
                    <a:pt x="278" y="61"/>
                  </a:lnTo>
                  <a:lnTo>
                    <a:pt x="266" y="73"/>
                  </a:lnTo>
                  <a:lnTo>
                    <a:pt x="253" y="73"/>
                  </a:lnTo>
                  <a:lnTo>
                    <a:pt x="241" y="79"/>
                  </a:lnTo>
                  <a:lnTo>
                    <a:pt x="229" y="85"/>
                  </a:lnTo>
                  <a:lnTo>
                    <a:pt x="223" y="97"/>
                  </a:lnTo>
                  <a:lnTo>
                    <a:pt x="217" y="97"/>
                  </a:lnTo>
                  <a:lnTo>
                    <a:pt x="205" y="97"/>
                  </a:lnTo>
                  <a:lnTo>
                    <a:pt x="193" y="97"/>
                  </a:lnTo>
                  <a:lnTo>
                    <a:pt x="187" y="103"/>
                  </a:lnTo>
                  <a:lnTo>
                    <a:pt x="175" y="103"/>
                  </a:lnTo>
                  <a:lnTo>
                    <a:pt x="163" y="103"/>
                  </a:lnTo>
                  <a:lnTo>
                    <a:pt x="157" y="109"/>
                  </a:lnTo>
                  <a:lnTo>
                    <a:pt x="163" y="109"/>
                  </a:lnTo>
                  <a:lnTo>
                    <a:pt x="169" y="115"/>
                  </a:lnTo>
                  <a:lnTo>
                    <a:pt x="181" y="115"/>
                  </a:lnTo>
                  <a:lnTo>
                    <a:pt x="193" y="115"/>
                  </a:lnTo>
                  <a:lnTo>
                    <a:pt x="181" y="121"/>
                  </a:lnTo>
                  <a:lnTo>
                    <a:pt x="175" y="133"/>
                  </a:lnTo>
                  <a:lnTo>
                    <a:pt x="163" y="133"/>
                  </a:lnTo>
                  <a:lnTo>
                    <a:pt x="163" y="139"/>
                  </a:lnTo>
                  <a:lnTo>
                    <a:pt x="157" y="139"/>
                  </a:lnTo>
                  <a:lnTo>
                    <a:pt x="151" y="139"/>
                  </a:lnTo>
                  <a:lnTo>
                    <a:pt x="145" y="139"/>
                  </a:lnTo>
                  <a:lnTo>
                    <a:pt x="145" y="151"/>
                  </a:lnTo>
                  <a:lnTo>
                    <a:pt x="139" y="151"/>
                  </a:lnTo>
                  <a:lnTo>
                    <a:pt x="133" y="151"/>
                  </a:lnTo>
                  <a:lnTo>
                    <a:pt x="120" y="151"/>
                  </a:lnTo>
                  <a:lnTo>
                    <a:pt x="108" y="151"/>
                  </a:lnTo>
                  <a:lnTo>
                    <a:pt x="102" y="151"/>
                  </a:lnTo>
                  <a:lnTo>
                    <a:pt x="102" y="157"/>
                  </a:lnTo>
                  <a:lnTo>
                    <a:pt x="108" y="157"/>
                  </a:lnTo>
                  <a:lnTo>
                    <a:pt x="114" y="157"/>
                  </a:lnTo>
                  <a:lnTo>
                    <a:pt x="120" y="157"/>
                  </a:lnTo>
                  <a:lnTo>
                    <a:pt x="133" y="163"/>
                  </a:lnTo>
                  <a:lnTo>
                    <a:pt x="139" y="163"/>
                  </a:lnTo>
                  <a:lnTo>
                    <a:pt x="139" y="169"/>
                  </a:lnTo>
                  <a:lnTo>
                    <a:pt x="127" y="169"/>
                  </a:lnTo>
                  <a:lnTo>
                    <a:pt x="114" y="169"/>
                  </a:lnTo>
                  <a:lnTo>
                    <a:pt x="102" y="169"/>
                  </a:lnTo>
                  <a:lnTo>
                    <a:pt x="90" y="169"/>
                  </a:lnTo>
                  <a:lnTo>
                    <a:pt x="78" y="169"/>
                  </a:lnTo>
                  <a:lnTo>
                    <a:pt x="66" y="169"/>
                  </a:lnTo>
                  <a:lnTo>
                    <a:pt x="54" y="169"/>
                  </a:lnTo>
                  <a:lnTo>
                    <a:pt x="42" y="169"/>
                  </a:lnTo>
                  <a:lnTo>
                    <a:pt x="24" y="169"/>
                  </a:lnTo>
                  <a:lnTo>
                    <a:pt x="24" y="163"/>
                  </a:lnTo>
                  <a:lnTo>
                    <a:pt x="36" y="157"/>
                  </a:lnTo>
                  <a:lnTo>
                    <a:pt x="42" y="157"/>
                  </a:lnTo>
                  <a:lnTo>
                    <a:pt x="42" y="151"/>
                  </a:lnTo>
                  <a:lnTo>
                    <a:pt x="36" y="145"/>
                  </a:lnTo>
                  <a:lnTo>
                    <a:pt x="42" y="139"/>
                  </a:lnTo>
                  <a:lnTo>
                    <a:pt x="48" y="139"/>
                  </a:lnTo>
                  <a:lnTo>
                    <a:pt x="54" y="145"/>
                  </a:lnTo>
                  <a:lnTo>
                    <a:pt x="60" y="145"/>
                  </a:lnTo>
                  <a:lnTo>
                    <a:pt x="72" y="151"/>
                  </a:lnTo>
                  <a:lnTo>
                    <a:pt x="78" y="151"/>
                  </a:lnTo>
                  <a:lnTo>
                    <a:pt x="78" y="145"/>
                  </a:lnTo>
                  <a:lnTo>
                    <a:pt x="78" y="139"/>
                  </a:lnTo>
                  <a:lnTo>
                    <a:pt x="72" y="133"/>
                  </a:lnTo>
                  <a:lnTo>
                    <a:pt x="66" y="127"/>
                  </a:lnTo>
                  <a:lnTo>
                    <a:pt x="60" y="133"/>
                  </a:lnTo>
                  <a:lnTo>
                    <a:pt x="48" y="133"/>
                  </a:lnTo>
                  <a:lnTo>
                    <a:pt x="42" y="133"/>
                  </a:lnTo>
                  <a:lnTo>
                    <a:pt x="42" y="127"/>
                  </a:lnTo>
                  <a:lnTo>
                    <a:pt x="48" y="127"/>
                  </a:lnTo>
                  <a:lnTo>
                    <a:pt x="60" y="115"/>
                  </a:lnTo>
                  <a:lnTo>
                    <a:pt x="66" y="115"/>
                  </a:lnTo>
                  <a:lnTo>
                    <a:pt x="72" y="115"/>
                  </a:lnTo>
                  <a:lnTo>
                    <a:pt x="78" y="115"/>
                  </a:lnTo>
                  <a:lnTo>
                    <a:pt x="84" y="115"/>
                  </a:lnTo>
                  <a:lnTo>
                    <a:pt x="90" y="115"/>
                  </a:lnTo>
                  <a:lnTo>
                    <a:pt x="84" y="109"/>
                  </a:lnTo>
                  <a:lnTo>
                    <a:pt x="78" y="103"/>
                  </a:lnTo>
                  <a:lnTo>
                    <a:pt x="66" y="103"/>
                  </a:lnTo>
                  <a:lnTo>
                    <a:pt x="60" y="91"/>
                  </a:lnTo>
                  <a:lnTo>
                    <a:pt x="54" y="85"/>
                  </a:lnTo>
                  <a:lnTo>
                    <a:pt x="60" y="85"/>
                  </a:lnTo>
                  <a:lnTo>
                    <a:pt x="72" y="85"/>
                  </a:lnTo>
                  <a:lnTo>
                    <a:pt x="90" y="91"/>
                  </a:lnTo>
                  <a:lnTo>
                    <a:pt x="96" y="91"/>
                  </a:lnTo>
                  <a:lnTo>
                    <a:pt x="108" y="97"/>
                  </a:lnTo>
                  <a:lnTo>
                    <a:pt x="114" y="97"/>
                  </a:lnTo>
                  <a:lnTo>
                    <a:pt x="108" y="85"/>
                  </a:lnTo>
                  <a:lnTo>
                    <a:pt x="108" y="79"/>
                  </a:lnTo>
                  <a:lnTo>
                    <a:pt x="114" y="73"/>
                  </a:lnTo>
                  <a:lnTo>
                    <a:pt x="114" y="67"/>
                  </a:lnTo>
                  <a:lnTo>
                    <a:pt x="127" y="67"/>
                  </a:lnTo>
                  <a:lnTo>
                    <a:pt x="145" y="67"/>
                  </a:lnTo>
                  <a:lnTo>
                    <a:pt x="163" y="67"/>
                  </a:lnTo>
                  <a:lnTo>
                    <a:pt x="169" y="61"/>
                  </a:lnTo>
                  <a:lnTo>
                    <a:pt x="163" y="61"/>
                  </a:lnTo>
                  <a:lnTo>
                    <a:pt x="151" y="61"/>
                  </a:lnTo>
                  <a:lnTo>
                    <a:pt x="139" y="61"/>
                  </a:lnTo>
                  <a:lnTo>
                    <a:pt x="127" y="61"/>
                  </a:lnTo>
                  <a:lnTo>
                    <a:pt x="114" y="67"/>
                  </a:lnTo>
                  <a:lnTo>
                    <a:pt x="108" y="67"/>
                  </a:lnTo>
                  <a:lnTo>
                    <a:pt x="102" y="67"/>
                  </a:lnTo>
                  <a:lnTo>
                    <a:pt x="90" y="67"/>
                  </a:lnTo>
                  <a:lnTo>
                    <a:pt x="84" y="73"/>
                  </a:lnTo>
                  <a:lnTo>
                    <a:pt x="78" y="73"/>
                  </a:lnTo>
                  <a:lnTo>
                    <a:pt x="66" y="73"/>
                  </a:lnTo>
                  <a:lnTo>
                    <a:pt x="54" y="67"/>
                  </a:lnTo>
                  <a:lnTo>
                    <a:pt x="36" y="61"/>
                  </a:lnTo>
                  <a:lnTo>
                    <a:pt x="24" y="55"/>
                  </a:lnTo>
                  <a:lnTo>
                    <a:pt x="12" y="48"/>
                  </a:lnTo>
                  <a:lnTo>
                    <a:pt x="0" y="42"/>
                  </a:lnTo>
                  <a:lnTo>
                    <a:pt x="0" y="3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3" name="Freeform 160"/>
            <p:cNvSpPr>
              <a:spLocks/>
            </p:cNvSpPr>
            <p:nvPr/>
          </p:nvSpPr>
          <p:spPr bwMode="auto">
            <a:xfrm>
              <a:off x="3995" y="2027"/>
              <a:ext cx="24" cy="14"/>
            </a:xfrm>
            <a:custGeom>
              <a:avLst/>
              <a:gdLst>
                <a:gd name="T0" fmla="*/ 2 w 31"/>
                <a:gd name="T1" fmla="*/ 2 h 18"/>
                <a:gd name="T2" fmla="*/ 2 w 31"/>
                <a:gd name="T3" fmla="*/ 2 h 18"/>
                <a:gd name="T4" fmla="*/ 0 w 31"/>
                <a:gd name="T5" fmla="*/ 2 h 18"/>
                <a:gd name="T6" fmla="*/ 0 w 31"/>
                <a:gd name="T7" fmla="*/ 0 h 18"/>
                <a:gd name="T8" fmla="*/ 2 w 31"/>
                <a:gd name="T9" fmla="*/ 0 h 18"/>
                <a:gd name="T10" fmla="*/ 2 w 31"/>
                <a:gd name="T11" fmla="*/ 0 h 18"/>
                <a:gd name="T12" fmla="*/ 2 w 31"/>
                <a:gd name="T13" fmla="*/ 2 h 18"/>
                <a:gd name="T14" fmla="*/ 2 w 31"/>
                <a:gd name="T15" fmla="*/ 2 h 18"/>
                <a:gd name="T16" fmla="*/ 2 w 31"/>
                <a:gd name="T17" fmla="*/ 2 h 18"/>
                <a:gd name="T18" fmla="*/ 2 w 31"/>
                <a:gd name="T19" fmla="*/ 2 h 18"/>
                <a:gd name="T20" fmla="*/ 2 w 31"/>
                <a:gd name="T21" fmla="*/ 2 h 18"/>
                <a:gd name="T22" fmla="*/ 2 w 31"/>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8"/>
                <a:gd name="T38" fmla="*/ 31 w 31"/>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8">
                  <a:moveTo>
                    <a:pt x="7" y="12"/>
                  </a:moveTo>
                  <a:lnTo>
                    <a:pt x="7" y="6"/>
                  </a:lnTo>
                  <a:lnTo>
                    <a:pt x="0" y="6"/>
                  </a:lnTo>
                  <a:lnTo>
                    <a:pt x="0" y="0"/>
                  </a:lnTo>
                  <a:lnTo>
                    <a:pt x="7" y="0"/>
                  </a:lnTo>
                  <a:lnTo>
                    <a:pt x="13" y="0"/>
                  </a:lnTo>
                  <a:lnTo>
                    <a:pt x="25" y="6"/>
                  </a:lnTo>
                  <a:lnTo>
                    <a:pt x="31" y="12"/>
                  </a:lnTo>
                  <a:lnTo>
                    <a:pt x="25" y="18"/>
                  </a:lnTo>
                  <a:lnTo>
                    <a:pt x="19" y="18"/>
                  </a:lnTo>
                  <a:lnTo>
                    <a:pt x="13" y="18"/>
                  </a:lnTo>
                  <a:lnTo>
                    <a:pt x="7"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4" name="Freeform 161"/>
            <p:cNvSpPr>
              <a:spLocks/>
            </p:cNvSpPr>
            <p:nvPr/>
          </p:nvSpPr>
          <p:spPr bwMode="auto">
            <a:xfrm>
              <a:off x="3945" y="2608"/>
              <a:ext cx="4" cy="10"/>
            </a:xfrm>
            <a:custGeom>
              <a:avLst/>
              <a:gdLst>
                <a:gd name="T0" fmla="*/ 1 w 6"/>
                <a:gd name="T1" fmla="*/ 3 h 12"/>
                <a:gd name="T2" fmla="*/ 1 w 6"/>
                <a:gd name="T3" fmla="*/ 3 h 12"/>
                <a:gd name="T4" fmla="*/ 1 w 6"/>
                <a:gd name="T5" fmla="*/ 0 h 12"/>
                <a:gd name="T6" fmla="*/ 0 w 6"/>
                <a:gd name="T7" fmla="*/ 3 h 12"/>
                <a:gd name="T8" fmla="*/ 1 w 6"/>
                <a:gd name="T9" fmla="*/ 3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6"/>
                  </a:lnTo>
                  <a:lnTo>
                    <a:pt x="6" y="0"/>
                  </a:lnTo>
                  <a:lnTo>
                    <a:pt x="0" y="6"/>
                  </a:lnTo>
                  <a:lnTo>
                    <a:pt x="6"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5" name="Freeform 162"/>
            <p:cNvSpPr>
              <a:spLocks/>
            </p:cNvSpPr>
            <p:nvPr/>
          </p:nvSpPr>
          <p:spPr bwMode="auto">
            <a:xfrm>
              <a:off x="3138" y="2571"/>
              <a:ext cx="14" cy="10"/>
            </a:xfrm>
            <a:custGeom>
              <a:avLst/>
              <a:gdLst>
                <a:gd name="T0" fmla="*/ 2 w 18"/>
                <a:gd name="T1" fmla="*/ 2 h 13"/>
                <a:gd name="T2" fmla="*/ 0 w 18"/>
                <a:gd name="T3" fmla="*/ 2 h 13"/>
                <a:gd name="T4" fmla="*/ 0 w 18"/>
                <a:gd name="T5" fmla="*/ 2 h 13"/>
                <a:gd name="T6" fmla="*/ 0 w 18"/>
                <a:gd name="T7" fmla="*/ 0 h 13"/>
                <a:gd name="T8" fmla="*/ 2 w 18"/>
                <a:gd name="T9" fmla="*/ 0 h 13"/>
                <a:gd name="T10" fmla="*/ 2 w 18"/>
                <a:gd name="T11" fmla="*/ 0 h 13"/>
                <a:gd name="T12" fmla="*/ 2 w 18"/>
                <a:gd name="T13" fmla="*/ 2 h 13"/>
                <a:gd name="T14" fmla="*/ 2 w 18"/>
                <a:gd name="T15" fmla="*/ 2 h 13"/>
                <a:gd name="T16" fmla="*/ 2 w 18"/>
                <a:gd name="T17" fmla="*/ 2 h 13"/>
                <a:gd name="T18" fmla="*/ 2 w 18"/>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3"/>
                <a:gd name="T32" fmla="*/ 18 w 1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3">
                  <a:moveTo>
                    <a:pt x="6" y="13"/>
                  </a:moveTo>
                  <a:lnTo>
                    <a:pt x="0" y="13"/>
                  </a:lnTo>
                  <a:lnTo>
                    <a:pt x="0" y="7"/>
                  </a:lnTo>
                  <a:lnTo>
                    <a:pt x="0" y="0"/>
                  </a:lnTo>
                  <a:lnTo>
                    <a:pt x="6" y="0"/>
                  </a:lnTo>
                  <a:lnTo>
                    <a:pt x="12" y="0"/>
                  </a:lnTo>
                  <a:lnTo>
                    <a:pt x="18" y="7"/>
                  </a:lnTo>
                  <a:lnTo>
                    <a:pt x="18" y="13"/>
                  </a:lnTo>
                  <a:lnTo>
                    <a:pt x="12" y="13"/>
                  </a:lnTo>
                  <a:lnTo>
                    <a:pt x="6" y="1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6" name="Freeform 163"/>
            <p:cNvSpPr>
              <a:spLocks/>
            </p:cNvSpPr>
            <p:nvPr/>
          </p:nvSpPr>
          <p:spPr bwMode="auto">
            <a:xfrm>
              <a:off x="3120" y="2557"/>
              <a:ext cx="4" cy="5"/>
            </a:xfrm>
            <a:custGeom>
              <a:avLst/>
              <a:gdLst>
                <a:gd name="T0" fmla="*/ 1 w 6"/>
                <a:gd name="T1" fmla="*/ 3 h 6"/>
                <a:gd name="T2" fmla="*/ 1 w 6"/>
                <a:gd name="T3" fmla="*/ 0 h 6"/>
                <a:gd name="T4" fmla="*/ 0 w 6"/>
                <a:gd name="T5" fmla="*/ 0 h 6"/>
                <a:gd name="T6" fmla="*/ 1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0"/>
                  </a:lnTo>
                  <a:lnTo>
                    <a:pt x="6"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7" name="Freeform 164"/>
            <p:cNvSpPr>
              <a:spLocks/>
            </p:cNvSpPr>
            <p:nvPr/>
          </p:nvSpPr>
          <p:spPr bwMode="auto">
            <a:xfrm>
              <a:off x="3821" y="2055"/>
              <a:ext cx="14" cy="10"/>
            </a:xfrm>
            <a:custGeom>
              <a:avLst/>
              <a:gdLst>
                <a:gd name="T0" fmla="*/ 0 w 18"/>
                <a:gd name="T1" fmla="*/ 3 h 12"/>
                <a:gd name="T2" fmla="*/ 0 w 18"/>
                <a:gd name="T3" fmla="*/ 3 h 12"/>
                <a:gd name="T4" fmla="*/ 0 w 18"/>
                <a:gd name="T5" fmla="*/ 0 h 12"/>
                <a:gd name="T6" fmla="*/ 2 w 18"/>
                <a:gd name="T7" fmla="*/ 0 h 12"/>
                <a:gd name="T8" fmla="*/ 2 w 18"/>
                <a:gd name="T9" fmla="*/ 0 h 12"/>
                <a:gd name="T10" fmla="*/ 2 w 18"/>
                <a:gd name="T11" fmla="*/ 0 h 12"/>
                <a:gd name="T12" fmla="*/ 2 w 18"/>
                <a:gd name="T13" fmla="*/ 3 h 12"/>
                <a:gd name="T14" fmla="*/ 2 w 18"/>
                <a:gd name="T15" fmla="*/ 3 h 12"/>
                <a:gd name="T16" fmla="*/ 0 w 18"/>
                <a:gd name="T17" fmla="*/ 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
                <a:gd name="T29" fmla="*/ 18 w 1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
                  <a:moveTo>
                    <a:pt x="0" y="12"/>
                  </a:moveTo>
                  <a:lnTo>
                    <a:pt x="0" y="6"/>
                  </a:lnTo>
                  <a:lnTo>
                    <a:pt x="0" y="0"/>
                  </a:lnTo>
                  <a:lnTo>
                    <a:pt x="6" y="0"/>
                  </a:lnTo>
                  <a:lnTo>
                    <a:pt x="12" y="0"/>
                  </a:lnTo>
                  <a:lnTo>
                    <a:pt x="18" y="0"/>
                  </a:lnTo>
                  <a:lnTo>
                    <a:pt x="12" y="6"/>
                  </a:lnTo>
                  <a:lnTo>
                    <a:pt x="6" y="12"/>
                  </a:lnTo>
                  <a:lnTo>
                    <a:pt x="0"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128" name="Group 165"/>
            <p:cNvGrpSpPr>
              <a:grpSpLocks/>
            </p:cNvGrpSpPr>
            <p:nvPr/>
          </p:nvGrpSpPr>
          <p:grpSpPr bwMode="auto">
            <a:xfrm>
              <a:off x="1273" y="1924"/>
              <a:ext cx="1759" cy="1139"/>
              <a:chOff x="793" y="1561"/>
              <a:chExt cx="2320" cy="1481"/>
            </a:xfrm>
          </p:grpSpPr>
          <p:sp>
            <p:nvSpPr>
              <p:cNvPr id="130" name="Freeform 166"/>
              <p:cNvSpPr>
                <a:spLocks/>
              </p:cNvSpPr>
              <p:nvPr/>
            </p:nvSpPr>
            <p:spPr bwMode="auto">
              <a:xfrm>
                <a:off x="1131" y="1906"/>
                <a:ext cx="18" cy="18"/>
              </a:xfrm>
              <a:custGeom>
                <a:avLst/>
                <a:gdLst>
                  <a:gd name="T0" fmla="*/ 0 w 18"/>
                  <a:gd name="T1" fmla="*/ 18 h 18"/>
                  <a:gd name="T2" fmla="*/ 0 w 18"/>
                  <a:gd name="T3" fmla="*/ 12 h 18"/>
                  <a:gd name="T4" fmla="*/ 6 w 18"/>
                  <a:gd name="T5" fmla="*/ 6 h 18"/>
                  <a:gd name="T6" fmla="*/ 12 w 18"/>
                  <a:gd name="T7" fmla="*/ 0 h 18"/>
                  <a:gd name="T8" fmla="*/ 18 w 18"/>
                  <a:gd name="T9" fmla="*/ 6 h 18"/>
                  <a:gd name="T10" fmla="*/ 18 w 18"/>
                  <a:gd name="T11" fmla="*/ 12 h 18"/>
                  <a:gd name="T12" fmla="*/ 12 w 18"/>
                  <a:gd name="T13" fmla="*/ 12 h 18"/>
                  <a:gd name="T14" fmla="*/ 6 w 18"/>
                  <a:gd name="T15" fmla="*/ 18 h 18"/>
                  <a:gd name="T16" fmla="*/ 0 w 18"/>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0" y="18"/>
                    </a:moveTo>
                    <a:lnTo>
                      <a:pt x="0" y="12"/>
                    </a:lnTo>
                    <a:lnTo>
                      <a:pt x="6" y="6"/>
                    </a:lnTo>
                    <a:lnTo>
                      <a:pt x="12" y="0"/>
                    </a:lnTo>
                    <a:lnTo>
                      <a:pt x="18" y="6"/>
                    </a:lnTo>
                    <a:lnTo>
                      <a:pt x="18" y="12"/>
                    </a:lnTo>
                    <a:lnTo>
                      <a:pt x="12" y="12"/>
                    </a:lnTo>
                    <a:lnTo>
                      <a:pt x="6" y="18"/>
                    </a:lnTo>
                    <a:lnTo>
                      <a:pt x="0"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1" name="Freeform 167"/>
              <p:cNvSpPr>
                <a:spLocks/>
              </p:cNvSpPr>
              <p:nvPr/>
            </p:nvSpPr>
            <p:spPr bwMode="auto">
              <a:xfrm>
                <a:off x="1294" y="1851"/>
                <a:ext cx="24" cy="18"/>
              </a:xfrm>
              <a:custGeom>
                <a:avLst/>
                <a:gdLst>
                  <a:gd name="T0" fmla="*/ 12 w 24"/>
                  <a:gd name="T1" fmla="*/ 12 h 18"/>
                  <a:gd name="T2" fmla="*/ 6 w 24"/>
                  <a:gd name="T3" fmla="*/ 12 h 18"/>
                  <a:gd name="T4" fmla="*/ 0 w 24"/>
                  <a:gd name="T5" fmla="*/ 12 h 18"/>
                  <a:gd name="T6" fmla="*/ 6 w 24"/>
                  <a:gd name="T7" fmla="*/ 18 h 18"/>
                  <a:gd name="T8" fmla="*/ 12 w 24"/>
                  <a:gd name="T9" fmla="*/ 18 h 18"/>
                  <a:gd name="T10" fmla="*/ 18 w 24"/>
                  <a:gd name="T11" fmla="*/ 18 h 18"/>
                  <a:gd name="T12" fmla="*/ 24 w 24"/>
                  <a:gd name="T13" fmla="*/ 12 h 18"/>
                  <a:gd name="T14" fmla="*/ 24 w 24"/>
                  <a:gd name="T15" fmla="*/ 6 h 18"/>
                  <a:gd name="T16" fmla="*/ 24 w 24"/>
                  <a:gd name="T17" fmla="*/ 0 h 18"/>
                  <a:gd name="T18" fmla="*/ 18 w 24"/>
                  <a:gd name="T19" fmla="*/ 12 h 18"/>
                  <a:gd name="T20" fmla="*/ 12 w 24"/>
                  <a:gd name="T21" fmla="*/ 1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8"/>
                  <a:gd name="T35" fmla="*/ 24 w 24"/>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8">
                    <a:moveTo>
                      <a:pt x="12" y="12"/>
                    </a:moveTo>
                    <a:lnTo>
                      <a:pt x="6" y="12"/>
                    </a:lnTo>
                    <a:lnTo>
                      <a:pt x="0" y="12"/>
                    </a:lnTo>
                    <a:lnTo>
                      <a:pt x="6" y="18"/>
                    </a:lnTo>
                    <a:lnTo>
                      <a:pt x="12" y="18"/>
                    </a:lnTo>
                    <a:lnTo>
                      <a:pt x="18" y="18"/>
                    </a:lnTo>
                    <a:lnTo>
                      <a:pt x="24" y="12"/>
                    </a:lnTo>
                    <a:lnTo>
                      <a:pt x="24" y="6"/>
                    </a:lnTo>
                    <a:lnTo>
                      <a:pt x="24" y="0"/>
                    </a:lnTo>
                    <a:lnTo>
                      <a:pt x="18" y="12"/>
                    </a:lnTo>
                    <a:lnTo>
                      <a:pt x="12" y="1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2" name="Freeform 168"/>
              <p:cNvSpPr>
                <a:spLocks/>
              </p:cNvSpPr>
              <p:nvPr/>
            </p:nvSpPr>
            <p:spPr bwMode="auto">
              <a:xfrm>
                <a:off x="1318" y="1875"/>
                <a:ext cx="37" cy="31"/>
              </a:xfrm>
              <a:custGeom>
                <a:avLst/>
                <a:gdLst>
                  <a:gd name="T0" fmla="*/ 37 w 37"/>
                  <a:gd name="T1" fmla="*/ 19 h 31"/>
                  <a:gd name="T2" fmla="*/ 37 w 37"/>
                  <a:gd name="T3" fmla="*/ 13 h 31"/>
                  <a:gd name="T4" fmla="*/ 31 w 37"/>
                  <a:gd name="T5" fmla="*/ 7 h 31"/>
                  <a:gd name="T6" fmla="*/ 24 w 37"/>
                  <a:gd name="T7" fmla="*/ 0 h 31"/>
                  <a:gd name="T8" fmla="*/ 18 w 37"/>
                  <a:gd name="T9" fmla="*/ 0 h 31"/>
                  <a:gd name="T10" fmla="*/ 12 w 37"/>
                  <a:gd name="T11" fmla="*/ 0 h 31"/>
                  <a:gd name="T12" fmla="*/ 6 w 37"/>
                  <a:gd name="T13" fmla="*/ 0 h 31"/>
                  <a:gd name="T14" fmla="*/ 0 w 37"/>
                  <a:gd name="T15" fmla="*/ 7 h 31"/>
                  <a:gd name="T16" fmla="*/ 6 w 37"/>
                  <a:gd name="T17" fmla="*/ 7 h 31"/>
                  <a:gd name="T18" fmla="*/ 6 w 37"/>
                  <a:gd name="T19" fmla="*/ 13 h 31"/>
                  <a:gd name="T20" fmla="*/ 12 w 37"/>
                  <a:gd name="T21" fmla="*/ 13 h 31"/>
                  <a:gd name="T22" fmla="*/ 12 w 37"/>
                  <a:gd name="T23" fmla="*/ 19 h 31"/>
                  <a:gd name="T24" fmla="*/ 12 w 37"/>
                  <a:gd name="T25" fmla="*/ 25 h 31"/>
                  <a:gd name="T26" fmla="*/ 12 w 37"/>
                  <a:gd name="T27" fmla="*/ 31 h 31"/>
                  <a:gd name="T28" fmla="*/ 18 w 37"/>
                  <a:gd name="T29" fmla="*/ 31 h 31"/>
                  <a:gd name="T30" fmla="*/ 24 w 37"/>
                  <a:gd name="T31" fmla="*/ 25 h 31"/>
                  <a:gd name="T32" fmla="*/ 31 w 37"/>
                  <a:gd name="T33" fmla="*/ 25 h 31"/>
                  <a:gd name="T34" fmla="*/ 31 w 37"/>
                  <a:gd name="T35" fmla="*/ 19 h 31"/>
                  <a:gd name="T36" fmla="*/ 37 w 37"/>
                  <a:gd name="T37" fmla="*/ 19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31"/>
                  <a:gd name="T59" fmla="*/ 37 w 3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31">
                    <a:moveTo>
                      <a:pt x="37" y="19"/>
                    </a:moveTo>
                    <a:lnTo>
                      <a:pt x="37" y="13"/>
                    </a:lnTo>
                    <a:lnTo>
                      <a:pt x="31" y="7"/>
                    </a:lnTo>
                    <a:lnTo>
                      <a:pt x="24" y="0"/>
                    </a:lnTo>
                    <a:lnTo>
                      <a:pt x="18" y="0"/>
                    </a:lnTo>
                    <a:lnTo>
                      <a:pt x="12" y="0"/>
                    </a:lnTo>
                    <a:lnTo>
                      <a:pt x="6" y="0"/>
                    </a:lnTo>
                    <a:lnTo>
                      <a:pt x="0" y="7"/>
                    </a:lnTo>
                    <a:lnTo>
                      <a:pt x="6" y="7"/>
                    </a:lnTo>
                    <a:lnTo>
                      <a:pt x="6" y="13"/>
                    </a:lnTo>
                    <a:lnTo>
                      <a:pt x="12" y="13"/>
                    </a:lnTo>
                    <a:lnTo>
                      <a:pt x="12" y="19"/>
                    </a:lnTo>
                    <a:lnTo>
                      <a:pt x="12" y="25"/>
                    </a:lnTo>
                    <a:lnTo>
                      <a:pt x="12" y="31"/>
                    </a:lnTo>
                    <a:lnTo>
                      <a:pt x="18" y="31"/>
                    </a:lnTo>
                    <a:lnTo>
                      <a:pt x="24" y="25"/>
                    </a:lnTo>
                    <a:lnTo>
                      <a:pt x="31" y="25"/>
                    </a:lnTo>
                    <a:lnTo>
                      <a:pt x="31" y="19"/>
                    </a:lnTo>
                    <a:lnTo>
                      <a:pt x="37" y="19"/>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3" name="Freeform 169"/>
              <p:cNvSpPr>
                <a:spLocks/>
              </p:cNvSpPr>
              <p:nvPr/>
            </p:nvSpPr>
            <p:spPr bwMode="auto">
              <a:xfrm>
                <a:off x="1373" y="1857"/>
                <a:ext cx="24" cy="31"/>
              </a:xfrm>
              <a:custGeom>
                <a:avLst/>
                <a:gdLst>
                  <a:gd name="T0" fmla="*/ 18 w 24"/>
                  <a:gd name="T1" fmla="*/ 25 h 31"/>
                  <a:gd name="T2" fmla="*/ 24 w 24"/>
                  <a:gd name="T3" fmla="*/ 25 h 31"/>
                  <a:gd name="T4" fmla="*/ 24 w 24"/>
                  <a:gd name="T5" fmla="*/ 18 h 31"/>
                  <a:gd name="T6" fmla="*/ 18 w 24"/>
                  <a:gd name="T7" fmla="*/ 12 h 31"/>
                  <a:gd name="T8" fmla="*/ 12 w 24"/>
                  <a:gd name="T9" fmla="*/ 0 h 31"/>
                  <a:gd name="T10" fmla="*/ 6 w 24"/>
                  <a:gd name="T11" fmla="*/ 0 h 31"/>
                  <a:gd name="T12" fmla="*/ 0 w 24"/>
                  <a:gd name="T13" fmla="*/ 0 h 31"/>
                  <a:gd name="T14" fmla="*/ 0 w 24"/>
                  <a:gd name="T15" fmla="*/ 6 h 31"/>
                  <a:gd name="T16" fmla="*/ 0 w 24"/>
                  <a:gd name="T17" fmla="*/ 12 h 31"/>
                  <a:gd name="T18" fmla="*/ 0 w 24"/>
                  <a:gd name="T19" fmla="*/ 18 h 31"/>
                  <a:gd name="T20" fmla="*/ 6 w 24"/>
                  <a:gd name="T21" fmla="*/ 18 h 31"/>
                  <a:gd name="T22" fmla="*/ 12 w 24"/>
                  <a:gd name="T23" fmla="*/ 25 h 31"/>
                  <a:gd name="T24" fmla="*/ 12 w 24"/>
                  <a:gd name="T25" fmla="*/ 31 h 31"/>
                  <a:gd name="T26" fmla="*/ 18 w 24"/>
                  <a:gd name="T27" fmla="*/ 31 h 31"/>
                  <a:gd name="T28" fmla="*/ 18 w 24"/>
                  <a:gd name="T29" fmla="*/ 25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1"/>
                  <a:gd name="T47" fmla="*/ 24 w 2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1">
                    <a:moveTo>
                      <a:pt x="18" y="25"/>
                    </a:moveTo>
                    <a:lnTo>
                      <a:pt x="24" y="25"/>
                    </a:lnTo>
                    <a:lnTo>
                      <a:pt x="24" y="18"/>
                    </a:lnTo>
                    <a:lnTo>
                      <a:pt x="18" y="12"/>
                    </a:lnTo>
                    <a:lnTo>
                      <a:pt x="12" y="0"/>
                    </a:lnTo>
                    <a:lnTo>
                      <a:pt x="6" y="0"/>
                    </a:lnTo>
                    <a:lnTo>
                      <a:pt x="0" y="0"/>
                    </a:lnTo>
                    <a:lnTo>
                      <a:pt x="0" y="6"/>
                    </a:lnTo>
                    <a:lnTo>
                      <a:pt x="0" y="12"/>
                    </a:lnTo>
                    <a:lnTo>
                      <a:pt x="0" y="18"/>
                    </a:lnTo>
                    <a:lnTo>
                      <a:pt x="6" y="18"/>
                    </a:lnTo>
                    <a:lnTo>
                      <a:pt x="12" y="25"/>
                    </a:lnTo>
                    <a:lnTo>
                      <a:pt x="12" y="31"/>
                    </a:lnTo>
                    <a:lnTo>
                      <a:pt x="18" y="31"/>
                    </a:lnTo>
                    <a:lnTo>
                      <a:pt x="18" y="2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4" name="Freeform 170"/>
              <p:cNvSpPr>
                <a:spLocks/>
              </p:cNvSpPr>
              <p:nvPr/>
            </p:nvSpPr>
            <p:spPr bwMode="auto">
              <a:xfrm>
                <a:off x="1639" y="2099"/>
                <a:ext cx="36" cy="48"/>
              </a:xfrm>
              <a:custGeom>
                <a:avLst/>
                <a:gdLst>
                  <a:gd name="T0" fmla="*/ 18 w 36"/>
                  <a:gd name="T1" fmla="*/ 42 h 48"/>
                  <a:gd name="T2" fmla="*/ 24 w 36"/>
                  <a:gd name="T3" fmla="*/ 48 h 48"/>
                  <a:gd name="T4" fmla="*/ 30 w 36"/>
                  <a:gd name="T5" fmla="*/ 42 h 48"/>
                  <a:gd name="T6" fmla="*/ 30 w 36"/>
                  <a:gd name="T7" fmla="*/ 36 h 48"/>
                  <a:gd name="T8" fmla="*/ 36 w 36"/>
                  <a:gd name="T9" fmla="*/ 30 h 48"/>
                  <a:gd name="T10" fmla="*/ 36 w 36"/>
                  <a:gd name="T11" fmla="*/ 24 h 48"/>
                  <a:gd name="T12" fmla="*/ 30 w 36"/>
                  <a:gd name="T13" fmla="*/ 24 h 48"/>
                  <a:gd name="T14" fmla="*/ 30 w 36"/>
                  <a:gd name="T15" fmla="*/ 18 h 48"/>
                  <a:gd name="T16" fmla="*/ 30 w 36"/>
                  <a:gd name="T17" fmla="*/ 12 h 48"/>
                  <a:gd name="T18" fmla="*/ 30 w 36"/>
                  <a:gd name="T19" fmla="*/ 6 h 48"/>
                  <a:gd name="T20" fmla="*/ 30 w 36"/>
                  <a:gd name="T21" fmla="*/ 0 h 48"/>
                  <a:gd name="T22" fmla="*/ 24 w 36"/>
                  <a:gd name="T23" fmla="*/ 0 h 48"/>
                  <a:gd name="T24" fmla="*/ 18 w 36"/>
                  <a:gd name="T25" fmla="*/ 6 h 48"/>
                  <a:gd name="T26" fmla="*/ 12 w 36"/>
                  <a:gd name="T27" fmla="*/ 6 h 48"/>
                  <a:gd name="T28" fmla="*/ 6 w 36"/>
                  <a:gd name="T29" fmla="*/ 12 h 48"/>
                  <a:gd name="T30" fmla="*/ 0 w 36"/>
                  <a:gd name="T31" fmla="*/ 12 h 48"/>
                  <a:gd name="T32" fmla="*/ 0 w 36"/>
                  <a:gd name="T33" fmla="*/ 24 h 48"/>
                  <a:gd name="T34" fmla="*/ 0 w 36"/>
                  <a:gd name="T35" fmla="*/ 30 h 48"/>
                  <a:gd name="T36" fmla="*/ 6 w 36"/>
                  <a:gd name="T37" fmla="*/ 42 h 48"/>
                  <a:gd name="T38" fmla="*/ 12 w 36"/>
                  <a:gd name="T39" fmla="*/ 42 h 48"/>
                  <a:gd name="T40" fmla="*/ 18 w 36"/>
                  <a:gd name="T41" fmla="*/ 4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48"/>
                  <a:gd name="T65" fmla="*/ 36 w 36"/>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48">
                    <a:moveTo>
                      <a:pt x="18" y="42"/>
                    </a:moveTo>
                    <a:lnTo>
                      <a:pt x="24" y="48"/>
                    </a:lnTo>
                    <a:lnTo>
                      <a:pt x="30" y="42"/>
                    </a:lnTo>
                    <a:lnTo>
                      <a:pt x="30" y="36"/>
                    </a:lnTo>
                    <a:lnTo>
                      <a:pt x="36" y="30"/>
                    </a:lnTo>
                    <a:lnTo>
                      <a:pt x="36" y="24"/>
                    </a:lnTo>
                    <a:lnTo>
                      <a:pt x="30" y="24"/>
                    </a:lnTo>
                    <a:lnTo>
                      <a:pt x="30" y="18"/>
                    </a:lnTo>
                    <a:lnTo>
                      <a:pt x="30" y="12"/>
                    </a:lnTo>
                    <a:lnTo>
                      <a:pt x="30" y="6"/>
                    </a:lnTo>
                    <a:lnTo>
                      <a:pt x="30" y="0"/>
                    </a:lnTo>
                    <a:lnTo>
                      <a:pt x="24" y="0"/>
                    </a:lnTo>
                    <a:lnTo>
                      <a:pt x="18" y="6"/>
                    </a:lnTo>
                    <a:lnTo>
                      <a:pt x="12" y="6"/>
                    </a:lnTo>
                    <a:lnTo>
                      <a:pt x="6" y="12"/>
                    </a:lnTo>
                    <a:lnTo>
                      <a:pt x="0" y="12"/>
                    </a:lnTo>
                    <a:lnTo>
                      <a:pt x="0" y="24"/>
                    </a:lnTo>
                    <a:lnTo>
                      <a:pt x="0" y="30"/>
                    </a:lnTo>
                    <a:lnTo>
                      <a:pt x="6" y="42"/>
                    </a:lnTo>
                    <a:lnTo>
                      <a:pt x="12" y="42"/>
                    </a:lnTo>
                    <a:lnTo>
                      <a:pt x="18" y="42"/>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5" name="Freeform 171"/>
              <p:cNvSpPr>
                <a:spLocks/>
              </p:cNvSpPr>
              <p:nvPr/>
            </p:nvSpPr>
            <p:spPr bwMode="auto">
              <a:xfrm>
                <a:off x="1808" y="2093"/>
                <a:ext cx="54" cy="30"/>
              </a:xfrm>
              <a:custGeom>
                <a:avLst/>
                <a:gdLst>
                  <a:gd name="T0" fmla="*/ 24 w 54"/>
                  <a:gd name="T1" fmla="*/ 6 h 30"/>
                  <a:gd name="T2" fmla="*/ 36 w 54"/>
                  <a:gd name="T3" fmla="*/ 6 h 30"/>
                  <a:gd name="T4" fmla="*/ 42 w 54"/>
                  <a:gd name="T5" fmla="*/ 6 h 30"/>
                  <a:gd name="T6" fmla="*/ 54 w 54"/>
                  <a:gd name="T7" fmla="*/ 6 h 30"/>
                  <a:gd name="T8" fmla="*/ 48 w 54"/>
                  <a:gd name="T9" fmla="*/ 0 h 30"/>
                  <a:gd name="T10" fmla="*/ 36 w 54"/>
                  <a:gd name="T11" fmla="*/ 0 h 30"/>
                  <a:gd name="T12" fmla="*/ 24 w 54"/>
                  <a:gd name="T13" fmla="*/ 0 h 30"/>
                  <a:gd name="T14" fmla="*/ 12 w 54"/>
                  <a:gd name="T15" fmla="*/ 0 h 30"/>
                  <a:gd name="T16" fmla="*/ 6 w 54"/>
                  <a:gd name="T17" fmla="*/ 12 h 30"/>
                  <a:gd name="T18" fmla="*/ 0 w 54"/>
                  <a:gd name="T19" fmla="*/ 18 h 30"/>
                  <a:gd name="T20" fmla="*/ 6 w 54"/>
                  <a:gd name="T21" fmla="*/ 30 h 30"/>
                  <a:gd name="T22" fmla="*/ 12 w 54"/>
                  <a:gd name="T23" fmla="*/ 30 h 30"/>
                  <a:gd name="T24" fmla="*/ 12 w 54"/>
                  <a:gd name="T25" fmla="*/ 24 h 30"/>
                  <a:gd name="T26" fmla="*/ 12 w 54"/>
                  <a:gd name="T27" fmla="*/ 18 h 30"/>
                  <a:gd name="T28" fmla="*/ 18 w 54"/>
                  <a:gd name="T29" fmla="*/ 6 h 30"/>
                  <a:gd name="T30" fmla="*/ 24 w 54"/>
                  <a:gd name="T31" fmla="*/ 6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30"/>
                  <a:gd name="T50" fmla="*/ 54 w 54"/>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30">
                    <a:moveTo>
                      <a:pt x="24" y="6"/>
                    </a:moveTo>
                    <a:lnTo>
                      <a:pt x="36" y="6"/>
                    </a:lnTo>
                    <a:lnTo>
                      <a:pt x="42" y="6"/>
                    </a:lnTo>
                    <a:lnTo>
                      <a:pt x="54" y="6"/>
                    </a:lnTo>
                    <a:lnTo>
                      <a:pt x="48" y="0"/>
                    </a:lnTo>
                    <a:lnTo>
                      <a:pt x="36" y="0"/>
                    </a:lnTo>
                    <a:lnTo>
                      <a:pt x="24" y="0"/>
                    </a:lnTo>
                    <a:lnTo>
                      <a:pt x="12" y="0"/>
                    </a:lnTo>
                    <a:lnTo>
                      <a:pt x="6" y="12"/>
                    </a:lnTo>
                    <a:lnTo>
                      <a:pt x="0" y="18"/>
                    </a:lnTo>
                    <a:lnTo>
                      <a:pt x="6" y="30"/>
                    </a:lnTo>
                    <a:lnTo>
                      <a:pt x="12" y="30"/>
                    </a:lnTo>
                    <a:lnTo>
                      <a:pt x="12" y="24"/>
                    </a:lnTo>
                    <a:lnTo>
                      <a:pt x="12" y="18"/>
                    </a:lnTo>
                    <a:lnTo>
                      <a:pt x="18" y="6"/>
                    </a:lnTo>
                    <a:lnTo>
                      <a:pt x="24" y="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6" name="Freeform 172"/>
              <p:cNvSpPr>
                <a:spLocks/>
              </p:cNvSpPr>
              <p:nvPr/>
            </p:nvSpPr>
            <p:spPr bwMode="auto">
              <a:xfrm>
                <a:off x="2158" y="1972"/>
                <a:ext cx="61" cy="61"/>
              </a:xfrm>
              <a:custGeom>
                <a:avLst/>
                <a:gdLst>
                  <a:gd name="T0" fmla="*/ 43 w 61"/>
                  <a:gd name="T1" fmla="*/ 36 h 61"/>
                  <a:gd name="T2" fmla="*/ 43 w 61"/>
                  <a:gd name="T3" fmla="*/ 30 h 61"/>
                  <a:gd name="T4" fmla="*/ 49 w 61"/>
                  <a:gd name="T5" fmla="*/ 30 h 61"/>
                  <a:gd name="T6" fmla="*/ 49 w 61"/>
                  <a:gd name="T7" fmla="*/ 24 h 61"/>
                  <a:gd name="T8" fmla="*/ 55 w 61"/>
                  <a:gd name="T9" fmla="*/ 24 h 61"/>
                  <a:gd name="T10" fmla="*/ 61 w 61"/>
                  <a:gd name="T11" fmla="*/ 12 h 61"/>
                  <a:gd name="T12" fmla="*/ 61 w 61"/>
                  <a:gd name="T13" fmla="*/ 0 h 61"/>
                  <a:gd name="T14" fmla="*/ 55 w 61"/>
                  <a:gd name="T15" fmla="*/ 0 h 61"/>
                  <a:gd name="T16" fmla="*/ 49 w 61"/>
                  <a:gd name="T17" fmla="*/ 12 h 61"/>
                  <a:gd name="T18" fmla="*/ 43 w 61"/>
                  <a:gd name="T19" fmla="*/ 18 h 61"/>
                  <a:gd name="T20" fmla="*/ 31 w 61"/>
                  <a:gd name="T21" fmla="*/ 36 h 61"/>
                  <a:gd name="T22" fmla="*/ 18 w 61"/>
                  <a:gd name="T23" fmla="*/ 49 h 61"/>
                  <a:gd name="T24" fmla="*/ 6 w 61"/>
                  <a:gd name="T25" fmla="*/ 55 h 61"/>
                  <a:gd name="T26" fmla="*/ 0 w 61"/>
                  <a:gd name="T27" fmla="*/ 61 h 61"/>
                  <a:gd name="T28" fmla="*/ 6 w 61"/>
                  <a:gd name="T29" fmla="*/ 61 h 61"/>
                  <a:gd name="T30" fmla="*/ 12 w 61"/>
                  <a:gd name="T31" fmla="*/ 55 h 61"/>
                  <a:gd name="T32" fmla="*/ 18 w 61"/>
                  <a:gd name="T33" fmla="*/ 55 h 61"/>
                  <a:gd name="T34" fmla="*/ 25 w 61"/>
                  <a:gd name="T35" fmla="*/ 55 h 61"/>
                  <a:gd name="T36" fmla="*/ 37 w 61"/>
                  <a:gd name="T37" fmla="*/ 49 h 61"/>
                  <a:gd name="T38" fmla="*/ 43 w 61"/>
                  <a:gd name="T39" fmla="*/ 42 h 61"/>
                  <a:gd name="T40" fmla="*/ 43 w 61"/>
                  <a:gd name="T41" fmla="*/ 36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61"/>
                  <a:gd name="T65" fmla="*/ 61 w 61"/>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61">
                    <a:moveTo>
                      <a:pt x="43" y="36"/>
                    </a:moveTo>
                    <a:lnTo>
                      <a:pt x="43" y="30"/>
                    </a:lnTo>
                    <a:lnTo>
                      <a:pt x="49" y="30"/>
                    </a:lnTo>
                    <a:lnTo>
                      <a:pt x="49" y="24"/>
                    </a:lnTo>
                    <a:lnTo>
                      <a:pt x="55" y="24"/>
                    </a:lnTo>
                    <a:lnTo>
                      <a:pt x="61" y="12"/>
                    </a:lnTo>
                    <a:lnTo>
                      <a:pt x="61" y="0"/>
                    </a:lnTo>
                    <a:lnTo>
                      <a:pt x="55" y="0"/>
                    </a:lnTo>
                    <a:lnTo>
                      <a:pt x="49" y="12"/>
                    </a:lnTo>
                    <a:lnTo>
                      <a:pt x="43" y="18"/>
                    </a:lnTo>
                    <a:lnTo>
                      <a:pt x="31" y="36"/>
                    </a:lnTo>
                    <a:lnTo>
                      <a:pt x="18" y="49"/>
                    </a:lnTo>
                    <a:lnTo>
                      <a:pt x="6" y="55"/>
                    </a:lnTo>
                    <a:lnTo>
                      <a:pt x="0" y="61"/>
                    </a:lnTo>
                    <a:lnTo>
                      <a:pt x="6" y="61"/>
                    </a:lnTo>
                    <a:lnTo>
                      <a:pt x="12" y="55"/>
                    </a:lnTo>
                    <a:lnTo>
                      <a:pt x="18" y="55"/>
                    </a:lnTo>
                    <a:lnTo>
                      <a:pt x="25" y="55"/>
                    </a:lnTo>
                    <a:lnTo>
                      <a:pt x="37" y="49"/>
                    </a:lnTo>
                    <a:lnTo>
                      <a:pt x="43" y="42"/>
                    </a:lnTo>
                    <a:lnTo>
                      <a:pt x="43" y="36"/>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7" name="Freeform 173"/>
              <p:cNvSpPr>
                <a:spLocks/>
              </p:cNvSpPr>
              <p:nvPr/>
            </p:nvSpPr>
            <p:spPr bwMode="auto">
              <a:xfrm>
                <a:off x="1512" y="2093"/>
                <a:ext cx="84" cy="139"/>
              </a:xfrm>
              <a:custGeom>
                <a:avLst/>
                <a:gdLst>
                  <a:gd name="T0" fmla="*/ 42 w 84"/>
                  <a:gd name="T1" fmla="*/ 133 h 139"/>
                  <a:gd name="T2" fmla="*/ 48 w 84"/>
                  <a:gd name="T3" fmla="*/ 133 h 139"/>
                  <a:gd name="T4" fmla="*/ 54 w 84"/>
                  <a:gd name="T5" fmla="*/ 139 h 139"/>
                  <a:gd name="T6" fmla="*/ 60 w 84"/>
                  <a:gd name="T7" fmla="*/ 139 h 139"/>
                  <a:gd name="T8" fmla="*/ 66 w 84"/>
                  <a:gd name="T9" fmla="*/ 139 h 139"/>
                  <a:gd name="T10" fmla="*/ 78 w 84"/>
                  <a:gd name="T11" fmla="*/ 133 h 139"/>
                  <a:gd name="T12" fmla="*/ 84 w 84"/>
                  <a:gd name="T13" fmla="*/ 133 h 139"/>
                  <a:gd name="T14" fmla="*/ 84 w 84"/>
                  <a:gd name="T15" fmla="*/ 127 h 139"/>
                  <a:gd name="T16" fmla="*/ 78 w 84"/>
                  <a:gd name="T17" fmla="*/ 121 h 139"/>
                  <a:gd name="T18" fmla="*/ 78 w 84"/>
                  <a:gd name="T19" fmla="*/ 109 h 139"/>
                  <a:gd name="T20" fmla="*/ 78 w 84"/>
                  <a:gd name="T21" fmla="*/ 103 h 139"/>
                  <a:gd name="T22" fmla="*/ 72 w 84"/>
                  <a:gd name="T23" fmla="*/ 103 h 139"/>
                  <a:gd name="T24" fmla="*/ 66 w 84"/>
                  <a:gd name="T25" fmla="*/ 97 h 139"/>
                  <a:gd name="T26" fmla="*/ 66 w 84"/>
                  <a:gd name="T27" fmla="*/ 91 h 139"/>
                  <a:gd name="T28" fmla="*/ 72 w 84"/>
                  <a:gd name="T29" fmla="*/ 91 h 139"/>
                  <a:gd name="T30" fmla="*/ 78 w 84"/>
                  <a:gd name="T31" fmla="*/ 85 h 139"/>
                  <a:gd name="T32" fmla="*/ 84 w 84"/>
                  <a:gd name="T33" fmla="*/ 85 h 139"/>
                  <a:gd name="T34" fmla="*/ 78 w 84"/>
                  <a:gd name="T35" fmla="*/ 73 h 139"/>
                  <a:gd name="T36" fmla="*/ 72 w 84"/>
                  <a:gd name="T37" fmla="*/ 73 h 139"/>
                  <a:gd name="T38" fmla="*/ 66 w 84"/>
                  <a:gd name="T39" fmla="*/ 73 h 139"/>
                  <a:gd name="T40" fmla="*/ 66 w 84"/>
                  <a:gd name="T41" fmla="*/ 79 h 139"/>
                  <a:gd name="T42" fmla="*/ 66 w 84"/>
                  <a:gd name="T43" fmla="*/ 73 h 139"/>
                  <a:gd name="T44" fmla="*/ 60 w 84"/>
                  <a:gd name="T45" fmla="*/ 67 h 139"/>
                  <a:gd name="T46" fmla="*/ 60 w 84"/>
                  <a:gd name="T47" fmla="*/ 60 h 139"/>
                  <a:gd name="T48" fmla="*/ 54 w 84"/>
                  <a:gd name="T49" fmla="*/ 54 h 139"/>
                  <a:gd name="T50" fmla="*/ 48 w 84"/>
                  <a:gd name="T51" fmla="*/ 48 h 139"/>
                  <a:gd name="T52" fmla="*/ 42 w 84"/>
                  <a:gd name="T53" fmla="*/ 42 h 139"/>
                  <a:gd name="T54" fmla="*/ 42 w 84"/>
                  <a:gd name="T55" fmla="*/ 36 h 139"/>
                  <a:gd name="T56" fmla="*/ 42 w 84"/>
                  <a:gd name="T57" fmla="*/ 30 h 139"/>
                  <a:gd name="T58" fmla="*/ 48 w 84"/>
                  <a:gd name="T59" fmla="*/ 24 h 139"/>
                  <a:gd name="T60" fmla="*/ 54 w 84"/>
                  <a:gd name="T61" fmla="*/ 24 h 139"/>
                  <a:gd name="T62" fmla="*/ 60 w 84"/>
                  <a:gd name="T63" fmla="*/ 24 h 139"/>
                  <a:gd name="T64" fmla="*/ 66 w 84"/>
                  <a:gd name="T65" fmla="*/ 18 h 139"/>
                  <a:gd name="T66" fmla="*/ 66 w 84"/>
                  <a:gd name="T67" fmla="*/ 12 h 139"/>
                  <a:gd name="T68" fmla="*/ 66 w 84"/>
                  <a:gd name="T69" fmla="*/ 6 h 139"/>
                  <a:gd name="T70" fmla="*/ 60 w 84"/>
                  <a:gd name="T71" fmla="*/ 6 h 139"/>
                  <a:gd name="T72" fmla="*/ 54 w 84"/>
                  <a:gd name="T73" fmla="*/ 0 h 139"/>
                  <a:gd name="T74" fmla="*/ 42 w 84"/>
                  <a:gd name="T75" fmla="*/ 0 h 139"/>
                  <a:gd name="T76" fmla="*/ 30 w 84"/>
                  <a:gd name="T77" fmla="*/ 6 h 139"/>
                  <a:gd name="T78" fmla="*/ 24 w 84"/>
                  <a:gd name="T79" fmla="*/ 12 h 139"/>
                  <a:gd name="T80" fmla="*/ 18 w 84"/>
                  <a:gd name="T81" fmla="*/ 18 h 139"/>
                  <a:gd name="T82" fmla="*/ 12 w 84"/>
                  <a:gd name="T83" fmla="*/ 18 h 139"/>
                  <a:gd name="T84" fmla="*/ 6 w 84"/>
                  <a:gd name="T85" fmla="*/ 24 h 139"/>
                  <a:gd name="T86" fmla="*/ 0 w 84"/>
                  <a:gd name="T87" fmla="*/ 24 h 139"/>
                  <a:gd name="T88" fmla="*/ 0 w 84"/>
                  <a:gd name="T89" fmla="*/ 30 h 139"/>
                  <a:gd name="T90" fmla="*/ 0 w 84"/>
                  <a:gd name="T91" fmla="*/ 36 h 139"/>
                  <a:gd name="T92" fmla="*/ 0 w 84"/>
                  <a:gd name="T93" fmla="*/ 42 h 139"/>
                  <a:gd name="T94" fmla="*/ 6 w 84"/>
                  <a:gd name="T95" fmla="*/ 48 h 139"/>
                  <a:gd name="T96" fmla="*/ 12 w 84"/>
                  <a:gd name="T97" fmla="*/ 54 h 139"/>
                  <a:gd name="T98" fmla="*/ 12 w 84"/>
                  <a:gd name="T99" fmla="*/ 60 h 139"/>
                  <a:gd name="T100" fmla="*/ 12 w 84"/>
                  <a:gd name="T101" fmla="*/ 67 h 139"/>
                  <a:gd name="T102" fmla="*/ 18 w 84"/>
                  <a:gd name="T103" fmla="*/ 73 h 139"/>
                  <a:gd name="T104" fmla="*/ 24 w 84"/>
                  <a:gd name="T105" fmla="*/ 79 h 139"/>
                  <a:gd name="T106" fmla="*/ 30 w 84"/>
                  <a:gd name="T107" fmla="*/ 85 h 139"/>
                  <a:gd name="T108" fmla="*/ 36 w 84"/>
                  <a:gd name="T109" fmla="*/ 91 h 139"/>
                  <a:gd name="T110" fmla="*/ 30 w 84"/>
                  <a:gd name="T111" fmla="*/ 91 h 139"/>
                  <a:gd name="T112" fmla="*/ 24 w 84"/>
                  <a:gd name="T113" fmla="*/ 97 h 139"/>
                  <a:gd name="T114" fmla="*/ 24 w 84"/>
                  <a:gd name="T115" fmla="*/ 109 h 139"/>
                  <a:gd name="T116" fmla="*/ 24 w 84"/>
                  <a:gd name="T117" fmla="*/ 115 h 139"/>
                  <a:gd name="T118" fmla="*/ 24 w 84"/>
                  <a:gd name="T119" fmla="*/ 127 h 139"/>
                  <a:gd name="T120" fmla="*/ 30 w 84"/>
                  <a:gd name="T121" fmla="*/ 133 h 139"/>
                  <a:gd name="T122" fmla="*/ 36 w 84"/>
                  <a:gd name="T123" fmla="*/ 133 h 139"/>
                  <a:gd name="T124" fmla="*/ 42 w 84"/>
                  <a:gd name="T125" fmla="*/ 133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
                  <a:gd name="T190" fmla="*/ 0 h 139"/>
                  <a:gd name="T191" fmla="*/ 84 w 84"/>
                  <a:gd name="T192" fmla="*/ 139 h 13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 h="139">
                    <a:moveTo>
                      <a:pt x="42" y="133"/>
                    </a:moveTo>
                    <a:lnTo>
                      <a:pt x="48" y="133"/>
                    </a:lnTo>
                    <a:lnTo>
                      <a:pt x="54" y="139"/>
                    </a:lnTo>
                    <a:lnTo>
                      <a:pt x="60" y="139"/>
                    </a:lnTo>
                    <a:lnTo>
                      <a:pt x="66" y="139"/>
                    </a:lnTo>
                    <a:lnTo>
                      <a:pt x="78" y="133"/>
                    </a:lnTo>
                    <a:lnTo>
                      <a:pt x="84" y="133"/>
                    </a:lnTo>
                    <a:lnTo>
                      <a:pt x="84" y="127"/>
                    </a:lnTo>
                    <a:lnTo>
                      <a:pt x="78" y="121"/>
                    </a:lnTo>
                    <a:lnTo>
                      <a:pt x="78" y="109"/>
                    </a:lnTo>
                    <a:lnTo>
                      <a:pt x="78" y="103"/>
                    </a:lnTo>
                    <a:lnTo>
                      <a:pt x="72" y="103"/>
                    </a:lnTo>
                    <a:lnTo>
                      <a:pt x="66" y="97"/>
                    </a:lnTo>
                    <a:lnTo>
                      <a:pt x="66" y="91"/>
                    </a:lnTo>
                    <a:lnTo>
                      <a:pt x="72" y="91"/>
                    </a:lnTo>
                    <a:lnTo>
                      <a:pt x="78" y="85"/>
                    </a:lnTo>
                    <a:lnTo>
                      <a:pt x="84" y="85"/>
                    </a:lnTo>
                    <a:lnTo>
                      <a:pt x="78" y="73"/>
                    </a:lnTo>
                    <a:lnTo>
                      <a:pt x="72" y="73"/>
                    </a:lnTo>
                    <a:lnTo>
                      <a:pt x="66" y="73"/>
                    </a:lnTo>
                    <a:lnTo>
                      <a:pt x="66" y="79"/>
                    </a:lnTo>
                    <a:lnTo>
                      <a:pt x="66" y="73"/>
                    </a:lnTo>
                    <a:lnTo>
                      <a:pt x="60" y="67"/>
                    </a:lnTo>
                    <a:lnTo>
                      <a:pt x="60" y="60"/>
                    </a:lnTo>
                    <a:lnTo>
                      <a:pt x="54" y="54"/>
                    </a:lnTo>
                    <a:lnTo>
                      <a:pt x="48" y="48"/>
                    </a:lnTo>
                    <a:lnTo>
                      <a:pt x="42" y="42"/>
                    </a:lnTo>
                    <a:lnTo>
                      <a:pt x="42" y="36"/>
                    </a:lnTo>
                    <a:lnTo>
                      <a:pt x="42" y="30"/>
                    </a:lnTo>
                    <a:lnTo>
                      <a:pt x="48" y="24"/>
                    </a:lnTo>
                    <a:lnTo>
                      <a:pt x="54" y="24"/>
                    </a:lnTo>
                    <a:lnTo>
                      <a:pt x="60" y="24"/>
                    </a:lnTo>
                    <a:lnTo>
                      <a:pt x="66" y="18"/>
                    </a:lnTo>
                    <a:lnTo>
                      <a:pt x="66" y="12"/>
                    </a:lnTo>
                    <a:lnTo>
                      <a:pt x="66" y="6"/>
                    </a:lnTo>
                    <a:lnTo>
                      <a:pt x="60" y="6"/>
                    </a:lnTo>
                    <a:lnTo>
                      <a:pt x="54" y="0"/>
                    </a:lnTo>
                    <a:lnTo>
                      <a:pt x="42" y="0"/>
                    </a:lnTo>
                    <a:lnTo>
                      <a:pt x="30" y="6"/>
                    </a:lnTo>
                    <a:lnTo>
                      <a:pt x="24" y="12"/>
                    </a:lnTo>
                    <a:lnTo>
                      <a:pt x="18" y="18"/>
                    </a:lnTo>
                    <a:lnTo>
                      <a:pt x="12" y="18"/>
                    </a:lnTo>
                    <a:lnTo>
                      <a:pt x="6" y="24"/>
                    </a:lnTo>
                    <a:lnTo>
                      <a:pt x="0" y="24"/>
                    </a:lnTo>
                    <a:lnTo>
                      <a:pt x="0" y="30"/>
                    </a:lnTo>
                    <a:lnTo>
                      <a:pt x="0" y="36"/>
                    </a:lnTo>
                    <a:lnTo>
                      <a:pt x="0" y="42"/>
                    </a:lnTo>
                    <a:lnTo>
                      <a:pt x="6" y="48"/>
                    </a:lnTo>
                    <a:lnTo>
                      <a:pt x="12" y="54"/>
                    </a:lnTo>
                    <a:lnTo>
                      <a:pt x="12" y="60"/>
                    </a:lnTo>
                    <a:lnTo>
                      <a:pt x="12" y="67"/>
                    </a:lnTo>
                    <a:lnTo>
                      <a:pt x="18" y="73"/>
                    </a:lnTo>
                    <a:lnTo>
                      <a:pt x="24" y="79"/>
                    </a:lnTo>
                    <a:lnTo>
                      <a:pt x="30" y="85"/>
                    </a:lnTo>
                    <a:lnTo>
                      <a:pt x="36" y="91"/>
                    </a:lnTo>
                    <a:lnTo>
                      <a:pt x="30" y="91"/>
                    </a:lnTo>
                    <a:lnTo>
                      <a:pt x="24" y="97"/>
                    </a:lnTo>
                    <a:lnTo>
                      <a:pt x="24" y="109"/>
                    </a:lnTo>
                    <a:lnTo>
                      <a:pt x="24" y="115"/>
                    </a:lnTo>
                    <a:lnTo>
                      <a:pt x="24" y="127"/>
                    </a:lnTo>
                    <a:lnTo>
                      <a:pt x="30" y="133"/>
                    </a:lnTo>
                    <a:lnTo>
                      <a:pt x="36" y="133"/>
                    </a:lnTo>
                    <a:lnTo>
                      <a:pt x="42" y="133"/>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8" name="Freeform 174"/>
              <p:cNvSpPr>
                <a:spLocks/>
              </p:cNvSpPr>
              <p:nvPr/>
            </p:nvSpPr>
            <p:spPr bwMode="auto">
              <a:xfrm>
                <a:off x="1367" y="2752"/>
                <a:ext cx="12" cy="54"/>
              </a:xfrm>
              <a:custGeom>
                <a:avLst/>
                <a:gdLst>
                  <a:gd name="T0" fmla="*/ 12 w 12"/>
                  <a:gd name="T1" fmla="*/ 48 h 54"/>
                  <a:gd name="T2" fmla="*/ 12 w 12"/>
                  <a:gd name="T3" fmla="*/ 42 h 54"/>
                  <a:gd name="T4" fmla="*/ 12 w 12"/>
                  <a:gd name="T5" fmla="*/ 36 h 54"/>
                  <a:gd name="T6" fmla="*/ 12 w 12"/>
                  <a:gd name="T7" fmla="*/ 30 h 54"/>
                  <a:gd name="T8" fmla="*/ 12 w 12"/>
                  <a:gd name="T9" fmla="*/ 24 h 54"/>
                  <a:gd name="T10" fmla="*/ 12 w 12"/>
                  <a:gd name="T11" fmla="*/ 18 h 54"/>
                  <a:gd name="T12" fmla="*/ 6 w 12"/>
                  <a:gd name="T13" fmla="*/ 12 h 54"/>
                  <a:gd name="T14" fmla="*/ 0 w 12"/>
                  <a:gd name="T15" fmla="*/ 0 h 54"/>
                  <a:gd name="T16" fmla="*/ 0 w 12"/>
                  <a:gd name="T17" fmla="*/ 6 h 54"/>
                  <a:gd name="T18" fmla="*/ 0 w 12"/>
                  <a:gd name="T19" fmla="*/ 12 h 54"/>
                  <a:gd name="T20" fmla="*/ 0 w 12"/>
                  <a:gd name="T21" fmla="*/ 18 h 54"/>
                  <a:gd name="T22" fmla="*/ 6 w 12"/>
                  <a:gd name="T23" fmla="*/ 24 h 54"/>
                  <a:gd name="T24" fmla="*/ 0 w 12"/>
                  <a:gd name="T25" fmla="*/ 30 h 54"/>
                  <a:gd name="T26" fmla="*/ 0 w 12"/>
                  <a:gd name="T27" fmla="*/ 36 h 54"/>
                  <a:gd name="T28" fmla="*/ 6 w 12"/>
                  <a:gd name="T29" fmla="*/ 48 h 54"/>
                  <a:gd name="T30" fmla="*/ 12 w 12"/>
                  <a:gd name="T31" fmla="*/ 54 h 54"/>
                  <a:gd name="T32" fmla="*/ 12 w 12"/>
                  <a:gd name="T33" fmla="*/ 48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54"/>
                  <a:gd name="T53" fmla="*/ 12 w 12"/>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54">
                    <a:moveTo>
                      <a:pt x="12" y="48"/>
                    </a:moveTo>
                    <a:lnTo>
                      <a:pt x="12" y="42"/>
                    </a:lnTo>
                    <a:lnTo>
                      <a:pt x="12" y="36"/>
                    </a:lnTo>
                    <a:lnTo>
                      <a:pt x="12" y="30"/>
                    </a:lnTo>
                    <a:lnTo>
                      <a:pt x="12" y="24"/>
                    </a:lnTo>
                    <a:lnTo>
                      <a:pt x="12" y="18"/>
                    </a:lnTo>
                    <a:lnTo>
                      <a:pt x="6" y="12"/>
                    </a:lnTo>
                    <a:lnTo>
                      <a:pt x="0" y="0"/>
                    </a:lnTo>
                    <a:lnTo>
                      <a:pt x="0" y="6"/>
                    </a:lnTo>
                    <a:lnTo>
                      <a:pt x="0" y="12"/>
                    </a:lnTo>
                    <a:lnTo>
                      <a:pt x="0" y="18"/>
                    </a:lnTo>
                    <a:lnTo>
                      <a:pt x="6" y="24"/>
                    </a:lnTo>
                    <a:lnTo>
                      <a:pt x="0" y="30"/>
                    </a:lnTo>
                    <a:lnTo>
                      <a:pt x="0" y="36"/>
                    </a:lnTo>
                    <a:lnTo>
                      <a:pt x="6" y="48"/>
                    </a:lnTo>
                    <a:lnTo>
                      <a:pt x="12" y="54"/>
                    </a:lnTo>
                    <a:lnTo>
                      <a:pt x="12" y="4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9" name="Freeform 175"/>
              <p:cNvSpPr>
                <a:spLocks/>
              </p:cNvSpPr>
              <p:nvPr/>
            </p:nvSpPr>
            <p:spPr bwMode="auto">
              <a:xfrm>
                <a:off x="1306" y="2685"/>
                <a:ext cx="30" cy="55"/>
              </a:xfrm>
              <a:custGeom>
                <a:avLst/>
                <a:gdLst>
                  <a:gd name="T0" fmla="*/ 30 w 30"/>
                  <a:gd name="T1" fmla="*/ 55 h 55"/>
                  <a:gd name="T2" fmla="*/ 24 w 30"/>
                  <a:gd name="T3" fmla="*/ 49 h 55"/>
                  <a:gd name="T4" fmla="*/ 24 w 30"/>
                  <a:gd name="T5" fmla="*/ 43 h 55"/>
                  <a:gd name="T6" fmla="*/ 18 w 30"/>
                  <a:gd name="T7" fmla="*/ 37 h 55"/>
                  <a:gd name="T8" fmla="*/ 12 w 30"/>
                  <a:gd name="T9" fmla="*/ 31 h 55"/>
                  <a:gd name="T10" fmla="*/ 12 w 30"/>
                  <a:gd name="T11" fmla="*/ 18 h 55"/>
                  <a:gd name="T12" fmla="*/ 12 w 30"/>
                  <a:gd name="T13" fmla="*/ 12 h 55"/>
                  <a:gd name="T14" fmla="*/ 6 w 30"/>
                  <a:gd name="T15" fmla="*/ 0 h 55"/>
                  <a:gd name="T16" fmla="*/ 0 w 30"/>
                  <a:gd name="T17" fmla="*/ 12 h 55"/>
                  <a:gd name="T18" fmla="*/ 6 w 30"/>
                  <a:gd name="T19" fmla="*/ 37 h 55"/>
                  <a:gd name="T20" fmla="*/ 12 w 30"/>
                  <a:gd name="T21" fmla="*/ 37 h 55"/>
                  <a:gd name="T22" fmla="*/ 12 w 30"/>
                  <a:gd name="T23" fmla="*/ 43 h 55"/>
                  <a:gd name="T24" fmla="*/ 18 w 30"/>
                  <a:gd name="T25" fmla="*/ 49 h 55"/>
                  <a:gd name="T26" fmla="*/ 24 w 30"/>
                  <a:gd name="T27" fmla="*/ 55 h 55"/>
                  <a:gd name="T28" fmla="*/ 30 w 30"/>
                  <a:gd name="T29" fmla="*/ 55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55"/>
                  <a:gd name="T47" fmla="*/ 30 w 30"/>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55">
                    <a:moveTo>
                      <a:pt x="30" y="55"/>
                    </a:moveTo>
                    <a:lnTo>
                      <a:pt x="24" y="49"/>
                    </a:lnTo>
                    <a:lnTo>
                      <a:pt x="24" y="43"/>
                    </a:lnTo>
                    <a:lnTo>
                      <a:pt x="18" y="37"/>
                    </a:lnTo>
                    <a:lnTo>
                      <a:pt x="12" y="31"/>
                    </a:lnTo>
                    <a:lnTo>
                      <a:pt x="12" y="18"/>
                    </a:lnTo>
                    <a:lnTo>
                      <a:pt x="12" y="12"/>
                    </a:lnTo>
                    <a:lnTo>
                      <a:pt x="6" y="0"/>
                    </a:lnTo>
                    <a:lnTo>
                      <a:pt x="0" y="12"/>
                    </a:lnTo>
                    <a:lnTo>
                      <a:pt x="6" y="37"/>
                    </a:lnTo>
                    <a:lnTo>
                      <a:pt x="12" y="37"/>
                    </a:lnTo>
                    <a:lnTo>
                      <a:pt x="12" y="43"/>
                    </a:lnTo>
                    <a:lnTo>
                      <a:pt x="18" y="49"/>
                    </a:lnTo>
                    <a:lnTo>
                      <a:pt x="24" y="55"/>
                    </a:lnTo>
                    <a:lnTo>
                      <a:pt x="30" y="55"/>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0" name="Freeform 176"/>
              <p:cNvSpPr>
                <a:spLocks/>
              </p:cNvSpPr>
              <p:nvPr/>
            </p:nvSpPr>
            <p:spPr bwMode="auto">
              <a:xfrm>
                <a:off x="1342" y="2643"/>
                <a:ext cx="25" cy="36"/>
              </a:xfrm>
              <a:custGeom>
                <a:avLst/>
                <a:gdLst>
                  <a:gd name="T0" fmla="*/ 19 w 25"/>
                  <a:gd name="T1" fmla="*/ 30 h 36"/>
                  <a:gd name="T2" fmla="*/ 19 w 25"/>
                  <a:gd name="T3" fmla="*/ 18 h 36"/>
                  <a:gd name="T4" fmla="*/ 25 w 25"/>
                  <a:gd name="T5" fmla="*/ 12 h 36"/>
                  <a:gd name="T6" fmla="*/ 25 w 25"/>
                  <a:gd name="T7" fmla="*/ 6 h 36"/>
                  <a:gd name="T8" fmla="*/ 25 w 25"/>
                  <a:gd name="T9" fmla="*/ 0 h 36"/>
                  <a:gd name="T10" fmla="*/ 13 w 25"/>
                  <a:gd name="T11" fmla="*/ 0 h 36"/>
                  <a:gd name="T12" fmla="*/ 7 w 25"/>
                  <a:gd name="T13" fmla="*/ 0 h 36"/>
                  <a:gd name="T14" fmla="*/ 0 w 25"/>
                  <a:gd name="T15" fmla="*/ 6 h 36"/>
                  <a:gd name="T16" fmla="*/ 0 w 25"/>
                  <a:gd name="T17" fmla="*/ 12 h 36"/>
                  <a:gd name="T18" fmla="*/ 0 w 25"/>
                  <a:gd name="T19" fmla="*/ 18 h 36"/>
                  <a:gd name="T20" fmla="*/ 0 w 25"/>
                  <a:gd name="T21" fmla="*/ 24 h 36"/>
                  <a:gd name="T22" fmla="*/ 0 w 25"/>
                  <a:gd name="T23" fmla="*/ 30 h 36"/>
                  <a:gd name="T24" fmla="*/ 0 w 25"/>
                  <a:gd name="T25" fmla="*/ 36 h 36"/>
                  <a:gd name="T26" fmla="*/ 7 w 25"/>
                  <a:gd name="T27" fmla="*/ 36 h 36"/>
                  <a:gd name="T28" fmla="*/ 13 w 25"/>
                  <a:gd name="T29" fmla="*/ 36 h 36"/>
                  <a:gd name="T30" fmla="*/ 19 w 25"/>
                  <a:gd name="T31" fmla="*/ 36 h 36"/>
                  <a:gd name="T32" fmla="*/ 19 w 25"/>
                  <a:gd name="T33" fmla="*/ 3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6"/>
                  <a:gd name="T53" fmla="*/ 25 w 25"/>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6">
                    <a:moveTo>
                      <a:pt x="19" y="30"/>
                    </a:moveTo>
                    <a:lnTo>
                      <a:pt x="19" y="18"/>
                    </a:lnTo>
                    <a:lnTo>
                      <a:pt x="25" y="12"/>
                    </a:lnTo>
                    <a:lnTo>
                      <a:pt x="25" y="6"/>
                    </a:lnTo>
                    <a:lnTo>
                      <a:pt x="25" y="0"/>
                    </a:lnTo>
                    <a:lnTo>
                      <a:pt x="13" y="0"/>
                    </a:lnTo>
                    <a:lnTo>
                      <a:pt x="7" y="0"/>
                    </a:lnTo>
                    <a:lnTo>
                      <a:pt x="0" y="6"/>
                    </a:lnTo>
                    <a:lnTo>
                      <a:pt x="0" y="12"/>
                    </a:lnTo>
                    <a:lnTo>
                      <a:pt x="0" y="18"/>
                    </a:lnTo>
                    <a:lnTo>
                      <a:pt x="0" y="24"/>
                    </a:lnTo>
                    <a:lnTo>
                      <a:pt x="0" y="30"/>
                    </a:lnTo>
                    <a:lnTo>
                      <a:pt x="0" y="36"/>
                    </a:lnTo>
                    <a:lnTo>
                      <a:pt x="7" y="36"/>
                    </a:lnTo>
                    <a:lnTo>
                      <a:pt x="13" y="36"/>
                    </a:lnTo>
                    <a:lnTo>
                      <a:pt x="19" y="36"/>
                    </a:lnTo>
                    <a:lnTo>
                      <a:pt x="19" y="30"/>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1" name="Freeform 177"/>
              <p:cNvSpPr>
                <a:spLocks/>
              </p:cNvSpPr>
              <p:nvPr/>
            </p:nvSpPr>
            <p:spPr bwMode="auto">
              <a:xfrm>
                <a:off x="1131" y="2492"/>
                <a:ext cx="24" cy="24"/>
              </a:xfrm>
              <a:custGeom>
                <a:avLst/>
                <a:gdLst>
                  <a:gd name="T0" fmla="*/ 18 w 24"/>
                  <a:gd name="T1" fmla="*/ 18 h 24"/>
                  <a:gd name="T2" fmla="*/ 24 w 24"/>
                  <a:gd name="T3" fmla="*/ 12 h 24"/>
                  <a:gd name="T4" fmla="*/ 18 w 24"/>
                  <a:gd name="T5" fmla="*/ 12 h 24"/>
                  <a:gd name="T6" fmla="*/ 12 w 24"/>
                  <a:gd name="T7" fmla="*/ 6 h 24"/>
                  <a:gd name="T8" fmla="*/ 6 w 24"/>
                  <a:gd name="T9" fmla="*/ 0 h 24"/>
                  <a:gd name="T10" fmla="*/ 0 w 24"/>
                  <a:gd name="T11" fmla="*/ 0 h 24"/>
                  <a:gd name="T12" fmla="*/ 0 w 24"/>
                  <a:gd name="T13" fmla="*/ 6 h 24"/>
                  <a:gd name="T14" fmla="*/ 6 w 24"/>
                  <a:gd name="T15" fmla="*/ 18 h 24"/>
                  <a:gd name="T16" fmla="*/ 18 w 24"/>
                  <a:gd name="T17" fmla="*/ 24 h 24"/>
                  <a:gd name="T18" fmla="*/ 18 w 24"/>
                  <a:gd name="T19" fmla="*/ 1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4"/>
                  <a:gd name="T32" fmla="*/ 24 w 2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4">
                    <a:moveTo>
                      <a:pt x="18" y="18"/>
                    </a:moveTo>
                    <a:lnTo>
                      <a:pt x="24" y="12"/>
                    </a:lnTo>
                    <a:lnTo>
                      <a:pt x="18" y="12"/>
                    </a:lnTo>
                    <a:lnTo>
                      <a:pt x="12" y="6"/>
                    </a:lnTo>
                    <a:lnTo>
                      <a:pt x="6" y="0"/>
                    </a:lnTo>
                    <a:lnTo>
                      <a:pt x="0" y="0"/>
                    </a:lnTo>
                    <a:lnTo>
                      <a:pt x="0" y="6"/>
                    </a:lnTo>
                    <a:lnTo>
                      <a:pt x="6" y="18"/>
                    </a:lnTo>
                    <a:lnTo>
                      <a:pt x="18" y="24"/>
                    </a:lnTo>
                    <a:lnTo>
                      <a:pt x="18" y="1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42" name="Freeform 178"/>
              <p:cNvSpPr>
                <a:spLocks/>
              </p:cNvSpPr>
              <p:nvPr/>
            </p:nvSpPr>
            <p:spPr bwMode="auto">
              <a:xfrm>
                <a:off x="793" y="1561"/>
                <a:ext cx="2320" cy="1481"/>
              </a:xfrm>
              <a:custGeom>
                <a:avLst/>
                <a:gdLst>
                  <a:gd name="T0" fmla="*/ 2084 w 2320"/>
                  <a:gd name="T1" fmla="*/ 327 h 1481"/>
                  <a:gd name="T2" fmla="*/ 2006 w 2320"/>
                  <a:gd name="T3" fmla="*/ 429 h 1481"/>
                  <a:gd name="T4" fmla="*/ 2030 w 2320"/>
                  <a:gd name="T5" fmla="*/ 327 h 1481"/>
                  <a:gd name="T6" fmla="*/ 1927 w 2320"/>
                  <a:gd name="T7" fmla="*/ 357 h 1481"/>
                  <a:gd name="T8" fmla="*/ 1764 w 2320"/>
                  <a:gd name="T9" fmla="*/ 435 h 1481"/>
                  <a:gd name="T10" fmla="*/ 1631 w 2320"/>
                  <a:gd name="T11" fmla="*/ 641 h 1481"/>
                  <a:gd name="T12" fmla="*/ 1595 w 2320"/>
                  <a:gd name="T13" fmla="*/ 623 h 1481"/>
                  <a:gd name="T14" fmla="*/ 1559 w 2320"/>
                  <a:gd name="T15" fmla="*/ 659 h 1481"/>
                  <a:gd name="T16" fmla="*/ 1547 w 2320"/>
                  <a:gd name="T17" fmla="*/ 780 h 1481"/>
                  <a:gd name="T18" fmla="*/ 1377 w 2320"/>
                  <a:gd name="T19" fmla="*/ 877 h 1481"/>
                  <a:gd name="T20" fmla="*/ 1329 w 2320"/>
                  <a:gd name="T21" fmla="*/ 949 h 1481"/>
                  <a:gd name="T22" fmla="*/ 1329 w 2320"/>
                  <a:gd name="T23" fmla="*/ 1052 h 1481"/>
                  <a:gd name="T24" fmla="*/ 1251 w 2320"/>
                  <a:gd name="T25" fmla="*/ 883 h 1481"/>
                  <a:gd name="T26" fmla="*/ 1093 w 2320"/>
                  <a:gd name="T27" fmla="*/ 949 h 1481"/>
                  <a:gd name="T28" fmla="*/ 973 w 2320"/>
                  <a:gd name="T29" fmla="*/ 834 h 1481"/>
                  <a:gd name="T30" fmla="*/ 743 w 2320"/>
                  <a:gd name="T31" fmla="*/ 756 h 1481"/>
                  <a:gd name="T32" fmla="*/ 858 w 2320"/>
                  <a:gd name="T33" fmla="*/ 834 h 1481"/>
                  <a:gd name="T34" fmla="*/ 670 w 2320"/>
                  <a:gd name="T35" fmla="*/ 913 h 1481"/>
                  <a:gd name="T36" fmla="*/ 586 w 2320"/>
                  <a:gd name="T37" fmla="*/ 804 h 1481"/>
                  <a:gd name="T38" fmla="*/ 737 w 2320"/>
                  <a:gd name="T39" fmla="*/ 961 h 1481"/>
                  <a:gd name="T40" fmla="*/ 640 w 2320"/>
                  <a:gd name="T41" fmla="*/ 1197 h 1481"/>
                  <a:gd name="T42" fmla="*/ 531 w 2320"/>
                  <a:gd name="T43" fmla="*/ 1433 h 1481"/>
                  <a:gd name="T44" fmla="*/ 326 w 2320"/>
                  <a:gd name="T45" fmla="*/ 1263 h 1481"/>
                  <a:gd name="T46" fmla="*/ 265 w 2320"/>
                  <a:gd name="T47" fmla="*/ 1046 h 1481"/>
                  <a:gd name="T48" fmla="*/ 36 w 2320"/>
                  <a:gd name="T49" fmla="*/ 985 h 1481"/>
                  <a:gd name="T50" fmla="*/ 54 w 2320"/>
                  <a:gd name="T51" fmla="*/ 774 h 1481"/>
                  <a:gd name="T52" fmla="*/ 253 w 2320"/>
                  <a:gd name="T53" fmla="*/ 665 h 1481"/>
                  <a:gd name="T54" fmla="*/ 380 w 2320"/>
                  <a:gd name="T55" fmla="*/ 738 h 1481"/>
                  <a:gd name="T56" fmla="*/ 586 w 2320"/>
                  <a:gd name="T57" fmla="*/ 725 h 1481"/>
                  <a:gd name="T58" fmla="*/ 495 w 2320"/>
                  <a:gd name="T59" fmla="*/ 629 h 1481"/>
                  <a:gd name="T60" fmla="*/ 604 w 2320"/>
                  <a:gd name="T61" fmla="*/ 562 h 1481"/>
                  <a:gd name="T62" fmla="*/ 549 w 2320"/>
                  <a:gd name="T63" fmla="*/ 538 h 1481"/>
                  <a:gd name="T64" fmla="*/ 453 w 2320"/>
                  <a:gd name="T65" fmla="*/ 641 h 1481"/>
                  <a:gd name="T66" fmla="*/ 410 w 2320"/>
                  <a:gd name="T67" fmla="*/ 605 h 1481"/>
                  <a:gd name="T68" fmla="*/ 392 w 2320"/>
                  <a:gd name="T69" fmla="*/ 617 h 1481"/>
                  <a:gd name="T70" fmla="*/ 302 w 2320"/>
                  <a:gd name="T71" fmla="*/ 574 h 1481"/>
                  <a:gd name="T72" fmla="*/ 132 w 2320"/>
                  <a:gd name="T73" fmla="*/ 671 h 1481"/>
                  <a:gd name="T74" fmla="*/ 175 w 2320"/>
                  <a:gd name="T75" fmla="*/ 580 h 1481"/>
                  <a:gd name="T76" fmla="*/ 217 w 2320"/>
                  <a:gd name="T77" fmla="*/ 472 h 1481"/>
                  <a:gd name="T78" fmla="*/ 296 w 2320"/>
                  <a:gd name="T79" fmla="*/ 387 h 1481"/>
                  <a:gd name="T80" fmla="*/ 404 w 2320"/>
                  <a:gd name="T81" fmla="*/ 423 h 1481"/>
                  <a:gd name="T82" fmla="*/ 471 w 2320"/>
                  <a:gd name="T83" fmla="*/ 363 h 1481"/>
                  <a:gd name="T84" fmla="*/ 435 w 2320"/>
                  <a:gd name="T85" fmla="*/ 308 h 1481"/>
                  <a:gd name="T86" fmla="*/ 404 w 2320"/>
                  <a:gd name="T87" fmla="*/ 339 h 1481"/>
                  <a:gd name="T88" fmla="*/ 265 w 2320"/>
                  <a:gd name="T89" fmla="*/ 369 h 1481"/>
                  <a:gd name="T90" fmla="*/ 338 w 2320"/>
                  <a:gd name="T91" fmla="*/ 242 h 1481"/>
                  <a:gd name="T92" fmla="*/ 447 w 2320"/>
                  <a:gd name="T93" fmla="*/ 157 h 1481"/>
                  <a:gd name="T94" fmla="*/ 531 w 2320"/>
                  <a:gd name="T95" fmla="*/ 163 h 1481"/>
                  <a:gd name="T96" fmla="*/ 562 w 2320"/>
                  <a:gd name="T97" fmla="*/ 224 h 1481"/>
                  <a:gd name="T98" fmla="*/ 688 w 2320"/>
                  <a:gd name="T99" fmla="*/ 224 h 1481"/>
                  <a:gd name="T100" fmla="*/ 803 w 2320"/>
                  <a:gd name="T101" fmla="*/ 194 h 1481"/>
                  <a:gd name="T102" fmla="*/ 966 w 2320"/>
                  <a:gd name="T103" fmla="*/ 115 h 1481"/>
                  <a:gd name="T104" fmla="*/ 1033 w 2320"/>
                  <a:gd name="T105" fmla="*/ 194 h 1481"/>
                  <a:gd name="T106" fmla="*/ 1057 w 2320"/>
                  <a:gd name="T107" fmla="*/ 139 h 1481"/>
                  <a:gd name="T108" fmla="*/ 1112 w 2320"/>
                  <a:gd name="T109" fmla="*/ 85 h 1481"/>
                  <a:gd name="T110" fmla="*/ 1353 w 2320"/>
                  <a:gd name="T111" fmla="*/ 24 h 1481"/>
                  <a:gd name="T112" fmla="*/ 1420 w 2320"/>
                  <a:gd name="T113" fmla="*/ 73 h 1481"/>
                  <a:gd name="T114" fmla="*/ 1643 w 2320"/>
                  <a:gd name="T115" fmla="*/ 103 h 1481"/>
                  <a:gd name="T116" fmla="*/ 1843 w 2320"/>
                  <a:gd name="T117" fmla="*/ 115 h 1481"/>
                  <a:gd name="T118" fmla="*/ 2000 w 2320"/>
                  <a:gd name="T119" fmla="*/ 182 h 1481"/>
                  <a:gd name="T120" fmla="*/ 2260 w 2320"/>
                  <a:gd name="T121" fmla="*/ 206 h 1481"/>
                  <a:gd name="T122" fmla="*/ 2248 w 2320"/>
                  <a:gd name="T123" fmla="*/ 242 h 14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20"/>
                  <a:gd name="T187" fmla="*/ 0 h 1481"/>
                  <a:gd name="T188" fmla="*/ 2320 w 2320"/>
                  <a:gd name="T189" fmla="*/ 1481 h 14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20" h="1481">
                    <a:moveTo>
                      <a:pt x="2217" y="248"/>
                    </a:moveTo>
                    <a:lnTo>
                      <a:pt x="2211" y="254"/>
                    </a:lnTo>
                    <a:lnTo>
                      <a:pt x="2205" y="254"/>
                    </a:lnTo>
                    <a:lnTo>
                      <a:pt x="2199" y="260"/>
                    </a:lnTo>
                    <a:lnTo>
                      <a:pt x="2193" y="260"/>
                    </a:lnTo>
                    <a:lnTo>
                      <a:pt x="2187" y="260"/>
                    </a:lnTo>
                    <a:lnTo>
                      <a:pt x="2181" y="266"/>
                    </a:lnTo>
                    <a:lnTo>
                      <a:pt x="2187" y="266"/>
                    </a:lnTo>
                    <a:lnTo>
                      <a:pt x="2193" y="266"/>
                    </a:lnTo>
                    <a:lnTo>
                      <a:pt x="2199" y="266"/>
                    </a:lnTo>
                    <a:lnTo>
                      <a:pt x="2205" y="272"/>
                    </a:lnTo>
                    <a:lnTo>
                      <a:pt x="2211" y="278"/>
                    </a:lnTo>
                    <a:lnTo>
                      <a:pt x="2211" y="290"/>
                    </a:lnTo>
                    <a:lnTo>
                      <a:pt x="2211" y="296"/>
                    </a:lnTo>
                    <a:lnTo>
                      <a:pt x="2199" y="296"/>
                    </a:lnTo>
                    <a:lnTo>
                      <a:pt x="2193" y="296"/>
                    </a:lnTo>
                    <a:lnTo>
                      <a:pt x="2181" y="290"/>
                    </a:lnTo>
                    <a:lnTo>
                      <a:pt x="2175" y="290"/>
                    </a:lnTo>
                    <a:lnTo>
                      <a:pt x="2163" y="296"/>
                    </a:lnTo>
                    <a:lnTo>
                      <a:pt x="2145" y="308"/>
                    </a:lnTo>
                    <a:lnTo>
                      <a:pt x="2133" y="314"/>
                    </a:lnTo>
                    <a:lnTo>
                      <a:pt x="2121" y="321"/>
                    </a:lnTo>
                    <a:lnTo>
                      <a:pt x="2115" y="327"/>
                    </a:lnTo>
                    <a:lnTo>
                      <a:pt x="2109" y="339"/>
                    </a:lnTo>
                    <a:lnTo>
                      <a:pt x="2103" y="345"/>
                    </a:lnTo>
                    <a:lnTo>
                      <a:pt x="2097" y="339"/>
                    </a:lnTo>
                    <a:lnTo>
                      <a:pt x="2097" y="333"/>
                    </a:lnTo>
                    <a:lnTo>
                      <a:pt x="2091" y="327"/>
                    </a:lnTo>
                    <a:lnTo>
                      <a:pt x="2084" y="327"/>
                    </a:lnTo>
                    <a:lnTo>
                      <a:pt x="2078" y="327"/>
                    </a:lnTo>
                    <a:lnTo>
                      <a:pt x="2072" y="333"/>
                    </a:lnTo>
                    <a:lnTo>
                      <a:pt x="2066" y="333"/>
                    </a:lnTo>
                    <a:lnTo>
                      <a:pt x="2066" y="339"/>
                    </a:lnTo>
                    <a:lnTo>
                      <a:pt x="2060" y="339"/>
                    </a:lnTo>
                    <a:lnTo>
                      <a:pt x="2060" y="345"/>
                    </a:lnTo>
                    <a:lnTo>
                      <a:pt x="2060" y="333"/>
                    </a:lnTo>
                    <a:lnTo>
                      <a:pt x="2060" y="327"/>
                    </a:lnTo>
                    <a:lnTo>
                      <a:pt x="2054" y="327"/>
                    </a:lnTo>
                    <a:lnTo>
                      <a:pt x="2054" y="333"/>
                    </a:lnTo>
                    <a:lnTo>
                      <a:pt x="2048" y="339"/>
                    </a:lnTo>
                    <a:lnTo>
                      <a:pt x="2042" y="345"/>
                    </a:lnTo>
                    <a:lnTo>
                      <a:pt x="2036" y="345"/>
                    </a:lnTo>
                    <a:lnTo>
                      <a:pt x="2030" y="345"/>
                    </a:lnTo>
                    <a:lnTo>
                      <a:pt x="2024" y="351"/>
                    </a:lnTo>
                    <a:lnTo>
                      <a:pt x="2024" y="363"/>
                    </a:lnTo>
                    <a:lnTo>
                      <a:pt x="2018" y="375"/>
                    </a:lnTo>
                    <a:lnTo>
                      <a:pt x="2018" y="381"/>
                    </a:lnTo>
                    <a:lnTo>
                      <a:pt x="2024" y="387"/>
                    </a:lnTo>
                    <a:lnTo>
                      <a:pt x="2024" y="393"/>
                    </a:lnTo>
                    <a:lnTo>
                      <a:pt x="2030" y="399"/>
                    </a:lnTo>
                    <a:lnTo>
                      <a:pt x="2030" y="405"/>
                    </a:lnTo>
                    <a:lnTo>
                      <a:pt x="2024" y="405"/>
                    </a:lnTo>
                    <a:lnTo>
                      <a:pt x="2018" y="405"/>
                    </a:lnTo>
                    <a:lnTo>
                      <a:pt x="2012" y="411"/>
                    </a:lnTo>
                    <a:lnTo>
                      <a:pt x="2012" y="417"/>
                    </a:lnTo>
                    <a:lnTo>
                      <a:pt x="2012" y="423"/>
                    </a:lnTo>
                    <a:lnTo>
                      <a:pt x="2012" y="429"/>
                    </a:lnTo>
                    <a:lnTo>
                      <a:pt x="2006" y="429"/>
                    </a:lnTo>
                    <a:lnTo>
                      <a:pt x="1994" y="429"/>
                    </a:lnTo>
                    <a:lnTo>
                      <a:pt x="1994" y="441"/>
                    </a:lnTo>
                    <a:lnTo>
                      <a:pt x="1994" y="447"/>
                    </a:lnTo>
                    <a:lnTo>
                      <a:pt x="1982" y="447"/>
                    </a:lnTo>
                    <a:lnTo>
                      <a:pt x="1976" y="453"/>
                    </a:lnTo>
                    <a:lnTo>
                      <a:pt x="1976" y="460"/>
                    </a:lnTo>
                    <a:lnTo>
                      <a:pt x="1964" y="466"/>
                    </a:lnTo>
                    <a:lnTo>
                      <a:pt x="1958" y="478"/>
                    </a:lnTo>
                    <a:lnTo>
                      <a:pt x="1952" y="484"/>
                    </a:lnTo>
                    <a:lnTo>
                      <a:pt x="1952" y="472"/>
                    </a:lnTo>
                    <a:lnTo>
                      <a:pt x="1946" y="460"/>
                    </a:lnTo>
                    <a:lnTo>
                      <a:pt x="1946" y="441"/>
                    </a:lnTo>
                    <a:lnTo>
                      <a:pt x="1946" y="429"/>
                    </a:lnTo>
                    <a:lnTo>
                      <a:pt x="1946" y="423"/>
                    </a:lnTo>
                    <a:lnTo>
                      <a:pt x="1939" y="417"/>
                    </a:lnTo>
                    <a:lnTo>
                      <a:pt x="1939" y="411"/>
                    </a:lnTo>
                    <a:lnTo>
                      <a:pt x="1939" y="405"/>
                    </a:lnTo>
                    <a:lnTo>
                      <a:pt x="1946" y="399"/>
                    </a:lnTo>
                    <a:lnTo>
                      <a:pt x="1952" y="393"/>
                    </a:lnTo>
                    <a:lnTo>
                      <a:pt x="1958" y="381"/>
                    </a:lnTo>
                    <a:lnTo>
                      <a:pt x="1964" y="381"/>
                    </a:lnTo>
                    <a:lnTo>
                      <a:pt x="1976" y="375"/>
                    </a:lnTo>
                    <a:lnTo>
                      <a:pt x="1982" y="369"/>
                    </a:lnTo>
                    <a:lnTo>
                      <a:pt x="1994" y="357"/>
                    </a:lnTo>
                    <a:lnTo>
                      <a:pt x="2000" y="351"/>
                    </a:lnTo>
                    <a:lnTo>
                      <a:pt x="2012" y="339"/>
                    </a:lnTo>
                    <a:lnTo>
                      <a:pt x="2018" y="333"/>
                    </a:lnTo>
                    <a:lnTo>
                      <a:pt x="2024" y="333"/>
                    </a:lnTo>
                    <a:lnTo>
                      <a:pt x="2030" y="327"/>
                    </a:lnTo>
                    <a:lnTo>
                      <a:pt x="2036" y="327"/>
                    </a:lnTo>
                    <a:lnTo>
                      <a:pt x="2036" y="321"/>
                    </a:lnTo>
                    <a:lnTo>
                      <a:pt x="2036" y="308"/>
                    </a:lnTo>
                    <a:lnTo>
                      <a:pt x="2042" y="308"/>
                    </a:lnTo>
                    <a:lnTo>
                      <a:pt x="2048" y="302"/>
                    </a:lnTo>
                    <a:lnTo>
                      <a:pt x="2042" y="302"/>
                    </a:lnTo>
                    <a:lnTo>
                      <a:pt x="2036" y="302"/>
                    </a:lnTo>
                    <a:lnTo>
                      <a:pt x="2024" y="308"/>
                    </a:lnTo>
                    <a:lnTo>
                      <a:pt x="2024" y="314"/>
                    </a:lnTo>
                    <a:lnTo>
                      <a:pt x="2024" y="321"/>
                    </a:lnTo>
                    <a:lnTo>
                      <a:pt x="2018" y="327"/>
                    </a:lnTo>
                    <a:lnTo>
                      <a:pt x="2006" y="327"/>
                    </a:lnTo>
                    <a:lnTo>
                      <a:pt x="2000" y="333"/>
                    </a:lnTo>
                    <a:lnTo>
                      <a:pt x="1994" y="333"/>
                    </a:lnTo>
                    <a:lnTo>
                      <a:pt x="1994" y="327"/>
                    </a:lnTo>
                    <a:lnTo>
                      <a:pt x="1994" y="321"/>
                    </a:lnTo>
                    <a:lnTo>
                      <a:pt x="1994" y="314"/>
                    </a:lnTo>
                    <a:lnTo>
                      <a:pt x="1982" y="314"/>
                    </a:lnTo>
                    <a:lnTo>
                      <a:pt x="1970" y="314"/>
                    </a:lnTo>
                    <a:lnTo>
                      <a:pt x="1958" y="321"/>
                    </a:lnTo>
                    <a:lnTo>
                      <a:pt x="1952" y="321"/>
                    </a:lnTo>
                    <a:lnTo>
                      <a:pt x="1952" y="327"/>
                    </a:lnTo>
                    <a:lnTo>
                      <a:pt x="1939" y="333"/>
                    </a:lnTo>
                    <a:lnTo>
                      <a:pt x="1933" y="345"/>
                    </a:lnTo>
                    <a:lnTo>
                      <a:pt x="1927" y="345"/>
                    </a:lnTo>
                    <a:lnTo>
                      <a:pt x="1927" y="351"/>
                    </a:lnTo>
                    <a:lnTo>
                      <a:pt x="1933" y="351"/>
                    </a:lnTo>
                    <a:lnTo>
                      <a:pt x="1939" y="357"/>
                    </a:lnTo>
                    <a:lnTo>
                      <a:pt x="1927" y="357"/>
                    </a:lnTo>
                    <a:lnTo>
                      <a:pt x="1909" y="357"/>
                    </a:lnTo>
                    <a:lnTo>
                      <a:pt x="1897" y="357"/>
                    </a:lnTo>
                    <a:lnTo>
                      <a:pt x="1891" y="357"/>
                    </a:lnTo>
                    <a:lnTo>
                      <a:pt x="1897" y="351"/>
                    </a:lnTo>
                    <a:lnTo>
                      <a:pt x="1885" y="345"/>
                    </a:lnTo>
                    <a:lnTo>
                      <a:pt x="1873" y="345"/>
                    </a:lnTo>
                    <a:lnTo>
                      <a:pt x="1873" y="351"/>
                    </a:lnTo>
                    <a:lnTo>
                      <a:pt x="1867" y="351"/>
                    </a:lnTo>
                    <a:lnTo>
                      <a:pt x="1861" y="357"/>
                    </a:lnTo>
                    <a:lnTo>
                      <a:pt x="1855" y="357"/>
                    </a:lnTo>
                    <a:lnTo>
                      <a:pt x="1843" y="357"/>
                    </a:lnTo>
                    <a:lnTo>
                      <a:pt x="1831" y="357"/>
                    </a:lnTo>
                    <a:lnTo>
                      <a:pt x="1807" y="357"/>
                    </a:lnTo>
                    <a:lnTo>
                      <a:pt x="1788" y="363"/>
                    </a:lnTo>
                    <a:lnTo>
                      <a:pt x="1782" y="363"/>
                    </a:lnTo>
                    <a:lnTo>
                      <a:pt x="1782" y="369"/>
                    </a:lnTo>
                    <a:lnTo>
                      <a:pt x="1764" y="381"/>
                    </a:lnTo>
                    <a:lnTo>
                      <a:pt x="1740" y="405"/>
                    </a:lnTo>
                    <a:lnTo>
                      <a:pt x="1728" y="411"/>
                    </a:lnTo>
                    <a:lnTo>
                      <a:pt x="1716" y="417"/>
                    </a:lnTo>
                    <a:lnTo>
                      <a:pt x="1716" y="423"/>
                    </a:lnTo>
                    <a:lnTo>
                      <a:pt x="1710" y="429"/>
                    </a:lnTo>
                    <a:lnTo>
                      <a:pt x="1716" y="429"/>
                    </a:lnTo>
                    <a:lnTo>
                      <a:pt x="1728" y="429"/>
                    </a:lnTo>
                    <a:lnTo>
                      <a:pt x="1734" y="435"/>
                    </a:lnTo>
                    <a:lnTo>
                      <a:pt x="1740" y="435"/>
                    </a:lnTo>
                    <a:lnTo>
                      <a:pt x="1746" y="435"/>
                    </a:lnTo>
                    <a:lnTo>
                      <a:pt x="1758" y="429"/>
                    </a:lnTo>
                    <a:lnTo>
                      <a:pt x="1764" y="435"/>
                    </a:lnTo>
                    <a:lnTo>
                      <a:pt x="1776" y="441"/>
                    </a:lnTo>
                    <a:lnTo>
                      <a:pt x="1776" y="447"/>
                    </a:lnTo>
                    <a:lnTo>
                      <a:pt x="1776" y="453"/>
                    </a:lnTo>
                    <a:lnTo>
                      <a:pt x="1776" y="466"/>
                    </a:lnTo>
                    <a:lnTo>
                      <a:pt x="1770" y="472"/>
                    </a:lnTo>
                    <a:lnTo>
                      <a:pt x="1770" y="484"/>
                    </a:lnTo>
                    <a:lnTo>
                      <a:pt x="1770" y="496"/>
                    </a:lnTo>
                    <a:lnTo>
                      <a:pt x="1764" y="508"/>
                    </a:lnTo>
                    <a:lnTo>
                      <a:pt x="1764" y="514"/>
                    </a:lnTo>
                    <a:lnTo>
                      <a:pt x="1752" y="532"/>
                    </a:lnTo>
                    <a:lnTo>
                      <a:pt x="1734" y="556"/>
                    </a:lnTo>
                    <a:lnTo>
                      <a:pt x="1722" y="574"/>
                    </a:lnTo>
                    <a:lnTo>
                      <a:pt x="1710" y="580"/>
                    </a:lnTo>
                    <a:lnTo>
                      <a:pt x="1698" y="586"/>
                    </a:lnTo>
                    <a:lnTo>
                      <a:pt x="1686" y="592"/>
                    </a:lnTo>
                    <a:lnTo>
                      <a:pt x="1680" y="586"/>
                    </a:lnTo>
                    <a:lnTo>
                      <a:pt x="1674" y="580"/>
                    </a:lnTo>
                    <a:lnTo>
                      <a:pt x="1668" y="586"/>
                    </a:lnTo>
                    <a:lnTo>
                      <a:pt x="1661" y="592"/>
                    </a:lnTo>
                    <a:lnTo>
                      <a:pt x="1661" y="599"/>
                    </a:lnTo>
                    <a:lnTo>
                      <a:pt x="1655" y="605"/>
                    </a:lnTo>
                    <a:lnTo>
                      <a:pt x="1655" y="611"/>
                    </a:lnTo>
                    <a:lnTo>
                      <a:pt x="1649" y="617"/>
                    </a:lnTo>
                    <a:lnTo>
                      <a:pt x="1643" y="629"/>
                    </a:lnTo>
                    <a:lnTo>
                      <a:pt x="1637" y="629"/>
                    </a:lnTo>
                    <a:lnTo>
                      <a:pt x="1631" y="629"/>
                    </a:lnTo>
                    <a:lnTo>
                      <a:pt x="1625" y="635"/>
                    </a:lnTo>
                    <a:lnTo>
                      <a:pt x="1625" y="641"/>
                    </a:lnTo>
                    <a:lnTo>
                      <a:pt x="1631" y="641"/>
                    </a:lnTo>
                    <a:lnTo>
                      <a:pt x="1637" y="647"/>
                    </a:lnTo>
                    <a:lnTo>
                      <a:pt x="1643" y="659"/>
                    </a:lnTo>
                    <a:lnTo>
                      <a:pt x="1643" y="665"/>
                    </a:lnTo>
                    <a:lnTo>
                      <a:pt x="1643" y="671"/>
                    </a:lnTo>
                    <a:lnTo>
                      <a:pt x="1643" y="677"/>
                    </a:lnTo>
                    <a:lnTo>
                      <a:pt x="1643" y="689"/>
                    </a:lnTo>
                    <a:lnTo>
                      <a:pt x="1637" y="695"/>
                    </a:lnTo>
                    <a:lnTo>
                      <a:pt x="1631" y="695"/>
                    </a:lnTo>
                    <a:lnTo>
                      <a:pt x="1625" y="695"/>
                    </a:lnTo>
                    <a:lnTo>
                      <a:pt x="1619" y="701"/>
                    </a:lnTo>
                    <a:lnTo>
                      <a:pt x="1613" y="701"/>
                    </a:lnTo>
                    <a:lnTo>
                      <a:pt x="1613" y="695"/>
                    </a:lnTo>
                    <a:lnTo>
                      <a:pt x="1613" y="689"/>
                    </a:lnTo>
                    <a:lnTo>
                      <a:pt x="1613" y="683"/>
                    </a:lnTo>
                    <a:lnTo>
                      <a:pt x="1613" y="677"/>
                    </a:lnTo>
                    <a:lnTo>
                      <a:pt x="1613" y="671"/>
                    </a:lnTo>
                    <a:lnTo>
                      <a:pt x="1619" y="671"/>
                    </a:lnTo>
                    <a:lnTo>
                      <a:pt x="1619" y="665"/>
                    </a:lnTo>
                    <a:lnTo>
                      <a:pt x="1613" y="659"/>
                    </a:lnTo>
                    <a:lnTo>
                      <a:pt x="1607" y="659"/>
                    </a:lnTo>
                    <a:lnTo>
                      <a:pt x="1601" y="659"/>
                    </a:lnTo>
                    <a:lnTo>
                      <a:pt x="1601" y="653"/>
                    </a:lnTo>
                    <a:lnTo>
                      <a:pt x="1595" y="653"/>
                    </a:lnTo>
                    <a:lnTo>
                      <a:pt x="1601" y="647"/>
                    </a:lnTo>
                    <a:lnTo>
                      <a:pt x="1601" y="641"/>
                    </a:lnTo>
                    <a:lnTo>
                      <a:pt x="1601" y="635"/>
                    </a:lnTo>
                    <a:lnTo>
                      <a:pt x="1595" y="635"/>
                    </a:lnTo>
                    <a:lnTo>
                      <a:pt x="1595" y="629"/>
                    </a:lnTo>
                    <a:lnTo>
                      <a:pt x="1595" y="623"/>
                    </a:lnTo>
                    <a:lnTo>
                      <a:pt x="1589" y="623"/>
                    </a:lnTo>
                    <a:lnTo>
                      <a:pt x="1583" y="629"/>
                    </a:lnTo>
                    <a:lnTo>
                      <a:pt x="1571" y="629"/>
                    </a:lnTo>
                    <a:lnTo>
                      <a:pt x="1571" y="635"/>
                    </a:lnTo>
                    <a:lnTo>
                      <a:pt x="1565" y="641"/>
                    </a:lnTo>
                    <a:lnTo>
                      <a:pt x="1559" y="641"/>
                    </a:lnTo>
                    <a:lnTo>
                      <a:pt x="1559" y="635"/>
                    </a:lnTo>
                    <a:lnTo>
                      <a:pt x="1559" y="629"/>
                    </a:lnTo>
                    <a:lnTo>
                      <a:pt x="1565" y="623"/>
                    </a:lnTo>
                    <a:lnTo>
                      <a:pt x="1571" y="617"/>
                    </a:lnTo>
                    <a:lnTo>
                      <a:pt x="1565" y="617"/>
                    </a:lnTo>
                    <a:lnTo>
                      <a:pt x="1559" y="617"/>
                    </a:lnTo>
                    <a:lnTo>
                      <a:pt x="1553" y="623"/>
                    </a:lnTo>
                    <a:lnTo>
                      <a:pt x="1547" y="623"/>
                    </a:lnTo>
                    <a:lnTo>
                      <a:pt x="1541" y="623"/>
                    </a:lnTo>
                    <a:lnTo>
                      <a:pt x="1535" y="629"/>
                    </a:lnTo>
                    <a:lnTo>
                      <a:pt x="1529" y="641"/>
                    </a:lnTo>
                    <a:lnTo>
                      <a:pt x="1522" y="641"/>
                    </a:lnTo>
                    <a:lnTo>
                      <a:pt x="1516" y="641"/>
                    </a:lnTo>
                    <a:lnTo>
                      <a:pt x="1510" y="647"/>
                    </a:lnTo>
                    <a:lnTo>
                      <a:pt x="1516" y="653"/>
                    </a:lnTo>
                    <a:lnTo>
                      <a:pt x="1529" y="653"/>
                    </a:lnTo>
                    <a:lnTo>
                      <a:pt x="1529" y="659"/>
                    </a:lnTo>
                    <a:lnTo>
                      <a:pt x="1529" y="665"/>
                    </a:lnTo>
                    <a:lnTo>
                      <a:pt x="1535" y="665"/>
                    </a:lnTo>
                    <a:lnTo>
                      <a:pt x="1541" y="665"/>
                    </a:lnTo>
                    <a:lnTo>
                      <a:pt x="1547" y="659"/>
                    </a:lnTo>
                    <a:lnTo>
                      <a:pt x="1553" y="659"/>
                    </a:lnTo>
                    <a:lnTo>
                      <a:pt x="1559" y="659"/>
                    </a:lnTo>
                    <a:lnTo>
                      <a:pt x="1565" y="659"/>
                    </a:lnTo>
                    <a:lnTo>
                      <a:pt x="1571" y="659"/>
                    </a:lnTo>
                    <a:lnTo>
                      <a:pt x="1571" y="665"/>
                    </a:lnTo>
                    <a:lnTo>
                      <a:pt x="1565" y="671"/>
                    </a:lnTo>
                    <a:lnTo>
                      <a:pt x="1559" y="671"/>
                    </a:lnTo>
                    <a:lnTo>
                      <a:pt x="1553" y="671"/>
                    </a:lnTo>
                    <a:lnTo>
                      <a:pt x="1541" y="677"/>
                    </a:lnTo>
                    <a:lnTo>
                      <a:pt x="1535" y="683"/>
                    </a:lnTo>
                    <a:lnTo>
                      <a:pt x="1535" y="689"/>
                    </a:lnTo>
                    <a:lnTo>
                      <a:pt x="1541" y="695"/>
                    </a:lnTo>
                    <a:lnTo>
                      <a:pt x="1547" y="701"/>
                    </a:lnTo>
                    <a:lnTo>
                      <a:pt x="1547" y="707"/>
                    </a:lnTo>
                    <a:lnTo>
                      <a:pt x="1553" y="713"/>
                    </a:lnTo>
                    <a:lnTo>
                      <a:pt x="1559" y="725"/>
                    </a:lnTo>
                    <a:lnTo>
                      <a:pt x="1559" y="731"/>
                    </a:lnTo>
                    <a:lnTo>
                      <a:pt x="1553" y="731"/>
                    </a:lnTo>
                    <a:lnTo>
                      <a:pt x="1559" y="738"/>
                    </a:lnTo>
                    <a:lnTo>
                      <a:pt x="1559" y="744"/>
                    </a:lnTo>
                    <a:lnTo>
                      <a:pt x="1553" y="744"/>
                    </a:lnTo>
                    <a:lnTo>
                      <a:pt x="1547" y="744"/>
                    </a:lnTo>
                    <a:lnTo>
                      <a:pt x="1547" y="750"/>
                    </a:lnTo>
                    <a:lnTo>
                      <a:pt x="1559" y="750"/>
                    </a:lnTo>
                    <a:lnTo>
                      <a:pt x="1565" y="750"/>
                    </a:lnTo>
                    <a:lnTo>
                      <a:pt x="1565" y="756"/>
                    </a:lnTo>
                    <a:lnTo>
                      <a:pt x="1559" y="762"/>
                    </a:lnTo>
                    <a:lnTo>
                      <a:pt x="1559" y="768"/>
                    </a:lnTo>
                    <a:lnTo>
                      <a:pt x="1559" y="774"/>
                    </a:lnTo>
                    <a:lnTo>
                      <a:pt x="1553" y="774"/>
                    </a:lnTo>
                    <a:lnTo>
                      <a:pt x="1547" y="780"/>
                    </a:lnTo>
                    <a:lnTo>
                      <a:pt x="1541" y="792"/>
                    </a:lnTo>
                    <a:lnTo>
                      <a:pt x="1541" y="798"/>
                    </a:lnTo>
                    <a:lnTo>
                      <a:pt x="1535" y="798"/>
                    </a:lnTo>
                    <a:lnTo>
                      <a:pt x="1529" y="810"/>
                    </a:lnTo>
                    <a:lnTo>
                      <a:pt x="1529" y="816"/>
                    </a:lnTo>
                    <a:lnTo>
                      <a:pt x="1522" y="816"/>
                    </a:lnTo>
                    <a:lnTo>
                      <a:pt x="1510" y="822"/>
                    </a:lnTo>
                    <a:lnTo>
                      <a:pt x="1504" y="828"/>
                    </a:lnTo>
                    <a:lnTo>
                      <a:pt x="1498" y="834"/>
                    </a:lnTo>
                    <a:lnTo>
                      <a:pt x="1486" y="834"/>
                    </a:lnTo>
                    <a:lnTo>
                      <a:pt x="1474" y="840"/>
                    </a:lnTo>
                    <a:lnTo>
                      <a:pt x="1468" y="840"/>
                    </a:lnTo>
                    <a:lnTo>
                      <a:pt x="1462" y="840"/>
                    </a:lnTo>
                    <a:lnTo>
                      <a:pt x="1450" y="846"/>
                    </a:lnTo>
                    <a:lnTo>
                      <a:pt x="1444" y="852"/>
                    </a:lnTo>
                    <a:lnTo>
                      <a:pt x="1438" y="852"/>
                    </a:lnTo>
                    <a:lnTo>
                      <a:pt x="1438" y="858"/>
                    </a:lnTo>
                    <a:lnTo>
                      <a:pt x="1438" y="864"/>
                    </a:lnTo>
                    <a:lnTo>
                      <a:pt x="1432" y="864"/>
                    </a:lnTo>
                    <a:lnTo>
                      <a:pt x="1426" y="864"/>
                    </a:lnTo>
                    <a:lnTo>
                      <a:pt x="1426" y="858"/>
                    </a:lnTo>
                    <a:lnTo>
                      <a:pt x="1426" y="852"/>
                    </a:lnTo>
                    <a:lnTo>
                      <a:pt x="1414" y="852"/>
                    </a:lnTo>
                    <a:lnTo>
                      <a:pt x="1402" y="852"/>
                    </a:lnTo>
                    <a:lnTo>
                      <a:pt x="1396" y="858"/>
                    </a:lnTo>
                    <a:lnTo>
                      <a:pt x="1390" y="858"/>
                    </a:lnTo>
                    <a:lnTo>
                      <a:pt x="1390" y="864"/>
                    </a:lnTo>
                    <a:lnTo>
                      <a:pt x="1383" y="871"/>
                    </a:lnTo>
                    <a:lnTo>
                      <a:pt x="1377" y="877"/>
                    </a:lnTo>
                    <a:lnTo>
                      <a:pt x="1383" y="883"/>
                    </a:lnTo>
                    <a:lnTo>
                      <a:pt x="1390" y="895"/>
                    </a:lnTo>
                    <a:lnTo>
                      <a:pt x="1402" y="907"/>
                    </a:lnTo>
                    <a:lnTo>
                      <a:pt x="1414" y="919"/>
                    </a:lnTo>
                    <a:lnTo>
                      <a:pt x="1420" y="931"/>
                    </a:lnTo>
                    <a:lnTo>
                      <a:pt x="1420" y="937"/>
                    </a:lnTo>
                    <a:lnTo>
                      <a:pt x="1420" y="943"/>
                    </a:lnTo>
                    <a:lnTo>
                      <a:pt x="1420" y="955"/>
                    </a:lnTo>
                    <a:lnTo>
                      <a:pt x="1420" y="961"/>
                    </a:lnTo>
                    <a:lnTo>
                      <a:pt x="1414" y="967"/>
                    </a:lnTo>
                    <a:lnTo>
                      <a:pt x="1402" y="967"/>
                    </a:lnTo>
                    <a:lnTo>
                      <a:pt x="1396" y="973"/>
                    </a:lnTo>
                    <a:lnTo>
                      <a:pt x="1390" y="979"/>
                    </a:lnTo>
                    <a:lnTo>
                      <a:pt x="1390" y="985"/>
                    </a:lnTo>
                    <a:lnTo>
                      <a:pt x="1383" y="985"/>
                    </a:lnTo>
                    <a:lnTo>
                      <a:pt x="1377" y="991"/>
                    </a:lnTo>
                    <a:lnTo>
                      <a:pt x="1371" y="997"/>
                    </a:lnTo>
                    <a:lnTo>
                      <a:pt x="1365" y="991"/>
                    </a:lnTo>
                    <a:lnTo>
                      <a:pt x="1365" y="985"/>
                    </a:lnTo>
                    <a:lnTo>
                      <a:pt x="1365" y="979"/>
                    </a:lnTo>
                    <a:lnTo>
                      <a:pt x="1359" y="979"/>
                    </a:lnTo>
                    <a:lnTo>
                      <a:pt x="1359" y="973"/>
                    </a:lnTo>
                    <a:lnTo>
                      <a:pt x="1353" y="973"/>
                    </a:lnTo>
                    <a:lnTo>
                      <a:pt x="1353" y="967"/>
                    </a:lnTo>
                    <a:lnTo>
                      <a:pt x="1347" y="961"/>
                    </a:lnTo>
                    <a:lnTo>
                      <a:pt x="1341" y="955"/>
                    </a:lnTo>
                    <a:lnTo>
                      <a:pt x="1335" y="955"/>
                    </a:lnTo>
                    <a:lnTo>
                      <a:pt x="1329" y="955"/>
                    </a:lnTo>
                    <a:lnTo>
                      <a:pt x="1329" y="949"/>
                    </a:lnTo>
                    <a:lnTo>
                      <a:pt x="1323" y="943"/>
                    </a:lnTo>
                    <a:lnTo>
                      <a:pt x="1317" y="943"/>
                    </a:lnTo>
                    <a:lnTo>
                      <a:pt x="1317" y="949"/>
                    </a:lnTo>
                    <a:lnTo>
                      <a:pt x="1311" y="955"/>
                    </a:lnTo>
                    <a:lnTo>
                      <a:pt x="1311" y="961"/>
                    </a:lnTo>
                    <a:lnTo>
                      <a:pt x="1305" y="973"/>
                    </a:lnTo>
                    <a:lnTo>
                      <a:pt x="1305" y="985"/>
                    </a:lnTo>
                    <a:lnTo>
                      <a:pt x="1311" y="985"/>
                    </a:lnTo>
                    <a:lnTo>
                      <a:pt x="1317" y="991"/>
                    </a:lnTo>
                    <a:lnTo>
                      <a:pt x="1323" y="997"/>
                    </a:lnTo>
                    <a:lnTo>
                      <a:pt x="1323" y="1003"/>
                    </a:lnTo>
                    <a:lnTo>
                      <a:pt x="1323" y="1010"/>
                    </a:lnTo>
                    <a:lnTo>
                      <a:pt x="1329" y="1010"/>
                    </a:lnTo>
                    <a:lnTo>
                      <a:pt x="1335" y="1016"/>
                    </a:lnTo>
                    <a:lnTo>
                      <a:pt x="1341" y="1022"/>
                    </a:lnTo>
                    <a:lnTo>
                      <a:pt x="1347" y="1028"/>
                    </a:lnTo>
                    <a:lnTo>
                      <a:pt x="1353" y="1028"/>
                    </a:lnTo>
                    <a:lnTo>
                      <a:pt x="1353" y="1034"/>
                    </a:lnTo>
                    <a:lnTo>
                      <a:pt x="1353" y="1046"/>
                    </a:lnTo>
                    <a:lnTo>
                      <a:pt x="1359" y="1058"/>
                    </a:lnTo>
                    <a:lnTo>
                      <a:pt x="1365" y="1064"/>
                    </a:lnTo>
                    <a:lnTo>
                      <a:pt x="1365" y="1076"/>
                    </a:lnTo>
                    <a:lnTo>
                      <a:pt x="1359" y="1076"/>
                    </a:lnTo>
                    <a:lnTo>
                      <a:pt x="1353" y="1076"/>
                    </a:lnTo>
                    <a:lnTo>
                      <a:pt x="1353" y="1070"/>
                    </a:lnTo>
                    <a:lnTo>
                      <a:pt x="1341" y="1070"/>
                    </a:lnTo>
                    <a:lnTo>
                      <a:pt x="1335" y="1064"/>
                    </a:lnTo>
                    <a:lnTo>
                      <a:pt x="1335" y="1058"/>
                    </a:lnTo>
                    <a:lnTo>
                      <a:pt x="1329" y="1052"/>
                    </a:lnTo>
                    <a:lnTo>
                      <a:pt x="1323" y="1040"/>
                    </a:lnTo>
                    <a:lnTo>
                      <a:pt x="1323" y="1028"/>
                    </a:lnTo>
                    <a:lnTo>
                      <a:pt x="1317" y="1022"/>
                    </a:lnTo>
                    <a:lnTo>
                      <a:pt x="1311" y="1010"/>
                    </a:lnTo>
                    <a:lnTo>
                      <a:pt x="1305" y="1003"/>
                    </a:lnTo>
                    <a:lnTo>
                      <a:pt x="1299" y="997"/>
                    </a:lnTo>
                    <a:lnTo>
                      <a:pt x="1299" y="985"/>
                    </a:lnTo>
                    <a:lnTo>
                      <a:pt x="1299" y="979"/>
                    </a:lnTo>
                    <a:lnTo>
                      <a:pt x="1293" y="973"/>
                    </a:lnTo>
                    <a:lnTo>
                      <a:pt x="1299" y="973"/>
                    </a:lnTo>
                    <a:lnTo>
                      <a:pt x="1299" y="967"/>
                    </a:lnTo>
                    <a:lnTo>
                      <a:pt x="1299" y="961"/>
                    </a:lnTo>
                    <a:lnTo>
                      <a:pt x="1299" y="955"/>
                    </a:lnTo>
                    <a:lnTo>
                      <a:pt x="1299" y="949"/>
                    </a:lnTo>
                    <a:lnTo>
                      <a:pt x="1299" y="943"/>
                    </a:lnTo>
                    <a:lnTo>
                      <a:pt x="1293" y="931"/>
                    </a:lnTo>
                    <a:lnTo>
                      <a:pt x="1287" y="919"/>
                    </a:lnTo>
                    <a:lnTo>
                      <a:pt x="1287" y="913"/>
                    </a:lnTo>
                    <a:lnTo>
                      <a:pt x="1287" y="907"/>
                    </a:lnTo>
                    <a:lnTo>
                      <a:pt x="1281" y="901"/>
                    </a:lnTo>
                    <a:lnTo>
                      <a:pt x="1281" y="907"/>
                    </a:lnTo>
                    <a:lnTo>
                      <a:pt x="1275" y="913"/>
                    </a:lnTo>
                    <a:lnTo>
                      <a:pt x="1263" y="913"/>
                    </a:lnTo>
                    <a:lnTo>
                      <a:pt x="1257" y="913"/>
                    </a:lnTo>
                    <a:lnTo>
                      <a:pt x="1251" y="913"/>
                    </a:lnTo>
                    <a:lnTo>
                      <a:pt x="1251" y="907"/>
                    </a:lnTo>
                    <a:lnTo>
                      <a:pt x="1251" y="901"/>
                    </a:lnTo>
                    <a:lnTo>
                      <a:pt x="1251" y="895"/>
                    </a:lnTo>
                    <a:lnTo>
                      <a:pt x="1251" y="883"/>
                    </a:lnTo>
                    <a:lnTo>
                      <a:pt x="1244" y="877"/>
                    </a:lnTo>
                    <a:lnTo>
                      <a:pt x="1238" y="871"/>
                    </a:lnTo>
                    <a:lnTo>
                      <a:pt x="1232" y="864"/>
                    </a:lnTo>
                    <a:lnTo>
                      <a:pt x="1232" y="858"/>
                    </a:lnTo>
                    <a:lnTo>
                      <a:pt x="1226" y="852"/>
                    </a:lnTo>
                    <a:lnTo>
                      <a:pt x="1226" y="846"/>
                    </a:lnTo>
                    <a:lnTo>
                      <a:pt x="1220" y="840"/>
                    </a:lnTo>
                    <a:lnTo>
                      <a:pt x="1214" y="840"/>
                    </a:lnTo>
                    <a:lnTo>
                      <a:pt x="1208" y="840"/>
                    </a:lnTo>
                    <a:lnTo>
                      <a:pt x="1202" y="846"/>
                    </a:lnTo>
                    <a:lnTo>
                      <a:pt x="1196" y="846"/>
                    </a:lnTo>
                    <a:lnTo>
                      <a:pt x="1190" y="846"/>
                    </a:lnTo>
                    <a:lnTo>
                      <a:pt x="1178" y="846"/>
                    </a:lnTo>
                    <a:lnTo>
                      <a:pt x="1172" y="852"/>
                    </a:lnTo>
                    <a:lnTo>
                      <a:pt x="1172" y="858"/>
                    </a:lnTo>
                    <a:lnTo>
                      <a:pt x="1166" y="864"/>
                    </a:lnTo>
                    <a:lnTo>
                      <a:pt x="1154" y="871"/>
                    </a:lnTo>
                    <a:lnTo>
                      <a:pt x="1142" y="877"/>
                    </a:lnTo>
                    <a:lnTo>
                      <a:pt x="1130" y="889"/>
                    </a:lnTo>
                    <a:lnTo>
                      <a:pt x="1124" y="895"/>
                    </a:lnTo>
                    <a:lnTo>
                      <a:pt x="1118" y="901"/>
                    </a:lnTo>
                    <a:lnTo>
                      <a:pt x="1112" y="907"/>
                    </a:lnTo>
                    <a:lnTo>
                      <a:pt x="1105" y="907"/>
                    </a:lnTo>
                    <a:lnTo>
                      <a:pt x="1099" y="913"/>
                    </a:lnTo>
                    <a:lnTo>
                      <a:pt x="1093" y="913"/>
                    </a:lnTo>
                    <a:lnTo>
                      <a:pt x="1093" y="919"/>
                    </a:lnTo>
                    <a:lnTo>
                      <a:pt x="1093" y="931"/>
                    </a:lnTo>
                    <a:lnTo>
                      <a:pt x="1093" y="943"/>
                    </a:lnTo>
                    <a:lnTo>
                      <a:pt x="1093" y="949"/>
                    </a:lnTo>
                    <a:lnTo>
                      <a:pt x="1093" y="961"/>
                    </a:lnTo>
                    <a:lnTo>
                      <a:pt x="1093" y="967"/>
                    </a:lnTo>
                    <a:lnTo>
                      <a:pt x="1087" y="973"/>
                    </a:lnTo>
                    <a:lnTo>
                      <a:pt x="1087" y="979"/>
                    </a:lnTo>
                    <a:lnTo>
                      <a:pt x="1081" y="985"/>
                    </a:lnTo>
                    <a:lnTo>
                      <a:pt x="1075" y="985"/>
                    </a:lnTo>
                    <a:lnTo>
                      <a:pt x="1069" y="991"/>
                    </a:lnTo>
                    <a:lnTo>
                      <a:pt x="1069" y="997"/>
                    </a:lnTo>
                    <a:lnTo>
                      <a:pt x="1057" y="997"/>
                    </a:lnTo>
                    <a:lnTo>
                      <a:pt x="1051" y="979"/>
                    </a:lnTo>
                    <a:lnTo>
                      <a:pt x="1045" y="973"/>
                    </a:lnTo>
                    <a:lnTo>
                      <a:pt x="1045" y="961"/>
                    </a:lnTo>
                    <a:lnTo>
                      <a:pt x="1039" y="955"/>
                    </a:lnTo>
                    <a:lnTo>
                      <a:pt x="1033" y="937"/>
                    </a:lnTo>
                    <a:lnTo>
                      <a:pt x="1021" y="925"/>
                    </a:lnTo>
                    <a:lnTo>
                      <a:pt x="1015" y="913"/>
                    </a:lnTo>
                    <a:lnTo>
                      <a:pt x="1015" y="901"/>
                    </a:lnTo>
                    <a:lnTo>
                      <a:pt x="1015" y="889"/>
                    </a:lnTo>
                    <a:lnTo>
                      <a:pt x="1009" y="871"/>
                    </a:lnTo>
                    <a:lnTo>
                      <a:pt x="1009" y="858"/>
                    </a:lnTo>
                    <a:lnTo>
                      <a:pt x="1009" y="852"/>
                    </a:lnTo>
                    <a:lnTo>
                      <a:pt x="1003" y="846"/>
                    </a:lnTo>
                    <a:lnTo>
                      <a:pt x="997" y="858"/>
                    </a:lnTo>
                    <a:lnTo>
                      <a:pt x="985" y="858"/>
                    </a:lnTo>
                    <a:lnTo>
                      <a:pt x="979" y="852"/>
                    </a:lnTo>
                    <a:lnTo>
                      <a:pt x="966" y="840"/>
                    </a:lnTo>
                    <a:lnTo>
                      <a:pt x="973" y="840"/>
                    </a:lnTo>
                    <a:lnTo>
                      <a:pt x="979" y="834"/>
                    </a:lnTo>
                    <a:lnTo>
                      <a:pt x="973" y="834"/>
                    </a:lnTo>
                    <a:lnTo>
                      <a:pt x="966" y="834"/>
                    </a:lnTo>
                    <a:lnTo>
                      <a:pt x="960" y="828"/>
                    </a:lnTo>
                    <a:lnTo>
                      <a:pt x="954" y="822"/>
                    </a:lnTo>
                    <a:lnTo>
                      <a:pt x="948" y="816"/>
                    </a:lnTo>
                    <a:lnTo>
                      <a:pt x="942" y="810"/>
                    </a:lnTo>
                    <a:lnTo>
                      <a:pt x="942" y="804"/>
                    </a:lnTo>
                    <a:lnTo>
                      <a:pt x="936" y="804"/>
                    </a:lnTo>
                    <a:lnTo>
                      <a:pt x="930" y="804"/>
                    </a:lnTo>
                    <a:lnTo>
                      <a:pt x="918" y="804"/>
                    </a:lnTo>
                    <a:lnTo>
                      <a:pt x="906" y="804"/>
                    </a:lnTo>
                    <a:lnTo>
                      <a:pt x="894" y="810"/>
                    </a:lnTo>
                    <a:lnTo>
                      <a:pt x="882" y="810"/>
                    </a:lnTo>
                    <a:lnTo>
                      <a:pt x="876" y="810"/>
                    </a:lnTo>
                    <a:lnTo>
                      <a:pt x="858" y="810"/>
                    </a:lnTo>
                    <a:lnTo>
                      <a:pt x="846" y="810"/>
                    </a:lnTo>
                    <a:lnTo>
                      <a:pt x="834" y="804"/>
                    </a:lnTo>
                    <a:lnTo>
                      <a:pt x="834" y="792"/>
                    </a:lnTo>
                    <a:lnTo>
                      <a:pt x="834" y="786"/>
                    </a:lnTo>
                    <a:lnTo>
                      <a:pt x="827" y="786"/>
                    </a:lnTo>
                    <a:lnTo>
                      <a:pt x="821" y="786"/>
                    </a:lnTo>
                    <a:lnTo>
                      <a:pt x="809" y="792"/>
                    </a:lnTo>
                    <a:lnTo>
                      <a:pt x="803" y="792"/>
                    </a:lnTo>
                    <a:lnTo>
                      <a:pt x="791" y="792"/>
                    </a:lnTo>
                    <a:lnTo>
                      <a:pt x="779" y="786"/>
                    </a:lnTo>
                    <a:lnTo>
                      <a:pt x="767" y="774"/>
                    </a:lnTo>
                    <a:lnTo>
                      <a:pt x="761" y="768"/>
                    </a:lnTo>
                    <a:lnTo>
                      <a:pt x="755" y="756"/>
                    </a:lnTo>
                    <a:lnTo>
                      <a:pt x="749" y="756"/>
                    </a:lnTo>
                    <a:lnTo>
                      <a:pt x="743" y="756"/>
                    </a:lnTo>
                    <a:lnTo>
                      <a:pt x="737" y="756"/>
                    </a:lnTo>
                    <a:lnTo>
                      <a:pt x="731" y="756"/>
                    </a:lnTo>
                    <a:lnTo>
                      <a:pt x="731" y="762"/>
                    </a:lnTo>
                    <a:lnTo>
                      <a:pt x="737" y="768"/>
                    </a:lnTo>
                    <a:lnTo>
                      <a:pt x="743" y="774"/>
                    </a:lnTo>
                    <a:lnTo>
                      <a:pt x="749" y="786"/>
                    </a:lnTo>
                    <a:lnTo>
                      <a:pt x="755" y="792"/>
                    </a:lnTo>
                    <a:lnTo>
                      <a:pt x="755" y="798"/>
                    </a:lnTo>
                    <a:lnTo>
                      <a:pt x="761" y="804"/>
                    </a:lnTo>
                    <a:lnTo>
                      <a:pt x="761" y="810"/>
                    </a:lnTo>
                    <a:lnTo>
                      <a:pt x="761" y="804"/>
                    </a:lnTo>
                    <a:lnTo>
                      <a:pt x="767" y="798"/>
                    </a:lnTo>
                    <a:lnTo>
                      <a:pt x="773" y="810"/>
                    </a:lnTo>
                    <a:lnTo>
                      <a:pt x="773" y="816"/>
                    </a:lnTo>
                    <a:lnTo>
                      <a:pt x="791" y="822"/>
                    </a:lnTo>
                    <a:lnTo>
                      <a:pt x="803" y="822"/>
                    </a:lnTo>
                    <a:lnTo>
                      <a:pt x="809" y="816"/>
                    </a:lnTo>
                    <a:lnTo>
                      <a:pt x="815" y="804"/>
                    </a:lnTo>
                    <a:lnTo>
                      <a:pt x="815" y="798"/>
                    </a:lnTo>
                    <a:lnTo>
                      <a:pt x="821" y="798"/>
                    </a:lnTo>
                    <a:lnTo>
                      <a:pt x="827" y="792"/>
                    </a:lnTo>
                    <a:lnTo>
                      <a:pt x="827" y="798"/>
                    </a:lnTo>
                    <a:lnTo>
                      <a:pt x="827" y="804"/>
                    </a:lnTo>
                    <a:lnTo>
                      <a:pt x="827" y="810"/>
                    </a:lnTo>
                    <a:lnTo>
                      <a:pt x="827" y="816"/>
                    </a:lnTo>
                    <a:lnTo>
                      <a:pt x="827" y="822"/>
                    </a:lnTo>
                    <a:lnTo>
                      <a:pt x="840" y="822"/>
                    </a:lnTo>
                    <a:lnTo>
                      <a:pt x="846" y="828"/>
                    </a:lnTo>
                    <a:lnTo>
                      <a:pt x="858" y="834"/>
                    </a:lnTo>
                    <a:lnTo>
                      <a:pt x="870" y="834"/>
                    </a:lnTo>
                    <a:lnTo>
                      <a:pt x="864" y="846"/>
                    </a:lnTo>
                    <a:lnTo>
                      <a:pt x="858" y="852"/>
                    </a:lnTo>
                    <a:lnTo>
                      <a:pt x="852" y="858"/>
                    </a:lnTo>
                    <a:lnTo>
                      <a:pt x="846" y="858"/>
                    </a:lnTo>
                    <a:lnTo>
                      <a:pt x="846" y="864"/>
                    </a:lnTo>
                    <a:lnTo>
                      <a:pt x="840" y="871"/>
                    </a:lnTo>
                    <a:lnTo>
                      <a:pt x="834" y="877"/>
                    </a:lnTo>
                    <a:lnTo>
                      <a:pt x="827" y="877"/>
                    </a:lnTo>
                    <a:lnTo>
                      <a:pt x="821" y="889"/>
                    </a:lnTo>
                    <a:lnTo>
                      <a:pt x="803" y="901"/>
                    </a:lnTo>
                    <a:lnTo>
                      <a:pt x="797" y="907"/>
                    </a:lnTo>
                    <a:lnTo>
                      <a:pt x="785" y="907"/>
                    </a:lnTo>
                    <a:lnTo>
                      <a:pt x="785" y="913"/>
                    </a:lnTo>
                    <a:lnTo>
                      <a:pt x="779" y="919"/>
                    </a:lnTo>
                    <a:lnTo>
                      <a:pt x="767" y="919"/>
                    </a:lnTo>
                    <a:lnTo>
                      <a:pt x="761" y="925"/>
                    </a:lnTo>
                    <a:lnTo>
                      <a:pt x="755" y="925"/>
                    </a:lnTo>
                    <a:lnTo>
                      <a:pt x="749" y="925"/>
                    </a:lnTo>
                    <a:lnTo>
                      <a:pt x="737" y="931"/>
                    </a:lnTo>
                    <a:lnTo>
                      <a:pt x="725" y="937"/>
                    </a:lnTo>
                    <a:lnTo>
                      <a:pt x="719" y="943"/>
                    </a:lnTo>
                    <a:lnTo>
                      <a:pt x="707" y="943"/>
                    </a:lnTo>
                    <a:lnTo>
                      <a:pt x="701" y="943"/>
                    </a:lnTo>
                    <a:lnTo>
                      <a:pt x="695" y="949"/>
                    </a:lnTo>
                    <a:lnTo>
                      <a:pt x="688" y="949"/>
                    </a:lnTo>
                    <a:lnTo>
                      <a:pt x="682" y="949"/>
                    </a:lnTo>
                    <a:lnTo>
                      <a:pt x="676" y="931"/>
                    </a:lnTo>
                    <a:lnTo>
                      <a:pt x="670" y="913"/>
                    </a:lnTo>
                    <a:lnTo>
                      <a:pt x="664" y="901"/>
                    </a:lnTo>
                    <a:lnTo>
                      <a:pt x="652" y="883"/>
                    </a:lnTo>
                    <a:lnTo>
                      <a:pt x="646" y="871"/>
                    </a:lnTo>
                    <a:lnTo>
                      <a:pt x="634" y="858"/>
                    </a:lnTo>
                    <a:lnTo>
                      <a:pt x="634" y="840"/>
                    </a:lnTo>
                    <a:lnTo>
                      <a:pt x="628" y="828"/>
                    </a:lnTo>
                    <a:lnTo>
                      <a:pt x="622" y="822"/>
                    </a:lnTo>
                    <a:lnTo>
                      <a:pt x="616" y="810"/>
                    </a:lnTo>
                    <a:lnTo>
                      <a:pt x="604" y="804"/>
                    </a:lnTo>
                    <a:lnTo>
                      <a:pt x="604" y="798"/>
                    </a:lnTo>
                    <a:lnTo>
                      <a:pt x="598" y="792"/>
                    </a:lnTo>
                    <a:lnTo>
                      <a:pt x="592" y="786"/>
                    </a:lnTo>
                    <a:lnTo>
                      <a:pt x="592" y="780"/>
                    </a:lnTo>
                    <a:lnTo>
                      <a:pt x="592" y="774"/>
                    </a:lnTo>
                    <a:lnTo>
                      <a:pt x="586" y="768"/>
                    </a:lnTo>
                    <a:lnTo>
                      <a:pt x="586" y="762"/>
                    </a:lnTo>
                    <a:lnTo>
                      <a:pt x="580" y="768"/>
                    </a:lnTo>
                    <a:lnTo>
                      <a:pt x="580" y="774"/>
                    </a:lnTo>
                    <a:lnTo>
                      <a:pt x="574" y="774"/>
                    </a:lnTo>
                    <a:lnTo>
                      <a:pt x="568" y="768"/>
                    </a:lnTo>
                    <a:lnTo>
                      <a:pt x="568" y="762"/>
                    </a:lnTo>
                    <a:lnTo>
                      <a:pt x="562" y="756"/>
                    </a:lnTo>
                    <a:lnTo>
                      <a:pt x="562" y="762"/>
                    </a:lnTo>
                    <a:lnTo>
                      <a:pt x="562" y="768"/>
                    </a:lnTo>
                    <a:lnTo>
                      <a:pt x="562" y="774"/>
                    </a:lnTo>
                    <a:lnTo>
                      <a:pt x="568" y="780"/>
                    </a:lnTo>
                    <a:lnTo>
                      <a:pt x="574" y="786"/>
                    </a:lnTo>
                    <a:lnTo>
                      <a:pt x="580" y="798"/>
                    </a:lnTo>
                    <a:lnTo>
                      <a:pt x="586" y="804"/>
                    </a:lnTo>
                    <a:lnTo>
                      <a:pt x="592" y="816"/>
                    </a:lnTo>
                    <a:lnTo>
                      <a:pt x="592" y="822"/>
                    </a:lnTo>
                    <a:lnTo>
                      <a:pt x="592" y="834"/>
                    </a:lnTo>
                    <a:lnTo>
                      <a:pt x="598" y="834"/>
                    </a:lnTo>
                    <a:lnTo>
                      <a:pt x="604" y="840"/>
                    </a:lnTo>
                    <a:lnTo>
                      <a:pt x="610" y="840"/>
                    </a:lnTo>
                    <a:lnTo>
                      <a:pt x="610" y="846"/>
                    </a:lnTo>
                    <a:lnTo>
                      <a:pt x="616" y="864"/>
                    </a:lnTo>
                    <a:lnTo>
                      <a:pt x="616" y="883"/>
                    </a:lnTo>
                    <a:lnTo>
                      <a:pt x="622" y="889"/>
                    </a:lnTo>
                    <a:lnTo>
                      <a:pt x="628" y="895"/>
                    </a:lnTo>
                    <a:lnTo>
                      <a:pt x="634" y="907"/>
                    </a:lnTo>
                    <a:lnTo>
                      <a:pt x="634" y="919"/>
                    </a:lnTo>
                    <a:lnTo>
                      <a:pt x="640" y="925"/>
                    </a:lnTo>
                    <a:lnTo>
                      <a:pt x="652" y="931"/>
                    </a:lnTo>
                    <a:lnTo>
                      <a:pt x="664" y="937"/>
                    </a:lnTo>
                    <a:lnTo>
                      <a:pt x="670" y="943"/>
                    </a:lnTo>
                    <a:lnTo>
                      <a:pt x="670" y="949"/>
                    </a:lnTo>
                    <a:lnTo>
                      <a:pt x="670" y="955"/>
                    </a:lnTo>
                    <a:lnTo>
                      <a:pt x="676" y="955"/>
                    </a:lnTo>
                    <a:lnTo>
                      <a:pt x="676" y="961"/>
                    </a:lnTo>
                    <a:lnTo>
                      <a:pt x="670" y="967"/>
                    </a:lnTo>
                    <a:lnTo>
                      <a:pt x="676" y="967"/>
                    </a:lnTo>
                    <a:lnTo>
                      <a:pt x="682" y="973"/>
                    </a:lnTo>
                    <a:lnTo>
                      <a:pt x="695" y="973"/>
                    </a:lnTo>
                    <a:lnTo>
                      <a:pt x="701" y="973"/>
                    </a:lnTo>
                    <a:lnTo>
                      <a:pt x="713" y="967"/>
                    </a:lnTo>
                    <a:lnTo>
                      <a:pt x="725" y="967"/>
                    </a:lnTo>
                    <a:lnTo>
                      <a:pt x="737" y="961"/>
                    </a:lnTo>
                    <a:lnTo>
                      <a:pt x="743" y="961"/>
                    </a:lnTo>
                    <a:lnTo>
                      <a:pt x="755" y="961"/>
                    </a:lnTo>
                    <a:lnTo>
                      <a:pt x="761" y="955"/>
                    </a:lnTo>
                    <a:lnTo>
                      <a:pt x="767" y="955"/>
                    </a:lnTo>
                    <a:lnTo>
                      <a:pt x="767" y="967"/>
                    </a:lnTo>
                    <a:lnTo>
                      <a:pt x="767" y="979"/>
                    </a:lnTo>
                    <a:lnTo>
                      <a:pt x="755" y="991"/>
                    </a:lnTo>
                    <a:lnTo>
                      <a:pt x="749" y="1010"/>
                    </a:lnTo>
                    <a:lnTo>
                      <a:pt x="743" y="1022"/>
                    </a:lnTo>
                    <a:lnTo>
                      <a:pt x="737" y="1034"/>
                    </a:lnTo>
                    <a:lnTo>
                      <a:pt x="737" y="1040"/>
                    </a:lnTo>
                    <a:lnTo>
                      <a:pt x="725" y="1046"/>
                    </a:lnTo>
                    <a:lnTo>
                      <a:pt x="719" y="1058"/>
                    </a:lnTo>
                    <a:lnTo>
                      <a:pt x="713" y="1058"/>
                    </a:lnTo>
                    <a:lnTo>
                      <a:pt x="701" y="1064"/>
                    </a:lnTo>
                    <a:lnTo>
                      <a:pt x="682" y="1076"/>
                    </a:lnTo>
                    <a:lnTo>
                      <a:pt x="670" y="1088"/>
                    </a:lnTo>
                    <a:lnTo>
                      <a:pt x="658" y="1100"/>
                    </a:lnTo>
                    <a:lnTo>
                      <a:pt x="646" y="1112"/>
                    </a:lnTo>
                    <a:lnTo>
                      <a:pt x="640" y="1124"/>
                    </a:lnTo>
                    <a:lnTo>
                      <a:pt x="640" y="1130"/>
                    </a:lnTo>
                    <a:lnTo>
                      <a:pt x="640" y="1136"/>
                    </a:lnTo>
                    <a:lnTo>
                      <a:pt x="634" y="1142"/>
                    </a:lnTo>
                    <a:lnTo>
                      <a:pt x="628" y="1149"/>
                    </a:lnTo>
                    <a:lnTo>
                      <a:pt x="628" y="1155"/>
                    </a:lnTo>
                    <a:lnTo>
                      <a:pt x="634" y="1167"/>
                    </a:lnTo>
                    <a:lnTo>
                      <a:pt x="634" y="1185"/>
                    </a:lnTo>
                    <a:lnTo>
                      <a:pt x="640" y="1191"/>
                    </a:lnTo>
                    <a:lnTo>
                      <a:pt x="640" y="1197"/>
                    </a:lnTo>
                    <a:lnTo>
                      <a:pt x="646" y="1203"/>
                    </a:lnTo>
                    <a:lnTo>
                      <a:pt x="646" y="1209"/>
                    </a:lnTo>
                    <a:lnTo>
                      <a:pt x="646" y="1227"/>
                    </a:lnTo>
                    <a:lnTo>
                      <a:pt x="646" y="1251"/>
                    </a:lnTo>
                    <a:lnTo>
                      <a:pt x="646" y="1257"/>
                    </a:lnTo>
                    <a:lnTo>
                      <a:pt x="646" y="1263"/>
                    </a:lnTo>
                    <a:lnTo>
                      <a:pt x="634" y="1275"/>
                    </a:lnTo>
                    <a:lnTo>
                      <a:pt x="622" y="1275"/>
                    </a:lnTo>
                    <a:lnTo>
                      <a:pt x="610" y="1281"/>
                    </a:lnTo>
                    <a:lnTo>
                      <a:pt x="598" y="1294"/>
                    </a:lnTo>
                    <a:lnTo>
                      <a:pt x="592" y="1300"/>
                    </a:lnTo>
                    <a:lnTo>
                      <a:pt x="586" y="1306"/>
                    </a:lnTo>
                    <a:lnTo>
                      <a:pt x="586" y="1318"/>
                    </a:lnTo>
                    <a:lnTo>
                      <a:pt x="586" y="1330"/>
                    </a:lnTo>
                    <a:lnTo>
                      <a:pt x="586" y="1336"/>
                    </a:lnTo>
                    <a:lnTo>
                      <a:pt x="592" y="1348"/>
                    </a:lnTo>
                    <a:lnTo>
                      <a:pt x="586" y="1360"/>
                    </a:lnTo>
                    <a:lnTo>
                      <a:pt x="580" y="1360"/>
                    </a:lnTo>
                    <a:lnTo>
                      <a:pt x="574" y="1366"/>
                    </a:lnTo>
                    <a:lnTo>
                      <a:pt x="568" y="1372"/>
                    </a:lnTo>
                    <a:lnTo>
                      <a:pt x="562" y="1372"/>
                    </a:lnTo>
                    <a:lnTo>
                      <a:pt x="562" y="1378"/>
                    </a:lnTo>
                    <a:lnTo>
                      <a:pt x="562" y="1384"/>
                    </a:lnTo>
                    <a:lnTo>
                      <a:pt x="562" y="1390"/>
                    </a:lnTo>
                    <a:lnTo>
                      <a:pt x="556" y="1402"/>
                    </a:lnTo>
                    <a:lnTo>
                      <a:pt x="556" y="1408"/>
                    </a:lnTo>
                    <a:lnTo>
                      <a:pt x="549" y="1414"/>
                    </a:lnTo>
                    <a:lnTo>
                      <a:pt x="543" y="1427"/>
                    </a:lnTo>
                    <a:lnTo>
                      <a:pt x="531" y="1433"/>
                    </a:lnTo>
                    <a:lnTo>
                      <a:pt x="519" y="1445"/>
                    </a:lnTo>
                    <a:lnTo>
                      <a:pt x="513" y="1457"/>
                    </a:lnTo>
                    <a:lnTo>
                      <a:pt x="507" y="1463"/>
                    </a:lnTo>
                    <a:lnTo>
                      <a:pt x="501" y="1469"/>
                    </a:lnTo>
                    <a:lnTo>
                      <a:pt x="489" y="1469"/>
                    </a:lnTo>
                    <a:lnTo>
                      <a:pt x="471" y="1475"/>
                    </a:lnTo>
                    <a:lnTo>
                      <a:pt x="459" y="1475"/>
                    </a:lnTo>
                    <a:lnTo>
                      <a:pt x="435" y="1475"/>
                    </a:lnTo>
                    <a:lnTo>
                      <a:pt x="410" y="1481"/>
                    </a:lnTo>
                    <a:lnTo>
                      <a:pt x="404" y="1475"/>
                    </a:lnTo>
                    <a:lnTo>
                      <a:pt x="398" y="1475"/>
                    </a:lnTo>
                    <a:lnTo>
                      <a:pt x="398" y="1469"/>
                    </a:lnTo>
                    <a:lnTo>
                      <a:pt x="398" y="1457"/>
                    </a:lnTo>
                    <a:lnTo>
                      <a:pt x="398" y="1445"/>
                    </a:lnTo>
                    <a:lnTo>
                      <a:pt x="392" y="1439"/>
                    </a:lnTo>
                    <a:lnTo>
                      <a:pt x="386" y="1427"/>
                    </a:lnTo>
                    <a:lnTo>
                      <a:pt x="374" y="1414"/>
                    </a:lnTo>
                    <a:lnTo>
                      <a:pt x="368" y="1402"/>
                    </a:lnTo>
                    <a:lnTo>
                      <a:pt x="368" y="1396"/>
                    </a:lnTo>
                    <a:lnTo>
                      <a:pt x="362" y="1378"/>
                    </a:lnTo>
                    <a:lnTo>
                      <a:pt x="362" y="1366"/>
                    </a:lnTo>
                    <a:lnTo>
                      <a:pt x="350" y="1342"/>
                    </a:lnTo>
                    <a:lnTo>
                      <a:pt x="344" y="1318"/>
                    </a:lnTo>
                    <a:lnTo>
                      <a:pt x="338" y="1312"/>
                    </a:lnTo>
                    <a:lnTo>
                      <a:pt x="332" y="1300"/>
                    </a:lnTo>
                    <a:lnTo>
                      <a:pt x="326" y="1294"/>
                    </a:lnTo>
                    <a:lnTo>
                      <a:pt x="326" y="1281"/>
                    </a:lnTo>
                    <a:lnTo>
                      <a:pt x="326" y="1269"/>
                    </a:lnTo>
                    <a:lnTo>
                      <a:pt x="326" y="1263"/>
                    </a:lnTo>
                    <a:lnTo>
                      <a:pt x="332" y="1245"/>
                    </a:lnTo>
                    <a:lnTo>
                      <a:pt x="344" y="1233"/>
                    </a:lnTo>
                    <a:lnTo>
                      <a:pt x="344" y="1221"/>
                    </a:lnTo>
                    <a:lnTo>
                      <a:pt x="344" y="1203"/>
                    </a:lnTo>
                    <a:lnTo>
                      <a:pt x="344" y="1197"/>
                    </a:lnTo>
                    <a:lnTo>
                      <a:pt x="338" y="1185"/>
                    </a:lnTo>
                    <a:lnTo>
                      <a:pt x="338" y="1167"/>
                    </a:lnTo>
                    <a:lnTo>
                      <a:pt x="332" y="1155"/>
                    </a:lnTo>
                    <a:lnTo>
                      <a:pt x="326" y="1155"/>
                    </a:lnTo>
                    <a:lnTo>
                      <a:pt x="326" y="1149"/>
                    </a:lnTo>
                    <a:lnTo>
                      <a:pt x="326" y="1142"/>
                    </a:lnTo>
                    <a:lnTo>
                      <a:pt x="320" y="1136"/>
                    </a:lnTo>
                    <a:lnTo>
                      <a:pt x="320" y="1130"/>
                    </a:lnTo>
                    <a:lnTo>
                      <a:pt x="314" y="1130"/>
                    </a:lnTo>
                    <a:lnTo>
                      <a:pt x="308" y="1118"/>
                    </a:lnTo>
                    <a:lnTo>
                      <a:pt x="302" y="1112"/>
                    </a:lnTo>
                    <a:lnTo>
                      <a:pt x="296" y="1106"/>
                    </a:lnTo>
                    <a:lnTo>
                      <a:pt x="296" y="1100"/>
                    </a:lnTo>
                    <a:lnTo>
                      <a:pt x="296" y="1088"/>
                    </a:lnTo>
                    <a:lnTo>
                      <a:pt x="302" y="1076"/>
                    </a:lnTo>
                    <a:lnTo>
                      <a:pt x="302" y="1070"/>
                    </a:lnTo>
                    <a:lnTo>
                      <a:pt x="302" y="1064"/>
                    </a:lnTo>
                    <a:lnTo>
                      <a:pt x="302" y="1052"/>
                    </a:lnTo>
                    <a:lnTo>
                      <a:pt x="302" y="1046"/>
                    </a:lnTo>
                    <a:lnTo>
                      <a:pt x="296" y="1046"/>
                    </a:lnTo>
                    <a:lnTo>
                      <a:pt x="290" y="1046"/>
                    </a:lnTo>
                    <a:lnTo>
                      <a:pt x="284" y="1046"/>
                    </a:lnTo>
                    <a:lnTo>
                      <a:pt x="278" y="1040"/>
                    </a:lnTo>
                    <a:lnTo>
                      <a:pt x="265" y="1046"/>
                    </a:lnTo>
                    <a:lnTo>
                      <a:pt x="259" y="1040"/>
                    </a:lnTo>
                    <a:lnTo>
                      <a:pt x="253" y="1034"/>
                    </a:lnTo>
                    <a:lnTo>
                      <a:pt x="247" y="1028"/>
                    </a:lnTo>
                    <a:lnTo>
                      <a:pt x="235" y="1022"/>
                    </a:lnTo>
                    <a:lnTo>
                      <a:pt x="223" y="1022"/>
                    </a:lnTo>
                    <a:lnTo>
                      <a:pt x="217" y="1022"/>
                    </a:lnTo>
                    <a:lnTo>
                      <a:pt x="211" y="1022"/>
                    </a:lnTo>
                    <a:lnTo>
                      <a:pt x="205" y="1028"/>
                    </a:lnTo>
                    <a:lnTo>
                      <a:pt x="199" y="1028"/>
                    </a:lnTo>
                    <a:lnTo>
                      <a:pt x="187" y="1034"/>
                    </a:lnTo>
                    <a:lnTo>
                      <a:pt x="175" y="1040"/>
                    </a:lnTo>
                    <a:lnTo>
                      <a:pt x="169" y="1040"/>
                    </a:lnTo>
                    <a:lnTo>
                      <a:pt x="163" y="1034"/>
                    </a:lnTo>
                    <a:lnTo>
                      <a:pt x="145" y="1034"/>
                    </a:lnTo>
                    <a:lnTo>
                      <a:pt x="139" y="1034"/>
                    </a:lnTo>
                    <a:lnTo>
                      <a:pt x="126" y="1034"/>
                    </a:lnTo>
                    <a:lnTo>
                      <a:pt x="120" y="1040"/>
                    </a:lnTo>
                    <a:lnTo>
                      <a:pt x="114" y="1040"/>
                    </a:lnTo>
                    <a:lnTo>
                      <a:pt x="108" y="1040"/>
                    </a:lnTo>
                    <a:lnTo>
                      <a:pt x="102" y="1040"/>
                    </a:lnTo>
                    <a:lnTo>
                      <a:pt x="102" y="1046"/>
                    </a:lnTo>
                    <a:lnTo>
                      <a:pt x="90" y="1040"/>
                    </a:lnTo>
                    <a:lnTo>
                      <a:pt x="78" y="1028"/>
                    </a:lnTo>
                    <a:lnTo>
                      <a:pt x="72" y="1022"/>
                    </a:lnTo>
                    <a:lnTo>
                      <a:pt x="60" y="1016"/>
                    </a:lnTo>
                    <a:lnTo>
                      <a:pt x="54" y="1010"/>
                    </a:lnTo>
                    <a:lnTo>
                      <a:pt x="42" y="997"/>
                    </a:lnTo>
                    <a:lnTo>
                      <a:pt x="42" y="991"/>
                    </a:lnTo>
                    <a:lnTo>
                      <a:pt x="36" y="985"/>
                    </a:lnTo>
                    <a:lnTo>
                      <a:pt x="30" y="979"/>
                    </a:lnTo>
                    <a:lnTo>
                      <a:pt x="24" y="979"/>
                    </a:lnTo>
                    <a:lnTo>
                      <a:pt x="24" y="973"/>
                    </a:lnTo>
                    <a:lnTo>
                      <a:pt x="12" y="967"/>
                    </a:lnTo>
                    <a:lnTo>
                      <a:pt x="6" y="955"/>
                    </a:lnTo>
                    <a:lnTo>
                      <a:pt x="6" y="949"/>
                    </a:lnTo>
                    <a:lnTo>
                      <a:pt x="6" y="943"/>
                    </a:lnTo>
                    <a:lnTo>
                      <a:pt x="6" y="937"/>
                    </a:lnTo>
                    <a:lnTo>
                      <a:pt x="0" y="931"/>
                    </a:lnTo>
                    <a:lnTo>
                      <a:pt x="0" y="925"/>
                    </a:lnTo>
                    <a:lnTo>
                      <a:pt x="0" y="919"/>
                    </a:lnTo>
                    <a:lnTo>
                      <a:pt x="6" y="913"/>
                    </a:lnTo>
                    <a:lnTo>
                      <a:pt x="6" y="907"/>
                    </a:lnTo>
                    <a:lnTo>
                      <a:pt x="12" y="901"/>
                    </a:lnTo>
                    <a:lnTo>
                      <a:pt x="12" y="889"/>
                    </a:lnTo>
                    <a:lnTo>
                      <a:pt x="12" y="864"/>
                    </a:lnTo>
                    <a:lnTo>
                      <a:pt x="6" y="858"/>
                    </a:lnTo>
                    <a:lnTo>
                      <a:pt x="6" y="852"/>
                    </a:lnTo>
                    <a:lnTo>
                      <a:pt x="0" y="846"/>
                    </a:lnTo>
                    <a:lnTo>
                      <a:pt x="6" y="840"/>
                    </a:lnTo>
                    <a:lnTo>
                      <a:pt x="12" y="828"/>
                    </a:lnTo>
                    <a:lnTo>
                      <a:pt x="18" y="816"/>
                    </a:lnTo>
                    <a:lnTo>
                      <a:pt x="24" y="810"/>
                    </a:lnTo>
                    <a:lnTo>
                      <a:pt x="24" y="804"/>
                    </a:lnTo>
                    <a:lnTo>
                      <a:pt x="30" y="798"/>
                    </a:lnTo>
                    <a:lnTo>
                      <a:pt x="36" y="792"/>
                    </a:lnTo>
                    <a:lnTo>
                      <a:pt x="42" y="780"/>
                    </a:lnTo>
                    <a:lnTo>
                      <a:pt x="48" y="780"/>
                    </a:lnTo>
                    <a:lnTo>
                      <a:pt x="54" y="774"/>
                    </a:lnTo>
                    <a:lnTo>
                      <a:pt x="60" y="774"/>
                    </a:lnTo>
                    <a:lnTo>
                      <a:pt x="72" y="768"/>
                    </a:lnTo>
                    <a:lnTo>
                      <a:pt x="78" y="762"/>
                    </a:lnTo>
                    <a:lnTo>
                      <a:pt x="78" y="756"/>
                    </a:lnTo>
                    <a:lnTo>
                      <a:pt x="78" y="750"/>
                    </a:lnTo>
                    <a:lnTo>
                      <a:pt x="78" y="738"/>
                    </a:lnTo>
                    <a:lnTo>
                      <a:pt x="84" y="725"/>
                    </a:lnTo>
                    <a:lnTo>
                      <a:pt x="90" y="713"/>
                    </a:lnTo>
                    <a:lnTo>
                      <a:pt x="102" y="707"/>
                    </a:lnTo>
                    <a:lnTo>
                      <a:pt x="108" y="707"/>
                    </a:lnTo>
                    <a:lnTo>
                      <a:pt x="114" y="701"/>
                    </a:lnTo>
                    <a:lnTo>
                      <a:pt x="120" y="695"/>
                    </a:lnTo>
                    <a:lnTo>
                      <a:pt x="120" y="689"/>
                    </a:lnTo>
                    <a:lnTo>
                      <a:pt x="126" y="683"/>
                    </a:lnTo>
                    <a:lnTo>
                      <a:pt x="132" y="683"/>
                    </a:lnTo>
                    <a:lnTo>
                      <a:pt x="139" y="683"/>
                    </a:lnTo>
                    <a:lnTo>
                      <a:pt x="151" y="689"/>
                    </a:lnTo>
                    <a:lnTo>
                      <a:pt x="157" y="689"/>
                    </a:lnTo>
                    <a:lnTo>
                      <a:pt x="163" y="689"/>
                    </a:lnTo>
                    <a:lnTo>
                      <a:pt x="175" y="683"/>
                    </a:lnTo>
                    <a:lnTo>
                      <a:pt x="181" y="683"/>
                    </a:lnTo>
                    <a:lnTo>
                      <a:pt x="181" y="677"/>
                    </a:lnTo>
                    <a:lnTo>
                      <a:pt x="187" y="677"/>
                    </a:lnTo>
                    <a:lnTo>
                      <a:pt x="193" y="677"/>
                    </a:lnTo>
                    <a:lnTo>
                      <a:pt x="193" y="671"/>
                    </a:lnTo>
                    <a:lnTo>
                      <a:pt x="211" y="671"/>
                    </a:lnTo>
                    <a:lnTo>
                      <a:pt x="229" y="671"/>
                    </a:lnTo>
                    <a:lnTo>
                      <a:pt x="241" y="665"/>
                    </a:lnTo>
                    <a:lnTo>
                      <a:pt x="253" y="665"/>
                    </a:lnTo>
                    <a:lnTo>
                      <a:pt x="253" y="671"/>
                    </a:lnTo>
                    <a:lnTo>
                      <a:pt x="259" y="671"/>
                    </a:lnTo>
                    <a:lnTo>
                      <a:pt x="271" y="665"/>
                    </a:lnTo>
                    <a:lnTo>
                      <a:pt x="278" y="665"/>
                    </a:lnTo>
                    <a:lnTo>
                      <a:pt x="284" y="665"/>
                    </a:lnTo>
                    <a:lnTo>
                      <a:pt x="290" y="665"/>
                    </a:lnTo>
                    <a:lnTo>
                      <a:pt x="296" y="665"/>
                    </a:lnTo>
                    <a:lnTo>
                      <a:pt x="302" y="665"/>
                    </a:lnTo>
                    <a:lnTo>
                      <a:pt x="308" y="665"/>
                    </a:lnTo>
                    <a:lnTo>
                      <a:pt x="314" y="671"/>
                    </a:lnTo>
                    <a:lnTo>
                      <a:pt x="320" y="671"/>
                    </a:lnTo>
                    <a:lnTo>
                      <a:pt x="320" y="677"/>
                    </a:lnTo>
                    <a:lnTo>
                      <a:pt x="314" y="683"/>
                    </a:lnTo>
                    <a:lnTo>
                      <a:pt x="314" y="689"/>
                    </a:lnTo>
                    <a:lnTo>
                      <a:pt x="314" y="695"/>
                    </a:lnTo>
                    <a:lnTo>
                      <a:pt x="308" y="701"/>
                    </a:lnTo>
                    <a:lnTo>
                      <a:pt x="308" y="707"/>
                    </a:lnTo>
                    <a:lnTo>
                      <a:pt x="314" y="707"/>
                    </a:lnTo>
                    <a:lnTo>
                      <a:pt x="320" y="707"/>
                    </a:lnTo>
                    <a:lnTo>
                      <a:pt x="320" y="713"/>
                    </a:lnTo>
                    <a:lnTo>
                      <a:pt x="326" y="713"/>
                    </a:lnTo>
                    <a:lnTo>
                      <a:pt x="332" y="713"/>
                    </a:lnTo>
                    <a:lnTo>
                      <a:pt x="344" y="719"/>
                    </a:lnTo>
                    <a:lnTo>
                      <a:pt x="350" y="719"/>
                    </a:lnTo>
                    <a:lnTo>
                      <a:pt x="362" y="719"/>
                    </a:lnTo>
                    <a:lnTo>
                      <a:pt x="362" y="725"/>
                    </a:lnTo>
                    <a:lnTo>
                      <a:pt x="362" y="731"/>
                    </a:lnTo>
                    <a:lnTo>
                      <a:pt x="374" y="738"/>
                    </a:lnTo>
                    <a:lnTo>
                      <a:pt x="380" y="738"/>
                    </a:lnTo>
                    <a:lnTo>
                      <a:pt x="386" y="738"/>
                    </a:lnTo>
                    <a:lnTo>
                      <a:pt x="392" y="744"/>
                    </a:lnTo>
                    <a:lnTo>
                      <a:pt x="398" y="750"/>
                    </a:lnTo>
                    <a:lnTo>
                      <a:pt x="404" y="750"/>
                    </a:lnTo>
                    <a:lnTo>
                      <a:pt x="410" y="750"/>
                    </a:lnTo>
                    <a:lnTo>
                      <a:pt x="417" y="744"/>
                    </a:lnTo>
                    <a:lnTo>
                      <a:pt x="417" y="731"/>
                    </a:lnTo>
                    <a:lnTo>
                      <a:pt x="417" y="725"/>
                    </a:lnTo>
                    <a:lnTo>
                      <a:pt x="423" y="719"/>
                    </a:lnTo>
                    <a:lnTo>
                      <a:pt x="429" y="719"/>
                    </a:lnTo>
                    <a:lnTo>
                      <a:pt x="435" y="719"/>
                    </a:lnTo>
                    <a:lnTo>
                      <a:pt x="447" y="719"/>
                    </a:lnTo>
                    <a:lnTo>
                      <a:pt x="447" y="725"/>
                    </a:lnTo>
                    <a:lnTo>
                      <a:pt x="459" y="725"/>
                    </a:lnTo>
                    <a:lnTo>
                      <a:pt x="471" y="731"/>
                    </a:lnTo>
                    <a:lnTo>
                      <a:pt x="477" y="738"/>
                    </a:lnTo>
                    <a:lnTo>
                      <a:pt x="483" y="738"/>
                    </a:lnTo>
                    <a:lnTo>
                      <a:pt x="495" y="738"/>
                    </a:lnTo>
                    <a:lnTo>
                      <a:pt x="507" y="738"/>
                    </a:lnTo>
                    <a:lnTo>
                      <a:pt x="513" y="738"/>
                    </a:lnTo>
                    <a:lnTo>
                      <a:pt x="525" y="738"/>
                    </a:lnTo>
                    <a:lnTo>
                      <a:pt x="543" y="731"/>
                    </a:lnTo>
                    <a:lnTo>
                      <a:pt x="549" y="738"/>
                    </a:lnTo>
                    <a:lnTo>
                      <a:pt x="556" y="738"/>
                    </a:lnTo>
                    <a:lnTo>
                      <a:pt x="562" y="738"/>
                    </a:lnTo>
                    <a:lnTo>
                      <a:pt x="574" y="738"/>
                    </a:lnTo>
                    <a:lnTo>
                      <a:pt x="580" y="738"/>
                    </a:lnTo>
                    <a:lnTo>
                      <a:pt x="580" y="731"/>
                    </a:lnTo>
                    <a:lnTo>
                      <a:pt x="586" y="725"/>
                    </a:lnTo>
                    <a:lnTo>
                      <a:pt x="586" y="719"/>
                    </a:lnTo>
                    <a:lnTo>
                      <a:pt x="592" y="707"/>
                    </a:lnTo>
                    <a:lnTo>
                      <a:pt x="592" y="695"/>
                    </a:lnTo>
                    <a:lnTo>
                      <a:pt x="592" y="689"/>
                    </a:lnTo>
                    <a:lnTo>
                      <a:pt x="598" y="677"/>
                    </a:lnTo>
                    <a:lnTo>
                      <a:pt x="598" y="671"/>
                    </a:lnTo>
                    <a:lnTo>
                      <a:pt x="592" y="671"/>
                    </a:lnTo>
                    <a:lnTo>
                      <a:pt x="586" y="671"/>
                    </a:lnTo>
                    <a:lnTo>
                      <a:pt x="580" y="671"/>
                    </a:lnTo>
                    <a:lnTo>
                      <a:pt x="574" y="671"/>
                    </a:lnTo>
                    <a:lnTo>
                      <a:pt x="568" y="677"/>
                    </a:lnTo>
                    <a:lnTo>
                      <a:pt x="562" y="677"/>
                    </a:lnTo>
                    <a:lnTo>
                      <a:pt x="556" y="677"/>
                    </a:lnTo>
                    <a:lnTo>
                      <a:pt x="549" y="671"/>
                    </a:lnTo>
                    <a:lnTo>
                      <a:pt x="537" y="671"/>
                    </a:lnTo>
                    <a:lnTo>
                      <a:pt x="537" y="677"/>
                    </a:lnTo>
                    <a:lnTo>
                      <a:pt x="525" y="677"/>
                    </a:lnTo>
                    <a:lnTo>
                      <a:pt x="519" y="677"/>
                    </a:lnTo>
                    <a:lnTo>
                      <a:pt x="513" y="677"/>
                    </a:lnTo>
                    <a:lnTo>
                      <a:pt x="507" y="671"/>
                    </a:lnTo>
                    <a:lnTo>
                      <a:pt x="501" y="665"/>
                    </a:lnTo>
                    <a:lnTo>
                      <a:pt x="501" y="659"/>
                    </a:lnTo>
                    <a:lnTo>
                      <a:pt x="495" y="659"/>
                    </a:lnTo>
                    <a:lnTo>
                      <a:pt x="501" y="653"/>
                    </a:lnTo>
                    <a:lnTo>
                      <a:pt x="501" y="647"/>
                    </a:lnTo>
                    <a:lnTo>
                      <a:pt x="501" y="635"/>
                    </a:lnTo>
                    <a:lnTo>
                      <a:pt x="495" y="641"/>
                    </a:lnTo>
                    <a:lnTo>
                      <a:pt x="489" y="635"/>
                    </a:lnTo>
                    <a:lnTo>
                      <a:pt x="495" y="629"/>
                    </a:lnTo>
                    <a:lnTo>
                      <a:pt x="501" y="623"/>
                    </a:lnTo>
                    <a:lnTo>
                      <a:pt x="507" y="623"/>
                    </a:lnTo>
                    <a:lnTo>
                      <a:pt x="513" y="623"/>
                    </a:lnTo>
                    <a:lnTo>
                      <a:pt x="519" y="617"/>
                    </a:lnTo>
                    <a:lnTo>
                      <a:pt x="519" y="611"/>
                    </a:lnTo>
                    <a:lnTo>
                      <a:pt x="525" y="611"/>
                    </a:lnTo>
                    <a:lnTo>
                      <a:pt x="531" y="611"/>
                    </a:lnTo>
                    <a:lnTo>
                      <a:pt x="537" y="611"/>
                    </a:lnTo>
                    <a:lnTo>
                      <a:pt x="543" y="617"/>
                    </a:lnTo>
                    <a:lnTo>
                      <a:pt x="549" y="611"/>
                    </a:lnTo>
                    <a:lnTo>
                      <a:pt x="562" y="611"/>
                    </a:lnTo>
                    <a:lnTo>
                      <a:pt x="574" y="605"/>
                    </a:lnTo>
                    <a:lnTo>
                      <a:pt x="586" y="605"/>
                    </a:lnTo>
                    <a:lnTo>
                      <a:pt x="592" y="605"/>
                    </a:lnTo>
                    <a:lnTo>
                      <a:pt x="604" y="611"/>
                    </a:lnTo>
                    <a:lnTo>
                      <a:pt x="610" y="617"/>
                    </a:lnTo>
                    <a:lnTo>
                      <a:pt x="622" y="617"/>
                    </a:lnTo>
                    <a:lnTo>
                      <a:pt x="634" y="617"/>
                    </a:lnTo>
                    <a:lnTo>
                      <a:pt x="640" y="617"/>
                    </a:lnTo>
                    <a:lnTo>
                      <a:pt x="652" y="611"/>
                    </a:lnTo>
                    <a:lnTo>
                      <a:pt x="658" y="605"/>
                    </a:lnTo>
                    <a:lnTo>
                      <a:pt x="658" y="599"/>
                    </a:lnTo>
                    <a:lnTo>
                      <a:pt x="652" y="592"/>
                    </a:lnTo>
                    <a:lnTo>
                      <a:pt x="646" y="586"/>
                    </a:lnTo>
                    <a:lnTo>
                      <a:pt x="640" y="586"/>
                    </a:lnTo>
                    <a:lnTo>
                      <a:pt x="628" y="574"/>
                    </a:lnTo>
                    <a:lnTo>
                      <a:pt x="616" y="568"/>
                    </a:lnTo>
                    <a:lnTo>
                      <a:pt x="610" y="562"/>
                    </a:lnTo>
                    <a:lnTo>
                      <a:pt x="604" y="562"/>
                    </a:lnTo>
                    <a:lnTo>
                      <a:pt x="610" y="556"/>
                    </a:lnTo>
                    <a:lnTo>
                      <a:pt x="616" y="550"/>
                    </a:lnTo>
                    <a:lnTo>
                      <a:pt x="616" y="544"/>
                    </a:lnTo>
                    <a:lnTo>
                      <a:pt x="622" y="538"/>
                    </a:lnTo>
                    <a:lnTo>
                      <a:pt x="628" y="532"/>
                    </a:lnTo>
                    <a:lnTo>
                      <a:pt x="622" y="532"/>
                    </a:lnTo>
                    <a:lnTo>
                      <a:pt x="610" y="538"/>
                    </a:lnTo>
                    <a:lnTo>
                      <a:pt x="604" y="538"/>
                    </a:lnTo>
                    <a:lnTo>
                      <a:pt x="592" y="538"/>
                    </a:lnTo>
                    <a:lnTo>
                      <a:pt x="580" y="544"/>
                    </a:lnTo>
                    <a:lnTo>
                      <a:pt x="574" y="544"/>
                    </a:lnTo>
                    <a:lnTo>
                      <a:pt x="580" y="544"/>
                    </a:lnTo>
                    <a:lnTo>
                      <a:pt x="586" y="550"/>
                    </a:lnTo>
                    <a:lnTo>
                      <a:pt x="592" y="556"/>
                    </a:lnTo>
                    <a:lnTo>
                      <a:pt x="598" y="562"/>
                    </a:lnTo>
                    <a:lnTo>
                      <a:pt x="592" y="562"/>
                    </a:lnTo>
                    <a:lnTo>
                      <a:pt x="586" y="562"/>
                    </a:lnTo>
                    <a:lnTo>
                      <a:pt x="580" y="568"/>
                    </a:lnTo>
                    <a:lnTo>
                      <a:pt x="568" y="568"/>
                    </a:lnTo>
                    <a:lnTo>
                      <a:pt x="568" y="562"/>
                    </a:lnTo>
                    <a:lnTo>
                      <a:pt x="562" y="556"/>
                    </a:lnTo>
                    <a:lnTo>
                      <a:pt x="556" y="556"/>
                    </a:lnTo>
                    <a:lnTo>
                      <a:pt x="562" y="550"/>
                    </a:lnTo>
                    <a:lnTo>
                      <a:pt x="568" y="550"/>
                    </a:lnTo>
                    <a:lnTo>
                      <a:pt x="568" y="544"/>
                    </a:lnTo>
                    <a:lnTo>
                      <a:pt x="562" y="544"/>
                    </a:lnTo>
                    <a:lnTo>
                      <a:pt x="556" y="544"/>
                    </a:lnTo>
                    <a:lnTo>
                      <a:pt x="549" y="544"/>
                    </a:lnTo>
                    <a:lnTo>
                      <a:pt x="549" y="538"/>
                    </a:lnTo>
                    <a:lnTo>
                      <a:pt x="543" y="538"/>
                    </a:lnTo>
                    <a:lnTo>
                      <a:pt x="537" y="538"/>
                    </a:lnTo>
                    <a:lnTo>
                      <a:pt x="531" y="544"/>
                    </a:lnTo>
                    <a:lnTo>
                      <a:pt x="525" y="550"/>
                    </a:lnTo>
                    <a:lnTo>
                      <a:pt x="519" y="556"/>
                    </a:lnTo>
                    <a:lnTo>
                      <a:pt x="519" y="562"/>
                    </a:lnTo>
                    <a:lnTo>
                      <a:pt x="513" y="568"/>
                    </a:lnTo>
                    <a:lnTo>
                      <a:pt x="513" y="580"/>
                    </a:lnTo>
                    <a:lnTo>
                      <a:pt x="513" y="586"/>
                    </a:lnTo>
                    <a:lnTo>
                      <a:pt x="507" y="586"/>
                    </a:lnTo>
                    <a:lnTo>
                      <a:pt x="501" y="592"/>
                    </a:lnTo>
                    <a:lnTo>
                      <a:pt x="501" y="599"/>
                    </a:lnTo>
                    <a:lnTo>
                      <a:pt x="501" y="605"/>
                    </a:lnTo>
                    <a:lnTo>
                      <a:pt x="507" y="611"/>
                    </a:lnTo>
                    <a:lnTo>
                      <a:pt x="513" y="611"/>
                    </a:lnTo>
                    <a:lnTo>
                      <a:pt x="513" y="617"/>
                    </a:lnTo>
                    <a:lnTo>
                      <a:pt x="507" y="617"/>
                    </a:lnTo>
                    <a:lnTo>
                      <a:pt x="501" y="623"/>
                    </a:lnTo>
                    <a:lnTo>
                      <a:pt x="495" y="623"/>
                    </a:lnTo>
                    <a:lnTo>
                      <a:pt x="489" y="623"/>
                    </a:lnTo>
                    <a:lnTo>
                      <a:pt x="489" y="617"/>
                    </a:lnTo>
                    <a:lnTo>
                      <a:pt x="483" y="617"/>
                    </a:lnTo>
                    <a:lnTo>
                      <a:pt x="471" y="623"/>
                    </a:lnTo>
                    <a:lnTo>
                      <a:pt x="465" y="623"/>
                    </a:lnTo>
                    <a:lnTo>
                      <a:pt x="465" y="629"/>
                    </a:lnTo>
                    <a:lnTo>
                      <a:pt x="459" y="635"/>
                    </a:lnTo>
                    <a:lnTo>
                      <a:pt x="453" y="629"/>
                    </a:lnTo>
                    <a:lnTo>
                      <a:pt x="447" y="629"/>
                    </a:lnTo>
                    <a:lnTo>
                      <a:pt x="453" y="641"/>
                    </a:lnTo>
                    <a:lnTo>
                      <a:pt x="459" y="647"/>
                    </a:lnTo>
                    <a:lnTo>
                      <a:pt x="465" y="653"/>
                    </a:lnTo>
                    <a:lnTo>
                      <a:pt x="465" y="659"/>
                    </a:lnTo>
                    <a:lnTo>
                      <a:pt x="459" y="659"/>
                    </a:lnTo>
                    <a:lnTo>
                      <a:pt x="453" y="653"/>
                    </a:lnTo>
                    <a:lnTo>
                      <a:pt x="447" y="653"/>
                    </a:lnTo>
                    <a:lnTo>
                      <a:pt x="453" y="659"/>
                    </a:lnTo>
                    <a:lnTo>
                      <a:pt x="453" y="665"/>
                    </a:lnTo>
                    <a:lnTo>
                      <a:pt x="447" y="665"/>
                    </a:lnTo>
                    <a:lnTo>
                      <a:pt x="453" y="671"/>
                    </a:lnTo>
                    <a:lnTo>
                      <a:pt x="453" y="677"/>
                    </a:lnTo>
                    <a:lnTo>
                      <a:pt x="447" y="671"/>
                    </a:lnTo>
                    <a:lnTo>
                      <a:pt x="441" y="671"/>
                    </a:lnTo>
                    <a:lnTo>
                      <a:pt x="429" y="659"/>
                    </a:lnTo>
                    <a:lnTo>
                      <a:pt x="429" y="653"/>
                    </a:lnTo>
                    <a:lnTo>
                      <a:pt x="435" y="653"/>
                    </a:lnTo>
                    <a:lnTo>
                      <a:pt x="441" y="653"/>
                    </a:lnTo>
                    <a:lnTo>
                      <a:pt x="447" y="653"/>
                    </a:lnTo>
                    <a:lnTo>
                      <a:pt x="441" y="647"/>
                    </a:lnTo>
                    <a:lnTo>
                      <a:pt x="429" y="647"/>
                    </a:lnTo>
                    <a:lnTo>
                      <a:pt x="423" y="647"/>
                    </a:lnTo>
                    <a:lnTo>
                      <a:pt x="423" y="641"/>
                    </a:lnTo>
                    <a:lnTo>
                      <a:pt x="417" y="635"/>
                    </a:lnTo>
                    <a:lnTo>
                      <a:pt x="417" y="629"/>
                    </a:lnTo>
                    <a:lnTo>
                      <a:pt x="410" y="629"/>
                    </a:lnTo>
                    <a:lnTo>
                      <a:pt x="410" y="623"/>
                    </a:lnTo>
                    <a:lnTo>
                      <a:pt x="410" y="617"/>
                    </a:lnTo>
                    <a:lnTo>
                      <a:pt x="410" y="611"/>
                    </a:lnTo>
                    <a:lnTo>
                      <a:pt x="410" y="605"/>
                    </a:lnTo>
                    <a:lnTo>
                      <a:pt x="404" y="605"/>
                    </a:lnTo>
                    <a:lnTo>
                      <a:pt x="404" y="599"/>
                    </a:lnTo>
                    <a:lnTo>
                      <a:pt x="398" y="599"/>
                    </a:lnTo>
                    <a:lnTo>
                      <a:pt x="386" y="592"/>
                    </a:lnTo>
                    <a:lnTo>
                      <a:pt x="374" y="586"/>
                    </a:lnTo>
                    <a:lnTo>
                      <a:pt x="368" y="580"/>
                    </a:lnTo>
                    <a:lnTo>
                      <a:pt x="362" y="574"/>
                    </a:lnTo>
                    <a:lnTo>
                      <a:pt x="362" y="568"/>
                    </a:lnTo>
                    <a:lnTo>
                      <a:pt x="356" y="556"/>
                    </a:lnTo>
                    <a:lnTo>
                      <a:pt x="356" y="562"/>
                    </a:lnTo>
                    <a:lnTo>
                      <a:pt x="350" y="562"/>
                    </a:lnTo>
                    <a:lnTo>
                      <a:pt x="344" y="556"/>
                    </a:lnTo>
                    <a:lnTo>
                      <a:pt x="350" y="556"/>
                    </a:lnTo>
                    <a:lnTo>
                      <a:pt x="338" y="556"/>
                    </a:lnTo>
                    <a:lnTo>
                      <a:pt x="332" y="556"/>
                    </a:lnTo>
                    <a:lnTo>
                      <a:pt x="332" y="562"/>
                    </a:lnTo>
                    <a:lnTo>
                      <a:pt x="332" y="568"/>
                    </a:lnTo>
                    <a:lnTo>
                      <a:pt x="338" y="574"/>
                    </a:lnTo>
                    <a:lnTo>
                      <a:pt x="344" y="580"/>
                    </a:lnTo>
                    <a:lnTo>
                      <a:pt x="350" y="586"/>
                    </a:lnTo>
                    <a:lnTo>
                      <a:pt x="356" y="592"/>
                    </a:lnTo>
                    <a:lnTo>
                      <a:pt x="356" y="599"/>
                    </a:lnTo>
                    <a:lnTo>
                      <a:pt x="362" y="605"/>
                    </a:lnTo>
                    <a:lnTo>
                      <a:pt x="368" y="605"/>
                    </a:lnTo>
                    <a:lnTo>
                      <a:pt x="374" y="605"/>
                    </a:lnTo>
                    <a:lnTo>
                      <a:pt x="374" y="611"/>
                    </a:lnTo>
                    <a:lnTo>
                      <a:pt x="380" y="611"/>
                    </a:lnTo>
                    <a:lnTo>
                      <a:pt x="386" y="617"/>
                    </a:lnTo>
                    <a:lnTo>
                      <a:pt x="392" y="617"/>
                    </a:lnTo>
                    <a:lnTo>
                      <a:pt x="398" y="623"/>
                    </a:lnTo>
                    <a:lnTo>
                      <a:pt x="398" y="629"/>
                    </a:lnTo>
                    <a:lnTo>
                      <a:pt x="398" y="635"/>
                    </a:lnTo>
                    <a:lnTo>
                      <a:pt x="392" y="629"/>
                    </a:lnTo>
                    <a:lnTo>
                      <a:pt x="386" y="623"/>
                    </a:lnTo>
                    <a:lnTo>
                      <a:pt x="380" y="623"/>
                    </a:lnTo>
                    <a:lnTo>
                      <a:pt x="374" y="623"/>
                    </a:lnTo>
                    <a:lnTo>
                      <a:pt x="374" y="629"/>
                    </a:lnTo>
                    <a:lnTo>
                      <a:pt x="380" y="629"/>
                    </a:lnTo>
                    <a:lnTo>
                      <a:pt x="386" y="635"/>
                    </a:lnTo>
                    <a:lnTo>
                      <a:pt x="380" y="641"/>
                    </a:lnTo>
                    <a:lnTo>
                      <a:pt x="380" y="647"/>
                    </a:lnTo>
                    <a:lnTo>
                      <a:pt x="380" y="653"/>
                    </a:lnTo>
                    <a:lnTo>
                      <a:pt x="374" y="653"/>
                    </a:lnTo>
                    <a:lnTo>
                      <a:pt x="368" y="653"/>
                    </a:lnTo>
                    <a:lnTo>
                      <a:pt x="368" y="647"/>
                    </a:lnTo>
                    <a:lnTo>
                      <a:pt x="368" y="641"/>
                    </a:lnTo>
                    <a:lnTo>
                      <a:pt x="374" y="641"/>
                    </a:lnTo>
                    <a:lnTo>
                      <a:pt x="368" y="635"/>
                    </a:lnTo>
                    <a:lnTo>
                      <a:pt x="362" y="629"/>
                    </a:lnTo>
                    <a:lnTo>
                      <a:pt x="362" y="623"/>
                    </a:lnTo>
                    <a:lnTo>
                      <a:pt x="356" y="623"/>
                    </a:lnTo>
                    <a:lnTo>
                      <a:pt x="344" y="617"/>
                    </a:lnTo>
                    <a:lnTo>
                      <a:pt x="338" y="611"/>
                    </a:lnTo>
                    <a:lnTo>
                      <a:pt x="332" y="605"/>
                    </a:lnTo>
                    <a:lnTo>
                      <a:pt x="326" y="599"/>
                    </a:lnTo>
                    <a:lnTo>
                      <a:pt x="314" y="586"/>
                    </a:lnTo>
                    <a:lnTo>
                      <a:pt x="308" y="580"/>
                    </a:lnTo>
                    <a:lnTo>
                      <a:pt x="302" y="574"/>
                    </a:lnTo>
                    <a:lnTo>
                      <a:pt x="290" y="568"/>
                    </a:lnTo>
                    <a:lnTo>
                      <a:pt x="284" y="574"/>
                    </a:lnTo>
                    <a:lnTo>
                      <a:pt x="278" y="580"/>
                    </a:lnTo>
                    <a:lnTo>
                      <a:pt x="271" y="586"/>
                    </a:lnTo>
                    <a:lnTo>
                      <a:pt x="265" y="592"/>
                    </a:lnTo>
                    <a:lnTo>
                      <a:pt x="253" y="592"/>
                    </a:lnTo>
                    <a:lnTo>
                      <a:pt x="247" y="586"/>
                    </a:lnTo>
                    <a:lnTo>
                      <a:pt x="241" y="580"/>
                    </a:lnTo>
                    <a:lnTo>
                      <a:pt x="235" y="586"/>
                    </a:lnTo>
                    <a:lnTo>
                      <a:pt x="229" y="586"/>
                    </a:lnTo>
                    <a:lnTo>
                      <a:pt x="229" y="592"/>
                    </a:lnTo>
                    <a:lnTo>
                      <a:pt x="229" y="599"/>
                    </a:lnTo>
                    <a:lnTo>
                      <a:pt x="229" y="605"/>
                    </a:lnTo>
                    <a:lnTo>
                      <a:pt x="223" y="611"/>
                    </a:lnTo>
                    <a:lnTo>
                      <a:pt x="211" y="617"/>
                    </a:lnTo>
                    <a:lnTo>
                      <a:pt x="205" y="617"/>
                    </a:lnTo>
                    <a:lnTo>
                      <a:pt x="193" y="623"/>
                    </a:lnTo>
                    <a:lnTo>
                      <a:pt x="187" y="635"/>
                    </a:lnTo>
                    <a:lnTo>
                      <a:pt x="187" y="647"/>
                    </a:lnTo>
                    <a:lnTo>
                      <a:pt x="193" y="653"/>
                    </a:lnTo>
                    <a:lnTo>
                      <a:pt x="187" y="659"/>
                    </a:lnTo>
                    <a:lnTo>
                      <a:pt x="181" y="659"/>
                    </a:lnTo>
                    <a:lnTo>
                      <a:pt x="175" y="665"/>
                    </a:lnTo>
                    <a:lnTo>
                      <a:pt x="169" y="665"/>
                    </a:lnTo>
                    <a:lnTo>
                      <a:pt x="169" y="671"/>
                    </a:lnTo>
                    <a:lnTo>
                      <a:pt x="157" y="671"/>
                    </a:lnTo>
                    <a:lnTo>
                      <a:pt x="151" y="671"/>
                    </a:lnTo>
                    <a:lnTo>
                      <a:pt x="145" y="671"/>
                    </a:lnTo>
                    <a:lnTo>
                      <a:pt x="132" y="671"/>
                    </a:lnTo>
                    <a:lnTo>
                      <a:pt x="126" y="677"/>
                    </a:lnTo>
                    <a:lnTo>
                      <a:pt x="120" y="677"/>
                    </a:lnTo>
                    <a:lnTo>
                      <a:pt x="120" y="671"/>
                    </a:lnTo>
                    <a:lnTo>
                      <a:pt x="114" y="665"/>
                    </a:lnTo>
                    <a:lnTo>
                      <a:pt x="108" y="665"/>
                    </a:lnTo>
                    <a:lnTo>
                      <a:pt x="102" y="671"/>
                    </a:lnTo>
                    <a:lnTo>
                      <a:pt x="96" y="665"/>
                    </a:lnTo>
                    <a:lnTo>
                      <a:pt x="90" y="665"/>
                    </a:lnTo>
                    <a:lnTo>
                      <a:pt x="90" y="659"/>
                    </a:lnTo>
                    <a:lnTo>
                      <a:pt x="90" y="647"/>
                    </a:lnTo>
                    <a:lnTo>
                      <a:pt x="84" y="641"/>
                    </a:lnTo>
                    <a:lnTo>
                      <a:pt x="84" y="635"/>
                    </a:lnTo>
                    <a:lnTo>
                      <a:pt x="90" y="629"/>
                    </a:lnTo>
                    <a:lnTo>
                      <a:pt x="90" y="623"/>
                    </a:lnTo>
                    <a:lnTo>
                      <a:pt x="90" y="611"/>
                    </a:lnTo>
                    <a:lnTo>
                      <a:pt x="90" y="605"/>
                    </a:lnTo>
                    <a:lnTo>
                      <a:pt x="90" y="592"/>
                    </a:lnTo>
                    <a:lnTo>
                      <a:pt x="90" y="586"/>
                    </a:lnTo>
                    <a:lnTo>
                      <a:pt x="90" y="580"/>
                    </a:lnTo>
                    <a:lnTo>
                      <a:pt x="96" y="580"/>
                    </a:lnTo>
                    <a:lnTo>
                      <a:pt x="102" y="574"/>
                    </a:lnTo>
                    <a:lnTo>
                      <a:pt x="108" y="580"/>
                    </a:lnTo>
                    <a:lnTo>
                      <a:pt x="120" y="580"/>
                    </a:lnTo>
                    <a:lnTo>
                      <a:pt x="132" y="580"/>
                    </a:lnTo>
                    <a:lnTo>
                      <a:pt x="139" y="580"/>
                    </a:lnTo>
                    <a:lnTo>
                      <a:pt x="145" y="580"/>
                    </a:lnTo>
                    <a:lnTo>
                      <a:pt x="157" y="580"/>
                    </a:lnTo>
                    <a:lnTo>
                      <a:pt x="163" y="580"/>
                    </a:lnTo>
                    <a:lnTo>
                      <a:pt x="175" y="580"/>
                    </a:lnTo>
                    <a:lnTo>
                      <a:pt x="181" y="580"/>
                    </a:lnTo>
                    <a:lnTo>
                      <a:pt x="181" y="574"/>
                    </a:lnTo>
                    <a:lnTo>
                      <a:pt x="181" y="562"/>
                    </a:lnTo>
                    <a:lnTo>
                      <a:pt x="181" y="556"/>
                    </a:lnTo>
                    <a:lnTo>
                      <a:pt x="181" y="550"/>
                    </a:lnTo>
                    <a:lnTo>
                      <a:pt x="175" y="544"/>
                    </a:lnTo>
                    <a:lnTo>
                      <a:pt x="175" y="538"/>
                    </a:lnTo>
                    <a:lnTo>
                      <a:pt x="163" y="532"/>
                    </a:lnTo>
                    <a:lnTo>
                      <a:pt x="151" y="526"/>
                    </a:lnTo>
                    <a:lnTo>
                      <a:pt x="145" y="526"/>
                    </a:lnTo>
                    <a:lnTo>
                      <a:pt x="139" y="520"/>
                    </a:lnTo>
                    <a:lnTo>
                      <a:pt x="139" y="514"/>
                    </a:lnTo>
                    <a:lnTo>
                      <a:pt x="145" y="514"/>
                    </a:lnTo>
                    <a:lnTo>
                      <a:pt x="157" y="508"/>
                    </a:lnTo>
                    <a:lnTo>
                      <a:pt x="157" y="514"/>
                    </a:lnTo>
                    <a:lnTo>
                      <a:pt x="163" y="514"/>
                    </a:lnTo>
                    <a:lnTo>
                      <a:pt x="169" y="514"/>
                    </a:lnTo>
                    <a:lnTo>
                      <a:pt x="175" y="514"/>
                    </a:lnTo>
                    <a:lnTo>
                      <a:pt x="175" y="502"/>
                    </a:lnTo>
                    <a:lnTo>
                      <a:pt x="175" y="496"/>
                    </a:lnTo>
                    <a:lnTo>
                      <a:pt x="181" y="496"/>
                    </a:lnTo>
                    <a:lnTo>
                      <a:pt x="181" y="502"/>
                    </a:lnTo>
                    <a:lnTo>
                      <a:pt x="187" y="502"/>
                    </a:lnTo>
                    <a:lnTo>
                      <a:pt x="193" y="502"/>
                    </a:lnTo>
                    <a:lnTo>
                      <a:pt x="193" y="496"/>
                    </a:lnTo>
                    <a:lnTo>
                      <a:pt x="199" y="490"/>
                    </a:lnTo>
                    <a:lnTo>
                      <a:pt x="211" y="490"/>
                    </a:lnTo>
                    <a:lnTo>
                      <a:pt x="211" y="478"/>
                    </a:lnTo>
                    <a:lnTo>
                      <a:pt x="217" y="472"/>
                    </a:lnTo>
                    <a:lnTo>
                      <a:pt x="229" y="472"/>
                    </a:lnTo>
                    <a:lnTo>
                      <a:pt x="235" y="466"/>
                    </a:lnTo>
                    <a:lnTo>
                      <a:pt x="241" y="466"/>
                    </a:lnTo>
                    <a:lnTo>
                      <a:pt x="241" y="460"/>
                    </a:lnTo>
                    <a:lnTo>
                      <a:pt x="247" y="453"/>
                    </a:lnTo>
                    <a:lnTo>
                      <a:pt x="253" y="453"/>
                    </a:lnTo>
                    <a:lnTo>
                      <a:pt x="253" y="460"/>
                    </a:lnTo>
                    <a:lnTo>
                      <a:pt x="259" y="453"/>
                    </a:lnTo>
                    <a:lnTo>
                      <a:pt x="253" y="447"/>
                    </a:lnTo>
                    <a:lnTo>
                      <a:pt x="253" y="441"/>
                    </a:lnTo>
                    <a:lnTo>
                      <a:pt x="259" y="435"/>
                    </a:lnTo>
                    <a:lnTo>
                      <a:pt x="265" y="435"/>
                    </a:lnTo>
                    <a:lnTo>
                      <a:pt x="271" y="435"/>
                    </a:lnTo>
                    <a:lnTo>
                      <a:pt x="278" y="441"/>
                    </a:lnTo>
                    <a:lnTo>
                      <a:pt x="278" y="435"/>
                    </a:lnTo>
                    <a:lnTo>
                      <a:pt x="284" y="429"/>
                    </a:lnTo>
                    <a:lnTo>
                      <a:pt x="284" y="435"/>
                    </a:lnTo>
                    <a:lnTo>
                      <a:pt x="290" y="435"/>
                    </a:lnTo>
                    <a:lnTo>
                      <a:pt x="296" y="435"/>
                    </a:lnTo>
                    <a:lnTo>
                      <a:pt x="296" y="423"/>
                    </a:lnTo>
                    <a:lnTo>
                      <a:pt x="290" y="417"/>
                    </a:lnTo>
                    <a:lnTo>
                      <a:pt x="296" y="417"/>
                    </a:lnTo>
                    <a:lnTo>
                      <a:pt x="296" y="411"/>
                    </a:lnTo>
                    <a:lnTo>
                      <a:pt x="290" y="405"/>
                    </a:lnTo>
                    <a:lnTo>
                      <a:pt x="290" y="399"/>
                    </a:lnTo>
                    <a:lnTo>
                      <a:pt x="290" y="393"/>
                    </a:lnTo>
                    <a:lnTo>
                      <a:pt x="296" y="387"/>
                    </a:lnTo>
                    <a:lnTo>
                      <a:pt x="302" y="387"/>
                    </a:lnTo>
                    <a:lnTo>
                      <a:pt x="296" y="387"/>
                    </a:lnTo>
                    <a:lnTo>
                      <a:pt x="290" y="387"/>
                    </a:lnTo>
                    <a:lnTo>
                      <a:pt x="302" y="381"/>
                    </a:lnTo>
                    <a:lnTo>
                      <a:pt x="308" y="375"/>
                    </a:lnTo>
                    <a:lnTo>
                      <a:pt x="314" y="375"/>
                    </a:lnTo>
                    <a:lnTo>
                      <a:pt x="314" y="381"/>
                    </a:lnTo>
                    <a:lnTo>
                      <a:pt x="314" y="387"/>
                    </a:lnTo>
                    <a:lnTo>
                      <a:pt x="314" y="393"/>
                    </a:lnTo>
                    <a:lnTo>
                      <a:pt x="314" y="399"/>
                    </a:lnTo>
                    <a:lnTo>
                      <a:pt x="308" y="399"/>
                    </a:lnTo>
                    <a:lnTo>
                      <a:pt x="308" y="405"/>
                    </a:lnTo>
                    <a:lnTo>
                      <a:pt x="308" y="411"/>
                    </a:lnTo>
                    <a:lnTo>
                      <a:pt x="308" y="417"/>
                    </a:lnTo>
                    <a:lnTo>
                      <a:pt x="308" y="423"/>
                    </a:lnTo>
                    <a:lnTo>
                      <a:pt x="314" y="423"/>
                    </a:lnTo>
                    <a:lnTo>
                      <a:pt x="320" y="423"/>
                    </a:lnTo>
                    <a:lnTo>
                      <a:pt x="320" y="429"/>
                    </a:lnTo>
                    <a:lnTo>
                      <a:pt x="326" y="429"/>
                    </a:lnTo>
                    <a:lnTo>
                      <a:pt x="332" y="429"/>
                    </a:lnTo>
                    <a:lnTo>
                      <a:pt x="338" y="423"/>
                    </a:lnTo>
                    <a:lnTo>
                      <a:pt x="344" y="423"/>
                    </a:lnTo>
                    <a:lnTo>
                      <a:pt x="344" y="429"/>
                    </a:lnTo>
                    <a:lnTo>
                      <a:pt x="344" y="435"/>
                    </a:lnTo>
                    <a:lnTo>
                      <a:pt x="350" y="435"/>
                    </a:lnTo>
                    <a:lnTo>
                      <a:pt x="356" y="435"/>
                    </a:lnTo>
                    <a:lnTo>
                      <a:pt x="362" y="429"/>
                    </a:lnTo>
                    <a:lnTo>
                      <a:pt x="368" y="429"/>
                    </a:lnTo>
                    <a:lnTo>
                      <a:pt x="374" y="423"/>
                    </a:lnTo>
                    <a:lnTo>
                      <a:pt x="386" y="423"/>
                    </a:lnTo>
                    <a:lnTo>
                      <a:pt x="404" y="423"/>
                    </a:lnTo>
                    <a:lnTo>
                      <a:pt x="398" y="423"/>
                    </a:lnTo>
                    <a:lnTo>
                      <a:pt x="404" y="429"/>
                    </a:lnTo>
                    <a:lnTo>
                      <a:pt x="410" y="429"/>
                    </a:lnTo>
                    <a:lnTo>
                      <a:pt x="417" y="423"/>
                    </a:lnTo>
                    <a:lnTo>
                      <a:pt x="410" y="423"/>
                    </a:lnTo>
                    <a:lnTo>
                      <a:pt x="417" y="423"/>
                    </a:lnTo>
                    <a:lnTo>
                      <a:pt x="423" y="417"/>
                    </a:lnTo>
                    <a:lnTo>
                      <a:pt x="423" y="411"/>
                    </a:lnTo>
                    <a:lnTo>
                      <a:pt x="429" y="411"/>
                    </a:lnTo>
                    <a:lnTo>
                      <a:pt x="429" y="417"/>
                    </a:lnTo>
                    <a:lnTo>
                      <a:pt x="423" y="417"/>
                    </a:lnTo>
                    <a:lnTo>
                      <a:pt x="429" y="423"/>
                    </a:lnTo>
                    <a:lnTo>
                      <a:pt x="435" y="417"/>
                    </a:lnTo>
                    <a:lnTo>
                      <a:pt x="429" y="411"/>
                    </a:lnTo>
                    <a:lnTo>
                      <a:pt x="429" y="405"/>
                    </a:lnTo>
                    <a:lnTo>
                      <a:pt x="429" y="399"/>
                    </a:lnTo>
                    <a:lnTo>
                      <a:pt x="435" y="393"/>
                    </a:lnTo>
                    <a:lnTo>
                      <a:pt x="435" y="387"/>
                    </a:lnTo>
                    <a:lnTo>
                      <a:pt x="441" y="381"/>
                    </a:lnTo>
                    <a:lnTo>
                      <a:pt x="447" y="375"/>
                    </a:lnTo>
                    <a:lnTo>
                      <a:pt x="453" y="375"/>
                    </a:lnTo>
                    <a:lnTo>
                      <a:pt x="453" y="381"/>
                    </a:lnTo>
                    <a:lnTo>
                      <a:pt x="459" y="387"/>
                    </a:lnTo>
                    <a:lnTo>
                      <a:pt x="465" y="387"/>
                    </a:lnTo>
                    <a:lnTo>
                      <a:pt x="471" y="387"/>
                    </a:lnTo>
                    <a:lnTo>
                      <a:pt x="471" y="381"/>
                    </a:lnTo>
                    <a:lnTo>
                      <a:pt x="471" y="375"/>
                    </a:lnTo>
                    <a:lnTo>
                      <a:pt x="471" y="369"/>
                    </a:lnTo>
                    <a:lnTo>
                      <a:pt x="471" y="363"/>
                    </a:lnTo>
                    <a:lnTo>
                      <a:pt x="465" y="363"/>
                    </a:lnTo>
                    <a:lnTo>
                      <a:pt x="459" y="357"/>
                    </a:lnTo>
                    <a:lnTo>
                      <a:pt x="459" y="351"/>
                    </a:lnTo>
                    <a:lnTo>
                      <a:pt x="465" y="351"/>
                    </a:lnTo>
                    <a:lnTo>
                      <a:pt x="477" y="345"/>
                    </a:lnTo>
                    <a:lnTo>
                      <a:pt x="483" y="345"/>
                    </a:lnTo>
                    <a:lnTo>
                      <a:pt x="495" y="345"/>
                    </a:lnTo>
                    <a:lnTo>
                      <a:pt x="501" y="345"/>
                    </a:lnTo>
                    <a:lnTo>
                      <a:pt x="507" y="345"/>
                    </a:lnTo>
                    <a:lnTo>
                      <a:pt x="513" y="345"/>
                    </a:lnTo>
                    <a:lnTo>
                      <a:pt x="519" y="345"/>
                    </a:lnTo>
                    <a:lnTo>
                      <a:pt x="525" y="345"/>
                    </a:lnTo>
                    <a:lnTo>
                      <a:pt x="531" y="345"/>
                    </a:lnTo>
                    <a:lnTo>
                      <a:pt x="525" y="339"/>
                    </a:lnTo>
                    <a:lnTo>
                      <a:pt x="519" y="339"/>
                    </a:lnTo>
                    <a:lnTo>
                      <a:pt x="513" y="333"/>
                    </a:lnTo>
                    <a:lnTo>
                      <a:pt x="507" y="333"/>
                    </a:lnTo>
                    <a:lnTo>
                      <a:pt x="495" y="333"/>
                    </a:lnTo>
                    <a:lnTo>
                      <a:pt x="477" y="333"/>
                    </a:lnTo>
                    <a:lnTo>
                      <a:pt x="465" y="339"/>
                    </a:lnTo>
                    <a:lnTo>
                      <a:pt x="453" y="345"/>
                    </a:lnTo>
                    <a:lnTo>
                      <a:pt x="453" y="339"/>
                    </a:lnTo>
                    <a:lnTo>
                      <a:pt x="453" y="333"/>
                    </a:lnTo>
                    <a:lnTo>
                      <a:pt x="453" y="327"/>
                    </a:lnTo>
                    <a:lnTo>
                      <a:pt x="447" y="327"/>
                    </a:lnTo>
                    <a:lnTo>
                      <a:pt x="441" y="327"/>
                    </a:lnTo>
                    <a:lnTo>
                      <a:pt x="435" y="327"/>
                    </a:lnTo>
                    <a:lnTo>
                      <a:pt x="435" y="321"/>
                    </a:lnTo>
                    <a:lnTo>
                      <a:pt x="435" y="308"/>
                    </a:lnTo>
                    <a:lnTo>
                      <a:pt x="435" y="296"/>
                    </a:lnTo>
                    <a:lnTo>
                      <a:pt x="441" y="284"/>
                    </a:lnTo>
                    <a:lnTo>
                      <a:pt x="447" y="278"/>
                    </a:lnTo>
                    <a:lnTo>
                      <a:pt x="459" y="266"/>
                    </a:lnTo>
                    <a:lnTo>
                      <a:pt x="459" y="260"/>
                    </a:lnTo>
                    <a:lnTo>
                      <a:pt x="465" y="260"/>
                    </a:lnTo>
                    <a:lnTo>
                      <a:pt x="471" y="260"/>
                    </a:lnTo>
                    <a:lnTo>
                      <a:pt x="477" y="254"/>
                    </a:lnTo>
                    <a:lnTo>
                      <a:pt x="471" y="248"/>
                    </a:lnTo>
                    <a:lnTo>
                      <a:pt x="471" y="242"/>
                    </a:lnTo>
                    <a:lnTo>
                      <a:pt x="465" y="242"/>
                    </a:lnTo>
                    <a:lnTo>
                      <a:pt x="459" y="242"/>
                    </a:lnTo>
                    <a:lnTo>
                      <a:pt x="453" y="242"/>
                    </a:lnTo>
                    <a:lnTo>
                      <a:pt x="453" y="236"/>
                    </a:lnTo>
                    <a:lnTo>
                      <a:pt x="441" y="242"/>
                    </a:lnTo>
                    <a:lnTo>
                      <a:pt x="435" y="254"/>
                    </a:lnTo>
                    <a:lnTo>
                      <a:pt x="441" y="254"/>
                    </a:lnTo>
                    <a:lnTo>
                      <a:pt x="441" y="260"/>
                    </a:lnTo>
                    <a:lnTo>
                      <a:pt x="435" y="266"/>
                    </a:lnTo>
                    <a:lnTo>
                      <a:pt x="417" y="278"/>
                    </a:lnTo>
                    <a:lnTo>
                      <a:pt x="404" y="284"/>
                    </a:lnTo>
                    <a:lnTo>
                      <a:pt x="398" y="290"/>
                    </a:lnTo>
                    <a:lnTo>
                      <a:pt x="392" y="296"/>
                    </a:lnTo>
                    <a:lnTo>
                      <a:pt x="386" y="308"/>
                    </a:lnTo>
                    <a:lnTo>
                      <a:pt x="386" y="321"/>
                    </a:lnTo>
                    <a:lnTo>
                      <a:pt x="386" y="327"/>
                    </a:lnTo>
                    <a:lnTo>
                      <a:pt x="392" y="327"/>
                    </a:lnTo>
                    <a:lnTo>
                      <a:pt x="398" y="333"/>
                    </a:lnTo>
                    <a:lnTo>
                      <a:pt x="404" y="339"/>
                    </a:lnTo>
                    <a:lnTo>
                      <a:pt x="404" y="345"/>
                    </a:lnTo>
                    <a:lnTo>
                      <a:pt x="398" y="351"/>
                    </a:lnTo>
                    <a:lnTo>
                      <a:pt x="392" y="351"/>
                    </a:lnTo>
                    <a:lnTo>
                      <a:pt x="386" y="357"/>
                    </a:lnTo>
                    <a:lnTo>
                      <a:pt x="386" y="369"/>
                    </a:lnTo>
                    <a:lnTo>
                      <a:pt x="386" y="381"/>
                    </a:lnTo>
                    <a:lnTo>
                      <a:pt x="380" y="387"/>
                    </a:lnTo>
                    <a:lnTo>
                      <a:pt x="380" y="393"/>
                    </a:lnTo>
                    <a:lnTo>
                      <a:pt x="368" y="393"/>
                    </a:lnTo>
                    <a:lnTo>
                      <a:pt x="362" y="393"/>
                    </a:lnTo>
                    <a:lnTo>
                      <a:pt x="356" y="399"/>
                    </a:lnTo>
                    <a:lnTo>
                      <a:pt x="356" y="405"/>
                    </a:lnTo>
                    <a:lnTo>
                      <a:pt x="350" y="405"/>
                    </a:lnTo>
                    <a:lnTo>
                      <a:pt x="344" y="405"/>
                    </a:lnTo>
                    <a:lnTo>
                      <a:pt x="344" y="399"/>
                    </a:lnTo>
                    <a:lnTo>
                      <a:pt x="344" y="393"/>
                    </a:lnTo>
                    <a:lnTo>
                      <a:pt x="338" y="387"/>
                    </a:lnTo>
                    <a:lnTo>
                      <a:pt x="332" y="375"/>
                    </a:lnTo>
                    <a:lnTo>
                      <a:pt x="326" y="363"/>
                    </a:lnTo>
                    <a:lnTo>
                      <a:pt x="326" y="357"/>
                    </a:lnTo>
                    <a:lnTo>
                      <a:pt x="326" y="351"/>
                    </a:lnTo>
                    <a:lnTo>
                      <a:pt x="320" y="351"/>
                    </a:lnTo>
                    <a:lnTo>
                      <a:pt x="320" y="345"/>
                    </a:lnTo>
                    <a:lnTo>
                      <a:pt x="314" y="351"/>
                    </a:lnTo>
                    <a:lnTo>
                      <a:pt x="308" y="357"/>
                    </a:lnTo>
                    <a:lnTo>
                      <a:pt x="296" y="363"/>
                    </a:lnTo>
                    <a:lnTo>
                      <a:pt x="290" y="369"/>
                    </a:lnTo>
                    <a:lnTo>
                      <a:pt x="278" y="369"/>
                    </a:lnTo>
                    <a:lnTo>
                      <a:pt x="265" y="369"/>
                    </a:lnTo>
                    <a:lnTo>
                      <a:pt x="259" y="363"/>
                    </a:lnTo>
                    <a:lnTo>
                      <a:pt x="259" y="357"/>
                    </a:lnTo>
                    <a:lnTo>
                      <a:pt x="259" y="351"/>
                    </a:lnTo>
                    <a:lnTo>
                      <a:pt x="253" y="351"/>
                    </a:lnTo>
                    <a:lnTo>
                      <a:pt x="253" y="345"/>
                    </a:lnTo>
                    <a:lnTo>
                      <a:pt x="253" y="339"/>
                    </a:lnTo>
                    <a:lnTo>
                      <a:pt x="253" y="327"/>
                    </a:lnTo>
                    <a:lnTo>
                      <a:pt x="253" y="321"/>
                    </a:lnTo>
                    <a:lnTo>
                      <a:pt x="253" y="314"/>
                    </a:lnTo>
                    <a:lnTo>
                      <a:pt x="259" y="302"/>
                    </a:lnTo>
                    <a:lnTo>
                      <a:pt x="265" y="296"/>
                    </a:lnTo>
                    <a:lnTo>
                      <a:pt x="271" y="290"/>
                    </a:lnTo>
                    <a:lnTo>
                      <a:pt x="284" y="284"/>
                    </a:lnTo>
                    <a:lnTo>
                      <a:pt x="290" y="284"/>
                    </a:lnTo>
                    <a:lnTo>
                      <a:pt x="302" y="278"/>
                    </a:lnTo>
                    <a:lnTo>
                      <a:pt x="308" y="278"/>
                    </a:lnTo>
                    <a:lnTo>
                      <a:pt x="314" y="278"/>
                    </a:lnTo>
                    <a:lnTo>
                      <a:pt x="320" y="278"/>
                    </a:lnTo>
                    <a:lnTo>
                      <a:pt x="326" y="272"/>
                    </a:lnTo>
                    <a:lnTo>
                      <a:pt x="320" y="272"/>
                    </a:lnTo>
                    <a:lnTo>
                      <a:pt x="314" y="272"/>
                    </a:lnTo>
                    <a:lnTo>
                      <a:pt x="308" y="272"/>
                    </a:lnTo>
                    <a:lnTo>
                      <a:pt x="302" y="278"/>
                    </a:lnTo>
                    <a:lnTo>
                      <a:pt x="308" y="272"/>
                    </a:lnTo>
                    <a:lnTo>
                      <a:pt x="314" y="260"/>
                    </a:lnTo>
                    <a:lnTo>
                      <a:pt x="320" y="254"/>
                    </a:lnTo>
                    <a:lnTo>
                      <a:pt x="326" y="248"/>
                    </a:lnTo>
                    <a:lnTo>
                      <a:pt x="332" y="248"/>
                    </a:lnTo>
                    <a:lnTo>
                      <a:pt x="338" y="242"/>
                    </a:lnTo>
                    <a:lnTo>
                      <a:pt x="344" y="236"/>
                    </a:lnTo>
                    <a:lnTo>
                      <a:pt x="350" y="236"/>
                    </a:lnTo>
                    <a:lnTo>
                      <a:pt x="338" y="236"/>
                    </a:lnTo>
                    <a:lnTo>
                      <a:pt x="344" y="230"/>
                    </a:lnTo>
                    <a:lnTo>
                      <a:pt x="344" y="224"/>
                    </a:lnTo>
                    <a:lnTo>
                      <a:pt x="350" y="218"/>
                    </a:lnTo>
                    <a:lnTo>
                      <a:pt x="356" y="212"/>
                    </a:lnTo>
                    <a:lnTo>
                      <a:pt x="362" y="212"/>
                    </a:lnTo>
                    <a:lnTo>
                      <a:pt x="368" y="206"/>
                    </a:lnTo>
                    <a:lnTo>
                      <a:pt x="368" y="200"/>
                    </a:lnTo>
                    <a:lnTo>
                      <a:pt x="368" y="194"/>
                    </a:lnTo>
                    <a:lnTo>
                      <a:pt x="362" y="194"/>
                    </a:lnTo>
                    <a:lnTo>
                      <a:pt x="368" y="188"/>
                    </a:lnTo>
                    <a:lnTo>
                      <a:pt x="380" y="188"/>
                    </a:lnTo>
                    <a:lnTo>
                      <a:pt x="386" y="182"/>
                    </a:lnTo>
                    <a:lnTo>
                      <a:pt x="386" y="169"/>
                    </a:lnTo>
                    <a:lnTo>
                      <a:pt x="392" y="175"/>
                    </a:lnTo>
                    <a:lnTo>
                      <a:pt x="404" y="175"/>
                    </a:lnTo>
                    <a:lnTo>
                      <a:pt x="404" y="169"/>
                    </a:lnTo>
                    <a:lnTo>
                      <a:pt x="404" y="163"/>
                    </a:lnTo>
                    <a:lnTo>
                      <a:pt x="417" y="163"/>
                    </a:lnTo>
                    <a:lnTo>
                      <a:pt x="423" y="163"/>
                    </a:lnTo>
                    <a:lnTo>
                      <a:pt x="429" y="169"/>
                    </a:lnTo>
                    <a:lnTo>
                      <a:pt x="429" y="175"/>
                    </a:lnTo>
                    <a:lnTo>
                      <a:pt x="435" y="163"/>
                    </a:lnTo>
                    <a:lnTo>
                      <a:pt x="435" y="157"/>
                    </a:lnTo>
                    <a:lnTo>
                      <a:pt x="441" y="157"/>
                    </a:lnTo>
                    <a:lnTo>
                      <a:pt x="447" y="163"/>
                    </a:lnTo>
                    <a:lnTo>
                      <a:pt x="447" y="157"/>
                    </a:lnTo>
                    <a:lnTo>
                      <a:pt x="447" y="151"/>
                    </a:lnTo>
                    <a:lnTo>
                      <a:pt x="447" y="145"/>
                    </a:lnTo>
                    <a:lnTo>
                      <a:pt x="459" y="145"/>
                    </a:lnTo>
                    <a:lnTo>
                      <a:pt x="465" y="151"/>
                    </a:lnTo>
                    <a:lnTo>
                      <a:pt x="477" y="145"/>
                    </a:lnTo>
                    <a:lnTo>
                      <a:pt x="483" y="145"/>
                    </a:lnTo>
                    <a:lnTo>
                      <a:pt x="483" y="139"/>
                    </a:lnTo>
                    <a:lnTo>
                      <a:pt x="483" y="145"/>
                    </a:lnTo>
                    <a:lnTo>
                      <a:pt x="483" y="151"/>
                    </a:lnTo>
                    <a:lnTo>
                      <a:pt x="489" y="151"/>
                    </a:lnTo>
                    <a:lnTo>
                      <a:pt x="489" y="145"/>
                    </a:lnTo>
                    <a:lnTo>
                      <a:pt x="489" y="139"/>
                    </a:lnTo>
                    <a:lnTo>
                      <a:pt x="495" y="139"/>
                    </a:lnTo>
                    <a:lnTo>
                      <a:pt x="501" y="145"/>
                    </a:lnTo>
                    <a:lnTo>
                      <a:pt x="501" y="151"/>
                    </a:lnTo>
                    <a:lnTo>
                      <a:pt x="501" y="145"/>
                    </a:lnTo>
                    <a:lnTo>
                      <a:pt x="507" y="139"/>
                    </a:lnTo>
                    <a:lnTo>
                      <a:pt x="513" y="139"/>
                    </a:lnTo>
                    <a:lnTo>
                      <a:pt x="513" y="145"/>
                    </a:lnTo>
                    <a:lnTo>
                      <a:pt x="513" y="151"/>
                    </a:lnTo>
                    <a:lnTo>
                      <a:pt x="519" y="145"/>
                    </a:lnTo>
                    <a:lnTo>
                      <a:pt x="525" y="145"/>
                    </a:lnTo>
                    <a:lnTo>
                      <a:pt x="531" y="145"/>
                    </a:lnTo>
                    <a:lnTo>
                      <a:pt x="543" y="151"/>
                    </a:lnTo>
                    <a:lnTo>
                      <a:pt x="537" y="157"/>
                    </a:lnTo>
                    <a:lnTo>
                      <a:pt x="531" y="151"/>
                    </a:lnTo>
                    <a:lnTo>
                      <a:pt x="525" y="157"/>
                    </a:lnTo>
                    <a:lnTo>
                      <a:pt x="531" y="157"/>
                    </a:lnTo>
                    <a:lnTo>
                      <a:pt x="531" y="163"/>
                    </a:lnTo>
                    <a:lnTo>
                      <a:pt x="525" y="169"/>
                    </a:lnTo>
                    <a:lnTo>
                      <a:pt x="519" y="169"/>
                    </a:lnTo>
                    <a:lnTo>
                      <a:pt x="525" y="169"/>
                    </a:lnTo>
                    <a:lnTo>
                      <a:pt x="537" y="169"/>
                    </a:lnTo>
                    <a:lnTo>
                      <a:pt x="537" y="163"/>
                    </a:lnTo>
                    <a:lnTo>
                      <a:pt x="543" y="163"/>
                    </a:lnTo>
                    <a:lnTo>
                      <a:pt x="549" y="169"/>
                    </a:lnTo>
                    <a:lnTo>
                      <a:pt x="562" y="169"/>
                    </a:lnTo>
                    <a:lnTo>
                      <a:pt x="574" y="175"/>
                    </a:lnTo>
                    <a:lnTo>
                      <a:pt x="586" y="175"/>
                    </a:lnTo>
                    <a:lnTo>
                      <a:pt x="598" y="182"/>
                    </a:lnTo>
                    <a:lnTo>
                      <a:pt x="610" y="188"/>
                    </a:lnTo>
                    <a:lnTo>
                      <a:pt x="628" y="194"/>
                    </a:lnTo>
                    <a:lnTo>
                      <a:pt x="640" y="200"/>
                    </a:lnTo>
                    <a:lnTo>
                      <a:pt x="646" y="206"/>
                    </a:lnTo>
                    <a:lnTo>
                      <a:pt x="652" y="212"/>
                    </a:lnTo>
                    <a:lnTo>
                      <a:pt x="652" y="218"/>
                    </a:lnTo>
                    <a:lnTo>
                      <a:pt x="646" y="224"/>
                    </a:lnTo>
                    <a:lnTo>
                      <a:pt x="640" y="230"/>
                    </a:lnTo>
                    <a:lnTo>
                      <a:pt x="634" y="236"/>
                    </a:lnTo>
                    <a:lnTo>
                      <a:pt x="622" y="236"/>
                    </a:lnTo>
                    <a:lnTo>
                      <a:pt x="610" y="236"/>
                    </a:lnTo>
                    <a:lnTo>
                      <a:pt x="604" y="230"/>
                    </a:lnTo>
                    <a:lnTo>
                      <a:pt x="598" y="230"/>
                    </a:lnTo>
                    <a:lnTo>
                      <a:pt x="592" y="230"/>
                    </a:lnTo>
                    <a:lnTo>
                      <a:pt x="580" y="224"/>
                    </a:lnTo>
                    <a:lnTo>
                      <a:pt x="568" y="218"/>
                    </a:lnTo>
                    <a:lnTo>
                      <a:pt x="556" y="218"/>
                    </a:lnTo>
                    <a:lnTo>
                      <a:pt x="562" y="224"/>
                    </a:lnTo>
                    <a:lnTo>
                      <a:pt x="574" y="230"/>
                    </a:lnTo>
                    <a:lnTo>
                      <a:pt x="586" y="236"/>
                    </a:lnTo>
                    <a:lnTo>
                      <a:pt x="586" y="242"/>
                    </a:lnTo>
                    <a:lnTo>
                      <a:pt x="586" y="254"/>
                    </a:lnTo>
                    <a:lnTo>
                      <a:pt x="586" y="260"/>
                    </a:lnTo>
                    <a:lnTo>
                      <a:pt x="592" y="260"/>
                    </a:lnTo>
                    <a:lnTo>
                      <a:pt x="598" y="260"/>
                    </a:lnTo>
                    <a:lnTo>
                      <a:pt x="604" y="266"/>
                    </a:lnTo>
                    <a:lnTo>
                      <a:pt x="616" y="272"/>
                    </a:lnTo>
                    <a:lnTo>
                      <a:pt x="622" y="272"/>
                    </a:lnTo>
                    <a:lnTo>
                      <a:pt x="622" y="266"/>
                    </a:lnTo>
                    <a:lnTo>
                      <a:pt x="622" y="260"/>
                    </a:lnTo>
                    <a:lnTo>
                      <a:pt x="616" y="260"/>
                    </a:lnTo>
                    <a:lnTo>
                      <a:pt x="610" y="260"/>
                    </a:lnTo>
                    <a:lnTo>
                      <a:pt x="610" y="254"/>
                    </a:lnTo>
                    <a:lnTo>
                      <a:pt x="610" y="248"/>
                    </a:lnTo>
                    <a:lnTo>
                      <a:pt x="622" y="254"/>
                    </a:lnTo>
                    <a:lnTo>
                      <a:pt x="634" y="254"/>
                    </a:lnTo>
                    <a:lnTo>
                      <a:pt x="646" y="254"/>
                    </a:lnTo>
                    <a:lnTo>
                      <a:pt x="652" y="254"/>
                    </a:lnTo>
                    <a:lnTo>
                      <a:pt x="646" y="248"/>
                    </a:lnTo>
                    <a:lnTo>
                      <a:pt x="646" y="242"/>
                    </a:lnTo>
                    <a:lnTo>
                      <a:pt x="646" y="236"/>
                    </a:lnTo>
                    <a:lnTo>
                      <a:pt x="652" y="236"/>
                    </a:lnTo>
                    <a:lnTo>
                      <a:pt x="664" y="230"/>
                    </a:lnTo>
                    <a:lnTo>
                      <a:pt x="676" y="230"/>
                    </a:lnTo>
                    <a:lnTo>
                      <a:pt x="688" y="242"/>
                    </a:lnTo>
                    <a:lnTo>
                      <a:pt x="688" y="236"/>
                    </a:lnTo>
                    <a:lnTo>
                      <a:pt x="688" y="224"/>
                    </a:lnTo>
                    <a:lnTo>
                      <a:pt x="695" y="218"/>
                    </a:lnTo>
                    <a:lnTo>
                      <a:pt x="688" y="212"/>
                    </a:lnTo>
                    <a:lnTo>
                      <a:pt x="688" y="206"/>
                    </a:lnTo>
                    <a:lnTo>
                      <a:pt x="688" y="200"/>
                    </a:lnTo>
                    <a:lnTo>
                      <a:pt x="688" y="194"/>
                    </a:lnTo>
                    <a:lnTo>
                      <a:pt x="682" y="188"/>
                    </a:lnTo>
                    <a:lnTo>
                      <a:pt x="688" y="188"/>
                    </a:lnTo>
                    <a:lnTo>
                      <a:pt x="707" y="194"/>
                    </a:lnTo>
                    <a:lnTo>
                      <a:pt x="719" y="194"/>
                    </a:lnTo>
                    <a:lnTo>
                      <a:pt x="719" y="200"/>
                    </a:lnTo>
                    <a:lnTo>
                      <a:pt x="713" y="200"/>
                    </a:lnTo>
                    <a:lnTo>
                      <a:pt x="713" y="206"/>
                    </a:lnTo>
                    <a:lnTo>
                      <a:pt x="707" y="206"/>
                    </a:lnTo>
                    <a:lnTo>
                      <a:pt x="713" y="212"/>
                    </a:lnTo>
                    <a:lnTo>
                      <a:pt x="725" y="218"/>
                    </a:lnTo>
                    <a:lnTo>
                      <a:pt x="731" y="224"/>
                    </a:lnTo>
                    <a:lnTo>
                      <a:pt x="737" y="212"/>
                    </a:lnTo>
                    <a:lnTo>
                      <a:pt x="743" y="206"/>
                    </a:lnTo>
                    <a:lnTo>
                      <a:pt x="749" y="200"/>
                    </a:lnTo>
                    <a:lnTo>
                      <a:pt x="761" y="194"/>
                    </a:lnTo>
                    <a:lnTo>
                      <a:pt x="767" y="194"/>
                    </a:lnTo>
                    <a:lnTo>
                      <a:pt x="785" y="188"/>
                    </a:lnTo>
                    <a:lnTo>
                      <a:pt x="797" y="182"/>
                    </a:lnTo>
                    <a:lnTo>
                      <a:pt x="803" y="182"/>
                    </a:lnTo>
                    <a:lnTo>
                      <a:pt x="797" y="188"/>
                    </a:lnTo>
                    <a:lnTo>
                      <a:pt x="791" y="200"/>
                    </a:lnTo>
                    <a:lnTo>
                      <a:pt x="785" y="206"/>
                    </a:lnTo>
                    <a:lnTo>
                      <a:pt x="797" y="206"/>
                    </a:lnTo>
                    <a:lnTo>
                      <a:pt x="803" y="194"/>
                    </a:lnTo>
                    <a:lnTo>
                      <a:pt x="815" y="194"/>
                    </a:lnTo>
                    <a:lnTo>
                      <a:pt x="827" y="188"/>
                    </a:lnTo>
                    <a:lnTo>
                      <a:pt x="846" y="188"/>
                    </a:lnTo>
                    <a:lnTo>
                      <a:pt x="852" y="188"/>
                    </a:lnTo>
                    <a:lnTo>
                      <a:pt x="858" y="194"/>
                    </a:lnTo>
                    <a:lnTo>
                      <a:pt x="870" y="194"/>
                    </a:lnTo>
                    <a:lnTo>
                      <a:pt x="870" y="188"/>
                    </a:lnTo>
                    <a:lnTo>
                      <a:pt x="870" y="182"/>
                    </a:lnTo>
                    <a:lnTo>
                      <a:pt x="870" y="175"/>
                    </a:lnTo>
                    <a:lnTo>
                      <a:pt x="882" y="175"/>
                    </a:lnTo>
                    <a:lnTo>
                      <a:pt x="888" y="175"/>
                    </a:lnTo>
                    <a:lnTo>
                      <a:pt x="900" y="175"/>
                    </a:lnTo>
                    <a:lnTo>
                      <a:pt x="912" y="182"/>
                    </a:lnTo>
                    <a:lnTo>
                      <a:pt x="924" y="182"/>
                    </a:lnTo>
                    <a:lnTo>
                      <a:pt x="936" y="188"/>
                    </a:lnTo>
                    <a:lnTo>
                      <a:pt x="948" y="188"/>
                    </a:lnTo>
                    <a:lnTo>
                      <a:pt x="960" y="194"/>
                    </a:lnTo>
                    <a:lnTo>
                      <a:pt x="966" y="188"/>
                    </a:lnTo>
                    <a:lnTo>
                      <a:pt x="960" y="175"/>
                    </a:lnTo>
                    <a:lnTo>
                      <a:pt x="954" y="175"/>
                    </a:lnTo>
                    <a:lnTo>
                      <a:pt x="948" y="169"/>
                    </a:lnTo>
                    <a:lnTo>
                      <a:pt x="942" y="169"/>
                    </a:lnTo>
                    <a:lnTo>
                      <a:pt x="942" y="163"/>
                    </a:lnTo>
                    <a:lnTo>
                      <a:pt x="942" y="151"/>
                    </a:lnTo>
                    <a:lnTo>
                      <a:pt x="948" y="145"/>
                    </a:lnTo>
                    <a:lnTo>
                      <a:pt x="948" y="139"/>
                    </a:lnTo>
                    <a:lnTo>
                      <a:pt x="954" y="133"/>
                    </a:lnTo>
                    <a:lnTo>
                      <a:pt x="960" y="127"/>
                    </a:lnTo>
                    <a:lnTo>
                      <a:pt x="966" y="115"/>
                    </a:lnTo>
                    <a:lnTo>
                      <a:pt x="973" y="109"/>
                    </a:lnTo>
                    <a:lnTo>
                      <a:pt x="979" y="103"/>
                    </a:lnTo>
                    <a:lnTo>
                      <a:pt x="997" y="103"/>
                    </a:lnTo>
                    <a:lnTo>
                      <a:pt x="1009" y="109"/>
                    </a:lnTo>
                    <a:lnTo>
                      <a:pt x="1015" y="115"/>
                    </a:lnTo>
                    <a:lnTo>
                      <a:pt x="1009" y="121"/>
                    </a:lnTo>
                    <a:lnTo>
                      <a:pt x="1009" y="127"/>
                    </a:lnTo>
                    <a:lnTo>
                      <a:pt x="1003" y="139"/>
                    </a:lnTo>
                    <a:lnTo>
                      <a:pt x="1009" y="157"/>
                    </a:lnTo>
                    <a:lnTo>
                      <a:pt x="1015" y="182"/>
                    </a:lnTo>
                    <a:lnTo>
                      <a:pt x="1021" y="194"/>
                    </a:lnTo>
                    <a:lnTo>
                      <a:pt x="1021" y="200"/>
                    </a:lnTo>
                    <a:lnTo>
                      <a:pt x="1015" y="212"/>
                    </a:lnTo>
                    <a:lnTo>
                      <a:pt x="1009" y="218"/>
                    </a:lnTo>
                    <a:lnTo>
                      <a:pt x="1003" y="224"/>
                    </a:lnTo>
                    <a:lnTo>
                      <a:pt x="997" y="224"/>
                    </a:lnTo>
                    <a:lnTo>
                      <a:pt x="991" y="224"/>
                    </a:lnTo>
                    <a:lnTo>
                      <a:pt x="979" y="224"/>
                    </a:lnTo>
                    <a:lnTo>
                      <a:pt x="979" y="230"/>
                    </a:lnTo>
                    <a:lnTo>
                      <a:pt x="985" y="230"/>
                    </a:lnTo>
                    <a:lnTo>
                      <a:pt x="991" y="236"/>
                    </a:lnTo>
                    <a:lnTo>
                      <a:pt x="1003" y="236"/>
                    </a:lnTo>
                    <a:lnTo>
                      <a:pt x="1009" y="236"/>
                    </a:lnTo>
                    <a:lnTo>
                      <a:pt x="1015" y="230"/>
                    </a:lnTo>
                    <a:lnTo>
                      <a:pt x="1021" y="218"/>
                    </a:lnTo>
                    <a:lnTo>
                      <a:pt x="1033" y="212"/>
                    </a:lnTo>
                    <a:lnTo>
                      <a:pt x="1033" y="206"/>
                    </a:lnTo>
                    <a:lnTo>
                      <a:pt x="1039" y="194"/>
                    </a:lnTo>
                    <a:lnTo>
                      <a:pt x="1033" y="194"/>
                    </a:lnTo>
                    <a:lnTo>
                      <a:pt x="1027" y="188"/>
                    </a:lnTo>
                    <a:lnTo>
                      <a:pt x="1033" y="188"/>
                    </a:lnTo>
                    <a:lnTo>
                      <a:pt x="1045" y="182"/>
                    </a:lnTo>
                    <a:lnTo>
                      <a:pt x="1057" y="182"/>
                    </a:lnTo>
                    <a:lnTo>
                      <a:pt x="1063" y="194"/>
                    </a:lnTo>
                    <a:lnTo>
                      <a:pt x="1063" y="206"/>
                    </a:lnTo>
                    <a:lnTo>
                      <a:pt x="1069" y="200"/>
                    </a:lnTo>
                    <a:lnTo>
                      <a:pt x="1069" y="194"/>
                    </a:lnTo>
                    <a:lnTo>
                      <a:pt x="1069" y="182"/>
                    </a:lnTo>
                    <a:lnTo>
                      <a:pt x="1063" y="175"/>
                    </a:lnTo>
                    <a:lnTo>
                      <a:pt x="1057" y="175"/>
                    </a:lnTo>
                    <a:lnTo>
                      <a:pt x="1051" y="175"/>
                    </a:lnTo>
                    <a:lnTo>
                      <a:pt x="1039" y="175"/>
                    </a:lnTo>
                    <a:lnTo>
                      <a:pt x="1027" y="175"/>
                    </a:lnTo>
                    <a:lnTo>
                      <a:pt x="1021" y="169"/>
                    </a:lnTo>
                    <a:lnTo>
                      <a:pt x="1021" y="163"/>
                    </a:lnTo>
                    <a:lnTo>
                      <a:pt x="1021" y="157"/>
                    </a:lnTo>
                    <a:lnTo>
                      <a:pt x="1027" y="145"/>
                    </a:lnTo>
                    <a:lnTo>
                      <a:pt x="1021" y="139"/>
                    </a:lnTo>
                    <a:lnTo>
                      <a:pt x="1021" y="133"/>
                    </a:lnTo>
                    <a:lnTo>
                      <a:pt x="1015" y="133"/>
                    </a:lnTo>
                    <a:lnTo>
                      <a:pt x="1021" y="127"/>
                    </a:lnTo>
                    <a:lnTo>
                      <a:pt x="1027" y="121"/>
                    </a:lnTo>
                    <a:lnTo>
                      <a:pt x="1039" y="115"/>
                    </a:lnTo>
                    <a:lnTo>
                      <a:pt x="1045" y="121"/>
                    </a:lnTo>
                    <a:lnTo>
                      <a:pt x="1045" y="133"/>
                    </a:lnTo>
                    <a:lnTo>
                      <a:pt x="1045" y="139"/>
                    </a:lnTo>
                    <a:lnTo>
                      <a:pt x="1051" y="139"/>
                    </a:lnTo>
                    <a:lnTo>
                      <a:pt x="1057" y="139"/>
                    </a:lnTo>
                    <a:lnTo>
                      <a:pt x="1063" y="139"/>
                    </a:lnTo>
                    <a:lnTo>
                      <a:pt x="1069" y="139"/>
                    </a:lnTo>
                    <a:lnTo>
                      <a:pt x="1075" y="139"/>
                    </a:lnTo>
                    <a:lnTo>
                      <a:pt x="1069" y="139"/>
                    </a:lnTo>
                    <a:lnTo>
                      <a:pt x="1063" y="133"/>
                    </a:lnTo>
                    <a:lnTo>
                      <a:pt x="1057" y="127"/>
                    </a:lnTo>
                    <a:lnTo>
                      <a:pt x="1051" y="127"/>
                    </a:lnTo>
                    <a:lnTo>
                      <a:pt x="1057" y="121"/>
                    </a:lnTo>
                    <a:lnTo>
                      <a:pt x="1063" y="115"/>
                    </a:lnTo>
                    <a:lnTo>
                      <a:pt x="1069" y="115"/>
                    </a:lnTo>
                    <a:lnTo>
                      <a:pt x="1075" y="115"/>
                    </a:lnTo>
                    <a:lnTo>
                      <a:pt x="1087" y="121"/>
                    </a:lnTo>
                    <a:lnTo>
                      <a:pt x="1099" y="127"/>
                    </a:lnTo>
                    <a:lnTo>
                      <a:pt x="1118" y="133"/>
                    </a:lnTo>
                    <a:lnTo>
                      <a:pt x="1124" y="133"/>
                    </a:lnTo>
                    <a:lnTo>
                      <a:pt x="1124" y="139"/>
                    </a:lnTo>
                    <a:lnTo>
                      <a:pt x="1124" y="145"/>
                    </a:lnTo>
                    <a:lnTo>
                      <a:pt x="1124" y="151"/>
                    </a:lnTo>
                    <a:lnTo>
                      <a:pt x="1130" y="151"/>
                    </a:lnTo>
                    <a:lnTo>
                      <a:pt x="1136" y="139"/>
                    </a:lnTo>
                    <a:lnTo>
                      <a:pt x="1136" y="133"/>
                    </a:lnTo>
                    <a:lnTo>
                      <a:pt x="1130" y="121"/>
                    </a:lnTo>
                    <a:lnTo>
                      <a:pt x="1124" y="115"/>
                    </a:lnTo>
                    <a:lnTo>
                      <a:pt x="1112" y="115"/>
                    </a:lnTo>
                    <a:lnTo>
                      <a:pt x="1105" y="109"/>
                    </a:lnTo>
                    <a:lnTo>
                      <a:pt x="1099" y="97"/>
                    </a:lnTo>
                    <a:lnTo>
                      <a:pt x="1099" y="91"/>
                    </a:lnTo>
                    <a:lnTo>
                      <a:pt x="1105" y="91"/>
                    </a:lnTo>
                    <a:lnTo>
                      <a:pt x="1112" y="85"/>
                    </a:lnTo>
                    <a:lnTo>
                      <a:pt x="1130" y="79"/>
                    </a:lnTo>
                    <a:lnTo>
                      <a:pt x="1148" y="79"/>
                    </a:lnTo>
                    <a:lnTo>
                      <a:pt x="1160" y="79"/>
                    </a:lnTo>
                    <a:lnTo>
                      <a:pt x="1166" y="85"/>
                    </a:lnTo>
                    <a:lnTo>
                      <a:pt x="1166" y="91"/>
                    </a:lnTo>
                    <a:lnTo>
                      <a:pt x="1172" y="85"/>
                    </a:lnTo>
                    <a:lnTo>
                      <a:pt x="1172" y="79"/>
                    </a:lnTo>
                    <a:lnTo>
                      <a:pt x="1172" y="73"/>
                    </a:lnTo>
                    <a:lnTo>
                      <a:pt x="1166" y="67"/>
                    </a:lnTo>
                    <a:lnTo>
                      <a:pt x="1166" y="61"/>
                    </a:lnTo>
                    <a:lnTo>
                      <a:pt x="1172" y="55"/>
                    </a:lnTo>
                    <a:lnTo>
                      <a:pt x="1184" y="55"/>
                    </a:lnTo>
                    <a:lnTo>
                      <a:pt x="1196" y="49"/>
                    </a:lnTo>
                    <a:lnTo>
                      <a:pt x="1214" y="43"/>
                    </a:lnTo>
                    <a:lnTo>
                      <a:pt x="1232" y="43"/>
                    </a:lnTo>
                    <a:lnTo>
                      <a:pt x="1244" y="36"/>
                    </a:lnTo>
                    <a:lnTo>
                      <a:pt x="1257" y="36"/>
                    </a:lnTo>
                    <a:lnTo>
                      <a:pt x="1263" y="30"/>
                    </a:lnTo>
                    <a:lnTo>
                      <a:pt x="1281" y="30"/>
                    </a:lnTo>
                    <a:lnTo>
                      <a:pt x="1281" y="43"/>
                    </a:lnTo>
                    <a:lnTo>
                      <a:pt x="1287" y="43"/>
                    </a:lnTo>
                    <a:lnTo>
                      <a:pt x="1299" y="36"/>
                    </a:lnTo>
                    <a:lnTo>
                      <a:pt x="1305" y="30"/>
                    </a:lnTo>
                    <a:lnTo>
                      <a:pt x="1311" y="24"/>
                    </a:lnTo>
                    <a:lnTo>
                      <a:pt x="1323" y="24"/>
                    </a:lnTo>
                    <a:lnTo>
                      <a:pt x="1335" y="24"/>
                    </a:lnTo>
                    <a:lnTo>
                      <a:pt x="1353" y="24"/>
                    </a:lnTo>
                    <a:lnTo>
                      <a:pt x="1359" y="24"/>
                    </a:lnTo>
                    <a:lnTo>
                      <a:pt x="1353" y="24"/>
                    </a:lnTo>
                    <a:lnTo>
                      <a:pt x="1347" y="24"/>
                    </a:lnTo>
                    <a:lnTo>
                      <a:pt x="1335" y="18"/>
                    </a:lnTo>
                    <a:lnTo>
                      <a:pt x="1329" y="18"/>
                    </a:lnTo>
                    <a:lnTo>
                      <a:pt x="1335" y="12"/>
                    </a:lnTo>
                    <a:lnTo>
                      <a:pt x="1341" y="6"/>
                    </a:lnTo>
                    <a:lnTo>
                      <a:pt x="1359" y="0"/>
                    </a:lnTo>
                    <a:lnTo>
                      <a:pt x="1377" y="0"/>
                    </a:lnTo>
                    <a:lnTo>
                      <a:pt x="1383" y="0"/>
                    </a:lnTo>
                    <a:lnTo>
                      <a:pt x="1383" y="6"/>
                    </a:lnTo>
                    <a:lnTo>
                      <a:pt x="1377" y="12"/>
                    </a:lnTo>
                    <a:lnTo>
                      <a:pt x="1383" y="12"/>
                    </a:lnTo>
                    <a:lnTo>
                      <a:pt x="1390" y="12"/>
                    </a:lnTo>
                    <a:lnTo>
                      <a:pt x="1396" y="12"/>
                    </a:lnTo>
                    <a:lnTo>
                      <a:pt x="1390" y="24"/>
                    </a:lnTo>
                    <a:lnTo>
                      <a:pt x="1390" y="30"/>
                    </a:lnTo>
                    <a:lnTo>
                      <a:pt x="1396" y="30"/>
                    </a:lnTo>
                    <a:lnTo>
                      <a:pt x="1408" y="24"/>
                    </a:lnTo>
                    <a:lnTo>
                      <a:pt x="1420" y="18"/>
                    </a:lnTo>
                    <a:lnTo>
                      <a:pt x="1432" y="12"/>
                    </a:lnTo>
                    <a:lnTo>
                      <a:pt x="1438" y="18"/>
                    </a:lnTo>
                    <a:lnTo>
                      <a:pt x="1450" y="18"/>
                    </a:lnTo>
                    <a:lnTo>
                      <a:pt x="1456" y="24"/>
                    </a:lnTo>
                    <a:lnTo>
                      <a:pt x="1468" y="30"/>
                    </a:lnTo>
                    <a:lnTo>
                      <a:pt x="1468" y="43"/>
                    </a:lnTo>
                    <a:lnTo>
                      <a:pt x="1456" y="61"/>
                    </a:lnTo>
                    <a:lnTo>
                      <a:pt x="1450" y="67"/>
                    </a:lnTo>
                    <a:lnTo>
                      <a:pt x="1438" y="67"/>
                    </a:lnTo>
                    <a:lnTo>
                      <a:pt x="1432" y="67"/>
                    </a:lnTo>
                    <a:lnTo>
                      <a:pt x="1420" y="73"/>
                    </a:lnTo>
                    <a:lnTo>
                      <a:pt x="1408" y="85"/>
                    </a:lnTo>
                    <a:lnTo>
                      <a:pt x="1396" y="91"/>
                    </a:lnTo>
                    <a:lnTo>
                      <a:pt x="1383" y="97"/>
                    </a:lnTo>
                    <a:lnTo>
                      <a:pt x="1371" y="103"/>
                    </a:lnTo>
                    <a:lnTo>
                      <a:pt x="1359" y="109"/>
                    </a:lnTo>
                    <a:lnTo>
                      <a:pt x="1377" y="103"/>
                    </a:lnTo>
                    <a:lnTo>
                      <a:pt x="1402" y="97"/>
                    </a:lnTo>
                    <a:lnTo>
                      <a:pt x="1426" y="91"/>
                    </a:lnTo>
                    <a:lnTo>
                      <a:pt x="1444" y="85"/>
                    </a:lnTo>
                    <a:lnTo>
                      <a:pt x="1462" y="79"/>
                    </a:lnTo>
                    <a:lnTo>
                      <a:pt x="1486" y="79"/>
                    </a:lnTo>
                    <a:lnTo>
                      <a:pt x="1510" y="85"/>
                    </a:lnTo>
                    <a:lnTo>
                      <a:pt x="1529" y="85"/>
                    </a:lnTo>
                    <a:lnTo>
                      <a:pt x="1529" y="91"/>
                    </a:lnTo>
                    <a:lnTo>
                      <a:pt x="1522" y="97"/>
                    </a:lnTo>
                    <a:lnTo>
                      <a:pt x="1529" y="97"/>
                    </a:lnTo>
                    <a:lnTo>
                      <a:pt x="1535" y="103"/>
                    </a:lnTo>
                    <a:lnTo>
                      <a:pt x="1553" y="103"/>
                    </a:lnTo>
                    <a:lnTo>
                      <a:pt x="1565" y="103"/>
                    </a:lnTo>
                    <a:lnTo>
                      <a:pt x="1571" y="97"/>
                    </a:lnTo>
                    <a:lnTo>
                      <a:pt x="1571" y="91"/>
                    </a:lnTo>
                    <a:lnTo>
                      <a:pt x="1571" y="85"/>
                    </a:lnTo>
                    <a:lnTo>
                      <a:pt x="1577" y="79"/>
                    </a:lnTo>
                    <a:lnTo>
                      <a:pt x="1589" y="85"/>
                    </a:lnTo>
                    <a:lnTo>
                      <a:pt x="1607" y="85"/>
                    </a:lnTo>
                    <a:lnTo>
                      <a:pt x="1619" y="91"/>
                    </a:lnTo>
                    <a:lnTo>
                      <a:pt x="1631" y="91"/>
                    </a:lnTo>
                    <a:lnTo>
                      <a:pt x="1637" y="97"/>
                    </a:lnTo>
                    <a:lnTo>
                      <a:pt x="1643" y="103"/>
                    </a:lnTo>
                    <a:lnTo>
                      <a:pt x="1637" y="109"/>
                    </a:lnTo>
                    <a:lnTo>
                      <a:pt x="1625" y="109"/>
                    </a:lnTo>
                    <a:lnTo>
                      <a:pt x="1631" y="115"/>
                    </a:lnTo>
                    <a:lnTo>
                      <a:pt x="1643" y="127"/>
                    </a:lnTo>
                    <a:lnTo>
                      <a:pt x="1661" y="139"/>
                    </a:lnTo>
                    <a:lnTo>
                      <a:pt x="1674" y="145"/>
                    </a:lnTo>
                    <a:lnTo>
                      <a:pt x="1680" y="133"/>
                    </a:lnTo>
                    <a:lnTo>
                      <a:pt x="1680" y="127"/>
                    </a:lnTo>
                    <a:lnTo>
                      <a:pt x="1692" y="133"/>
                    </a:lnTo>
                    <a:lnTo>
                      <a:pt x="1698" y="133"/>
                    </a:lnTo>
                    <a:lnTo>
                      <a:pt x="1710" y="139"/>
                    </a:lnTo>
                    <a:lnTo>
                      <a:pt x="1716" y="139"/>
                    </a:lnTo>
                    <a:lnTo>
                      <a:pt x="1722" y="133"/>
                    </a:lnTo>
                    <a:lnTo>
                      <a:pt x="1728" y="127"/>
                    </a:lnTo>
                    <a:lnTo>
                      <a:pt x="1734" y="127"/>
                    </a:lnTo>
                    <a:lnTo>
                      <a:pt x="1740" y="127"/>
                    </a:lnTo>
                    <a:lnTo>
                      <a:pt x="1746" y="127"/>
                    </a:lnTo>
                    <a:lnTo>
                      <a:pt x="1758" y="133"/>
                    </a:lnTo>
                    <a:lnTo>
                      <a:pt x="1764" y="127"/>
                    </a:lnTo>
                    <a:lnTo>
                      <a:pt x="1764" y="121"/>
                    </a:lnTo>
                    <a:lnTo>
                      <a:pt x="1764" y="115"/>
                    </a:lnTo>
                    <a:lnTo>
                      <a:pt x="1764" y="109"/>
                    </a:lnTo>
                    <a:lnTo>
                      <a:pt x="1776" y="103"/>
                    </a:lnTo>
                    <a:lnTo>
                      <a:pt x="1782" y="103"/>
                    </a:lnTo>
                    <a:lnTo>
                      <a:pt x="1794" y="109"/>
                    </a:lnTo>
                    <a:lnTo>
                      <a:pt x="1807" y="109"/>
                    </a:lnTo>
                    <a:lnTo>
                      <a:pt x="1819" y="109"/>
                    </a:lnTo>
                    <a:lnTo>
                      <a:pt x="1831" y="109"/>
                    </a:lnTo>
                    <a:lnTo>
                      <a:pt x="1843" y="115"/>
                    </a:lnTo>
                    <a:lnTo>
                      <a:pt x="1855" y="115"/>
                    </a:lnTo>
                    <a:lnTo>
                      <a:pt x="1849" y="115"/>
                    </a:lnTo>
                    <a:lnTo>
                      <a:pt x="1849" y="127"/>
                    </a:lnTo>
                    <a:lnTo>
                      <a:pt x="1849" y="133"/>
                    </a:lnTo>
                    <a:lnTo>
                      <a:pt x="1855" y="127"/>
                    </a:lnTo>
                    <a:lnTo>
                      <a:pt x="1867" y="115"/>
                    </a:lnTo>
                    <a:lnTo>
                      <a:pt x="1879" y="115"/>
                    </a:lnTo>
                    <a:lnTo>
                      <a:pt x="1891" y="121"/>
                    </a:lnTo>
                    <a:lnTo>
                      <a:pt x="1903" y="127"/>
                    </a:lnTo>
                    <a:lnTo>
                      <a:pt x="1903" y="133"/>
                    </a:lnTo>
                    <a:lnTo>
                      <a:pt x="1903" y="139"/>
                    </a:lnTo>
                    <a:lnTo>
                      <a:pt x="1909" y="145"/>
                    </a:lnTo>
                    <a:lnTo>
                      <a:pt x="1915" y="145"/>
                    </a:lnTo>
                    <a:lnTo>
                      <a:pt x="1915" y="151"/>
                    </a:lnTo>
                    <a:lnTo>
                      <a:pt x="1927" y="151"/>
                    </a:lnTo>
                    <a:lnTo>
                      <a:pt x="1946" y="145"/>
                    </a:lnTo>
                    <a:lnTo>
                      <a:pt x="1958" y="145"/>
                    </a:lnTo>
                    <a:lnTo>
                      <a:pt x="1970" y="145"/>
                    </a:lnTo>
                    <a:lnTo>
                      <a:pt x="1976" y="145"/>
                    </a:lnTo>
                    <a:lnTo>
                      <a:pt x="1976" y="151"/>
                    </a:lnTo>
                    <a:lnTo>
                      <a:pt x="1982" y="157"/>
                    </a:lnTo>
                    <a:lnTo>
                      <a:pt x="1988" y="163"/>
                    </a:lnTo>
                    <a:lnTo>
                      <a:pt x="1988" y="169"/>
                    </a:lnTo>
                    <a:lnTo>
                      <a:pt x="1988" y="175"/>
                    </a:lnTo>
                    <a:lnTo>
                      <a:pt x="1994" y="175"/>
                    </a:lnTo>
                    <a:lnTo>
                      <a:pt x="1994" y="182"/>
                    </a:lnTo>
                    <a:lnTo>
                      <a:pt x="1994" y="194"/>
                    </a:lnTo>
                    <a:lnTo>
                      <a:pt x="2000" y="188"/>
                    </a:lnTo>
                    <a:lnTo>
                      <a:pt x="2000" y="182"/>
                    </a:lnTo>
                    <a:lnTo>
                      <a:pt x="2000" y="175"/>
                    </a:lnTo>
                    <a:lnTo>
                      <a:pt x="2012" y="169"/>
                    </a:lnTo>
                    <a:lnTo>
                      <a:pt x="2036" y="169"/>
                    </a:lnTo>
                    <a:lnTo>
                      <a:pt x="2048" y="169"/>
                    </a:lnTo>
                    <a:lnTo>
                      <a:pt x="2054" y="163"/>
                    </a:lnTo>
                    <a:lnTo>
                      <a:pt x="2060" y="163"/>
                    </a:lnTo>
                    <a:lnTo>
                      <a:pt x="2066" y="163"/>
                    </a:lnTo>
                    <a:lnTo>
                      <a:pt x="2072" y="169"/>
                    </a:lnTo>
                    <a:lnTo>
                      <a:pt x="2078" y="175"/>
                    </a:lnTo>
                    <a:lnTo>
                      <a:pt x="2084" y="182"/>
                    </a:lnTo>
                    <a:lnTo>
                      <a:pt x="2091" y="188"/>
                    </a:lnTo>
                    <a:lnTo>
                      <a:pt x="2097" y="188"/>
                    </a:lnTo>
                    <a:lnTo>
                      <a:pt x="2103" y="182"/>
                    </a:lnTo>
                    <a:lnTo>
                      <a:pt x="2103" y="175"/>
                    </a:lnTo>
                    <a:lnTo>
                      <a:pt x="2103" y="163"/>
                    </a:lnTo>
                    <a:lnTo>
                      <a:pt x="2109" y="163"/>
                    </a:lnTo>
                    <a:lnTo>
                      <a:pt x="2121" y="163"/>
                    </a:lnTo>
                    <a:lnTo>
                      <a:pt x="2133" y="169"/>
                    </a:lnTo>
                    <a:lnTo>
                      <a:pt x="2139" y="169"/>
                    </a:lnTo>
                    <a:lnTo>
                      <a:pt x="2151" y="169"/>
                    </a:lnTo>
                    <a:lnTo>
                      <a:pt x="2169" y="169"/>
                    </a:lnTo>
                    <a:lnTo>
                      <a:pt x="2181" y="169"/>
                    </a:lnTo>
                    <a:lnTo>
                      <a:pt x="2193" y="175"/>
                    </a:lnTo>
                    <a:lnTo>
                      <a:pt x="2205" y="175"/>
                    </a:lnTo>
                    <a:lnTo>
                      <a:pt x="2217" y="188"/>
                    </a:lnTo>
                    <a:lnTo>
                      <a:pt x="2230" y="194"/>
                    </a:lnTo>
                    <a:lnTo>
                      <a:pt x="2242" y="194"/>
                    </a:lnTo>
                    <a:lnTo>
                      <a:pt x="2248" y="200"/>
                    </a:lnTo>
                    <a:lnTo>
                      <a:pt x="2260" y="206"/>
                    </a:lnTo>
                    <a:lnTo>
                      <a:pt x="2266" y="212"/>
                    </a:lnTo>
                    <a:lnTo>
                      <a:pt x="2266" y="218"/>
                    </a:lnTo>
                    <a:lnTo>
                      <a:pt x="2266" y="224"/>
                    </a:lnTo>
                    <a:lnTo>
                      <a:pt x="2272" y="230"/>
                    </a:lnTo>
                    <a:lnTo>
                      <a:pt x="2278" y="230"/>
                    </a:lnTo>
                    <a:lnTo>
                      <a:pt x="2278" y="224"/>
                    </a:lnTo>
                    <a:lnTo>
                      <a:pt x="2278" y="218"/>
                    </a:lnTo>
                    <a:lnTo>
                      <a:pt x="2284" y="218"/>
                    </a:lnTo>
                    <a:lnTo>
                      <a:pt x="2290" y="218"/>
                    </a:lnTo>
                    <a:lnTo>
                      <a:pt x="2296" y="218"/>
                    </a:lnTo>
                    <a:lnTo>
                      <a:pt x="2302" y="224"/>
                    </a:lnTo>
                    <a:lnTo>
                      <a:pt x="2302" y="230"/>
                    </a:lnTo>
                    <a:lnTo>
                      <a:pt x="2308" y="230"/>
                    </a:lnTo>
                    <a:lnTo>
                      <a:pt x="2314" y="230"/>
                    </a:lnTo>
                    <a:lnTo>
                      <a:pt x="2320" y="230"/>
                    </a:lnTo>
                    <a:lnTo>
                      <a:pt x="2314" y="236"/>
                    </a:lnTo>
                    <a:lnTo>
                      <a:pt x="2308" y="242"/>
                    </a:lnTo>
                    <a:lnTo>
                      <a:pt x="2296" y="242"/>
                    </a:lnTo>
                    <a:lnTo>
                      <a:pt x="2290" y="248"/>
                    </a:lnTo>
                    <a:lnTo>
                      <a:pt x="2290" y="260"/>
                    </a:lnTo>
                    <a:lnTo>
                      <a:pt x="2284" y="266"/>
                    </a:lnTo>
                    <a:lnTo>
                      <a:pt x="2284" y="260"/>
                    </a:lnTo>
                    <a:lnTo>
                      <a:pt x="2272" y="260"/>
                    </a:lnTo>
                    <a:lnTo>
                      <a:pt x="2266" y="254"/>
                    </a:lnTo>
                    <a:lnTo>
                      <a:pt x="2260" y="254"/>
                    </a:lnTo>
                    <a:lnTo>
                      <a:pt x="2260" y="248"/>
                    </a:lnTo>
                    <a:lnTo>
                      <a:pt x="2260" y="242"/>
                    </a:lnTo>
                    <a:lnTo>
                      <a:pt x="2254" y="242"/>
                    </a:lnTo>
                    <a:lnTo>
                      <a:pt x="2248" y="242"/>
                    </a:lnTo>
                    <a:lnTo>
                      <a:pt x="2242" y="248"/>
                    </a:lnTo>
                    <a:lnTo>
                      <a:pt x="2236" y="248"/>
                    </a:lnTo>
                    <a:lnTo>
                      <a:pt x="2230" y="242"/>
                    </a:lnTo>
                    <a:lnTo>
                      <a:pt x="2230" y="236"/>
                    </a:lnTo>
                    <a:lnTo>
                      <a:pt x="2230" y="230"/>
                    </a:lnTo>
                    <a:lnTo>
                      <a:pt x="2223" y="230"/>
                    </a:lnTo>
                    <a:lnTo>
                      <a:pt x="2217" y="236"/>
                    </a:lnTo>
                    <a:lnTo>
                      <a:pt x="2217" y="242"/>
                    </a:lnTo>
                    <a:lnTo>
                      <a:pt x="2217" y="248"/>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129" name="Freeform 179"/>
            <p:cNvSpPr>
              <a:spLocks/>
            </p:cNvSpPr>
            <p:nvPr/>
          </p:nvSpPr>
          <p:spPr bwMode="auto">
            <a:xfrm>
              <a:off x="2561" y="1934"/>
              <a:ext cx="65" cy="28"/>
            </a:xfrm>
            <a:custGeom>
              <a:avLst/>
              <a:gdLst>
                <a:gd name="T0" fmla="*/ 2 w 85"/>
                <a:gd name="T1" fmla="*/ 2 h 37"/>
                <a:gd name="T2" fmla="*/ 2 w 85"/>
                <a:gd name="T3" fmla="*/ 2 h 37"/>
                <a:gd name="T4" fmla="*/ 2 w 85"/>
                <a:gd name="T5" fmla="*/ 2 h 37"/>
                <a:gd name="T6" fmla="*/ 2 w 85"/>
                <a:gd name="T7" fmla="*/ 2 h 37"/>
                <a:gd name="T8" fmla="*/ 2 w 85"/>
                <a:gd name="T9" fmla="*/ 2 h 37"/>
                <a:gd name="T10" fmla="*/ 2 w 85"/>
                <a:gd name="T11" fmla="*/ 2 h 37"/>
                <a:gd name="T12" fmla="*/ 2 w 85"/>
                <a:gd name="T13" fmla="*/ 2 h 37"/>
                <a:gd name="T14" fmla="*/ 2 w 85"/>
                <a:gd name="T15" fmla="*/ 2 h 37"/>
                <a:gd name="T16" fmla="*/ 2 w 85"/>
                <a:gd name="T17" fmla="*/ 2 h 37"/>
                <a:gd name="T18" fmla="*/ 2 w 85"/>
                <a:gd name="T19" fmla="*/ 2 h 37"/>
                <a:gd name="T20" fmla="*/ 2 w 85"/>
                <a:gd name="T21" fmla="*/ 2 h 37"/>
                <a:gd name="T22" fmla="*/ 2 w 85"/>
                <a:gd name="T23" fmla="*/ 2 h 37"/>
                <a:gd name="T24" fmla="*/ 2 w 85"/>
                <a:gd name="T25" fmla="*/ 2 h 37"/>
                <a:gd name="T26" fmla="*/ 2 w 85"/>
                <a:gd name="T27" fmla="*/ 2 h 37"/>
                <a:gd name="T28" fmla="*/ 2 w 85"/>
                <a:gd name="T29" fmla="*/ 2 h 37"/>
                <a:gd name="T30" fmla="*/ 0 w 85"/>
                <a:gd name="T31" fmla="*/ 2 h 37"/>
                <a:gd name="T32" fmla="*/ 0 w 85"/>
                <a:gd name="T33" fmla="*/ 2 h 37"/>
                <a:gd name="T34" fmla="*/ 2 w 85"/>
                <a:gd name="T35" fmla="*/ 2 h 37"/>
                <a:gd name="T36" fmla="*/ 2 w 85"/>
                <a:gd name="T37" fmla="*/ 0 h 37"/>
                <a:gd name="T38" fmla="*/ 2 w 85"/>
                <a:gd name="T39" fmla="*/ 0 h 37"/>
                <a:gd name="T40" fmla="*/ 2 w 85"/>
                <a:gd name="T41" fmla="*/ 2 h 37"/>
                <a:gd name="T42" fmla="*/ 2 w 85"/>
                <a:gd name="T43" fmla="*/ 2 h 37"/>
                <a:gd name="T44" fmla="*/ 2 w 85"/>
                <a:gd name="T45" fmla="*/ 2 h 37"/>
                <a:gd name="T46" fmla="*/ 2 w 85"/>
                <a:gd name="T47" fmla="*/ 2 h 37"/>
                <a:gd name="T48" fmla="*/ 2 w 85"/>
                <a:gd name="T49" fmla="*/ 2 h 37"/>
                <a:gd name="T50" fmla="*/ 2 w 85"/>
                <a:gd name="T51" fmla="*/ 2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37"/>
                <a:gd name="T80" fmla="*/ 85 w 85"/>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37">
                  <a:moveTo>
                    <a:pt x="60" y="7"/>
                  </a:moveTo>
                  <a:lnTo>
                    <a:pt x="66" y="13"/>
                  </a:lnTo>
                  <a:lnTo>
                    <a:pt x="72" y="13"/>
                  </a:lnTo>
                  <a:lnTo>
                    <a:pt x="85" y="19"/>
                  </a:lnTo>
                  <a:lnTo>
                    <a:pt x="85" y="25"/>
                  </a:lnTo>
                  <a:lnTo>
                    <a:pt x="78" y="31"/>
                  </a:lnTo>
                  <a:lnTo>
                    <a:pt x="66" y="31"/>
                  </a:lnTo>
                  <a:lnTo>
                    <a:pt x="60" y="25"/>
                  </a:lnTo>
                  <a:lnTo>
                    <a:pt x="54" y="25"/>
                  </a:lnTo>
                  <a:lnTo>
                    <a:pt x="54" y="19"/>
                  </a:lnTo>
                  <a:lnTo>
                    <a:pt x="42" y="25"/>
                  </a:lnTo>
                  <a:lnTo>
                    <a:pt x="36" y="31"/>
                  </a:lnTo>
                  <a:lnTo>
                    <a:pt x="24" y="37"/>
                  </a:lnTo>
                  <a:lnTo>
                    <a:pt x="12" y="31"/>
                  </a:lnTo>
                  <a:lnTo>
                    <a:pt x="6" y="19"/>
                  </a:lnTo>
                  <a:lnTo>
                    <a:pt x="0" y="19"/>
                  </a:lnTo>
                  <a:lnTo>
                    <a:pt x="0" y="13"/>
                  </a:lnTo>
                  <a:lnTo>
                    <a:pt x="6" y="7"/>
                  </a:lnTo>
                  <a:lnTo>
                    <a:pt x="12" y="0"/>
                  </a:lnTo>
                  <a:lnTo>
                    <a:pt x="18" y="0"/>
                  </a:lnTo>
                  <a:lnTo>
                    <a:pt x="30" y="7"/>
                  </a:lnTo>
                  <a:lnTo>
                    <a:pt x="36" y="13"/>
                  </a:lnTo>
                  <a:lnTo>
                    <a:pt x="42" y="13"/>
                  </a:lnTo>
                  <a:lnTo>
                    <a:pt x="48" y="13"/>
                  </a:lnTo>
                  <a:lnTo>
                    <a:pt x="54" y="7"/>
                  </a:lnTo>
                  <a:lnTo>
                    <a:pt x="60" y="7"/>
                  </a:lnTo>
                  <a:close/>
                </a:path>
              </a:pathLst>
            </a:custGeom>
            <a:solidFill>
              <a:srgbClr val="6BCA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173" name="角丸四角形 172"/>
          <p:cNvSpPr>
            <a:spLocks noChangeArrowheads="1"/>
          </p:cNvSpPr>
          <p:nvPr/>
        </p:nvSpPr>
        <p:spPr bwMode="auto">
          <a:xfrm>
            <a:off x="247650" y="4359275"/>
            <a:ext cx="8640763" cy="2157413"/>
          </a:xfrm>
          <a:prstGeom prst="roundRect">
            <a:avLst>
              <a:gd name="adj" fmla="val 5801"/>
            </a:avLst>
          </a:prstGeom>
          <a:solidFill>
            <a:srgbClr val="D8DCDD"/>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p:txBody>
      </p:sp>
      <p:sp>
        <p:nvSpPr>
          <p:cNvPr id="174" name="テキスト ボックス 13"/>
          <p:cNvSpPr txBox="1">
            <a:spLocks noChangeArrowheads="1"/>
          </p:cNvSpPr>
          <p:nvPr/>
        </p:nvSpPr>
        <p:spPr bwMode="auto">
          <a:xfrm>
            <a:off x="149225" y="762000"/>
            <a:ext cx="35083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en-US" sz="2500" dirty="0">
                <a:solidFill>
                  <a:srgbClr val="000000"/>
                </a:solidFill>
                <a:latin typeface="Arial Narrow" panose="020B0606020202030204" pitchFamily="34" charset="0"/>
              </a:rPr>
              <a:t>Global R&amp;D Network</a:t>
            </a:r>
          </a:p>
        </p:txBody>
      </p:sp>
      <p:pic>
        <p:nvPicPr>
          <p:cNvPr id="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975225"/>
            <a:ext cx="164623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86" descr="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679700"/>
            <a:ext cx="5032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87" descr="jap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111500"/>
            <a:ext cx="4460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188" descr="U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2763" y="2554288"/>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189" descr="ffran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3713" y="3255963"/>
            <a:ext cx="4492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Text Box 209"/>
          <p:cNvSpPr txBox="1">
            <a:spLocks noChangeArrowheads="1"/>
          </p:cNvSpPr>
          <p:nvPr/>
        </p:nvSpPr>
        <p:spPr bwMode="auto">
          <a:xfrm>
            <a:off x="2890838" y="4403725"/>
            <a:ext cx="3230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fontAlgn="base" hangingPunct="0">
              <a:spcBef>
                <a:spcPct val="0"/>
              </a:spcBef>
              <a:spcAft>
                <a:spcPct val="0"/>
              </a:spcAft>
            </a:pPr>
            <a:r>
              <a:rPr lang="en-US" altLang="ja-JP" sz="1600" b="1">
                <a:solidFill>
                  <a:srgbClr val="000000"/>
                </a:solidFill>
                <a:cs typeface="Arial" panose="020B0604020202020204" pitchFamily="34" charset="0"/>
              </a:rPr>
              <a:t>R&amp;D in Japan (2 locations)</a:t>
            </a:r>
            <a:r>
              <a:rPr lang="ja-JP" altLang="en-US" sz="1600" b="1">
                <a:solidFill>
                  <a:srgbClr val="000000"/>
                </a:solidFill>
                <a:cs typeface="Arial" panose="020B0604020202020204" pitchFamily="34" charset="0"/>
              </a:rPr>
              <a:t>　</a:t>
            </a:r>
          </a:p>
        </p:txBody>
      </p:sp>
      <p:pic>
        <p:nvPicPr>
          <p:cNvPr id="181" name="Picture 210" descr="Image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2895600"/>
            <a:ext cx="431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Line 211"/>
          <p:cNvSpPr>
            <a:spLocks noChangeShapeType="1"/>
          </p:cNvSpPr>
          <p:nvPr/>
        </p:nvSpPr>
        <p:spPr bwMode="auto">
          <a:xfrm flipV="1">
            <a:off x="4138613" y="3251200"/>
            <a:ext cx="1587" cy="1112838"/>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83" name="角丸四角形 228"/>
          <p:cNvSpPr>
            <a:spLocks noChangeArrowheads="1"/>
          </p:cNvSpPr>
          <p:nvPr/>
        </p:nvSpPr>
        <p:spPr bwMode="auto">
          <a:xfrm>
            <a:off x="2090738" y="4830763"/>
            <a:ext cx="2476500" cy="1636712"/>
          </a:xfrm>
          <a:prstGeom prst="roundRect">
            <a:avLst>
              <a:gd name="adj" fmla="val 580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90488" indent="-90488">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Power Electronics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Electrical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Environmental, Energy and Materials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Device</a:t>
            </a:r>
            <a:r>
              <a:rPr kumimoji="1" lang="ja-JP" altLang="en-US"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System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Imaging Technology</a:t>
            </a:r>
          </a:p>
          <a:p>
            <a:pPr marL="90488" marR="0" lvl="0" indent="-90488" defTabSz="914400" eaLnBrk="1" fontAlgn="base" latinLnBrk="0" hangingPunct="1">
              <a:lnSpc>
                <a:spcPts val="14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(Hyogo Prefecture)</a:t>
            </a:r>
          </a:p>
        </p:txBody>
      </p:sp>
      <p:sp>
        <p:nvSpPr>
          <p:cNvPr id="184" name="Line 211"/>
          <p:cNvSpPr>
            <a:spLocks noChangeShapeType="1"/>
          </p:cNvSpPr>
          <p:nvPr/>
        </p:nvSpPr>
        <p:spPr bwMode="auto">
          <a:xfrm flipV="1">
            <a:off x="1619250" y="3046413"/>
            <a:ext cx="685800" cy="3175"/>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85" name="Line 211"/>
          <p:cNvSpPr>
            <a:spLocks noChangeShapeType="1"/>
          </p:cNvSpPr>
          <p:nvPr/>
        </p:nvSpPr>
        <p:spPr bwMode="auto">
          <a:xfrm flipV="1">
            <a:off x="1619250" y="2895600"/>
            <a:ext cx="604838" cy="0"/>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cxnSp>
        <p:nvCxnSpPr>
          <p:cNvPr id="186" name="直線コネクタ 233"/>
          <p:cNvCxnSpPr>
            <a:cxnSpLocks noChangeShapeType="1"/>
          </p:cNvCxnSpPr>
          <p:nvPr/>
        </p:nvCxnSpPr>
        <p:spPr bwMode="auto">
          <a:xfrm flipV="1">
            <a:off x="1619250" y="2273300"/>
            <a:ext cx="0" cy="782638"/>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cxnSp>
      <p:sp>
        <p:nvSpPr>
          <p:cNvPr id="187" name="角丸四角形 186"/>
          <p:cNvSpPr>
            <a:spLocks noChangeArrowheads="1"/>
          </p:cNvSpPr>
          <p:nvPr/>
        </p:nvSpPr>
        <p:spPr bwMode="auto">
          <a:xfrm>
            <a:off x="255588" y="1325563"/>
            <a:ext cx="3671887" cy="1152525"/>
          </a:xfrm>
          <a:prstGeom prst="roundRect">
            <a:avLst>
              <a:gd name="adj" fmla="val 5801"/>
            </a:avLst>
          </a:prstGeom>
          <a:solidFill>
            <a:srgbClr val="D8DCDD"/>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Electric R</a:t>
            </a:r>
            <a:r>
              <a:rPr kumimoji="1" lang="ja-JP" altLang="en-US"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t>
            </a: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D Centre Europe</a:t>
            </a: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18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5" y="1704975"/>
            <a:ext cx="9286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Line 211"/>
          <p:cNvSpPr>
            <a:spLocks noChangeShapeType="1"/>
          </p:cNvSpPr>
          <p:nvPr/>
        </p:nvSpPr>
        <p:spPr bwMode="auto">
          <a:xfrm flipH="1" flipV="1">
            <a:off x="6113463" y="3111500"/>
            <a:ext cx="690562" cy="0"/>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90" name="正方形/長方形 238"/>
          <p:cNvSpPr>
            <a:spLocks noChangeArrowheads="1"/>
          </p:cNvSpPr>
          <p:nvPr/>
        </p:nvSpPr>
        <p:spPr bwMode="auto">
          <a:xfrm>
            <a:off x="1163638" y="1600200"/>
            <a:ext cx="283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(MERCE)</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Energy &amp; Environment Technology</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Communication Technology</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(Rennes, France and Livingston, UK)</a:t>
            </a:r>
          </a:p>
        </p:txBody>
      </p:sp>
      <p:cxnSp>
        <p:nvCxnSpPr>
          <p:cNvPr id="191" name="直線コネクタ 241"/>
          <p:cNvCxnSpPr>
            <a:cxnSpLocks noChangeShapeType="1"/>
          </p:cNvCxnSpPr>
          <p:nvPr/>
        </p:nvCxnSpPr>
        <p:spPr bwMode="auto">
          <a:xfrm flipV="1">
            <a:off x="6804025" y="2335213"/>
            <a:ext cx="0" cy="782637"/>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cxnSp>
      <p:sp>
        <p:nvSpPr>
          <p:cNvPr id="192" name="角丸四角形 236"/>
          <p:cNvSpPr>
            <a:spLocks noChangeArrowheads="1"/>
          </p:cNvSpPr>
          <p:nvPr/>
        </p:nvSpPr>
        <p:spPr bwMode="auto">
          <a:xfrm>
            <a:off x="5072063" y="1330325"/>
            <a:ext cx="3816350" cy="1152525"/>
          </a:xfrm>
          <a:prstGeom prst="roundRect">
            <a:avLst>
              <a:gd name="adj" fmla="val 5801"/>
            </a:avLst>
          </a:prstGeom>
          <a:solidFill>
            <a:srgbClr val="D8DCDD"/>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Electric Research Laboratories </a:t>
            </a: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endParaRPr>
          </a:p>
        </p:txBody>
      </p:sp>
      <p:sp>
        <p:nvSpPr>
          <p:cNvPr id="193" name="正方形/長方形 240"/>
          <p:cNvSpPr>
            <a:spLocks noChangeArrowheads="1"/>
          </p:cNvSpPr>
          <p:nvPr/>
        </p:nvSpPr>
        <p:spPr bwMode="auto">
          <a:xfrm>
            <a:off x="5143500" y="1595438"/>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(MERL)</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Mechatronics </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Information &amp; Communication</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(Massachusetts, USA)</a:t>
            </a:r>
          </a:p>
        </p:txBody>
      </p:sp>
      <p:pic>
        <p:nvPicPr>
          <p:cNvPr id="19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5763" y="1585913"/>
            <a:ext cx="7620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正方形/長方形 201"/>
          <p:cNvSpPr>
            <a:spLocks noChangeArrowheads="1"/>
          </p:cNvSpPr>
          <p:nvPr/>
        </p:nvSpPr>
        <p:spPr bwMode="auto">
          <a:xfrm>
            <a:off x="342900" y="4656138"/>
            <a:ext cx="374491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500"/>
              </a:lnSpc>
              <a:spcBef>
                <a:spcPct val="0"/>
              </a:spcBef>
              <a:spcAft>
                <a:spcPct val="0"/>
              </a:spcAft>
              <a:buClrTx/>
              <a:buSzTx/>
              <a:buFontTx/>
              <a:buNone/>
              <a:tabLst/>
              <a:defRPr/>
            </a:pPr>
            <a:r>
              <a:rPr kumimoji="1" lang="en-US" altLang="ja-JP" sz="13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Advanced Technology R&amp;D Center</a:t>
            </a:r>
            <a:r>
              <a:rPr kumimoji="1" lang="en-US" altLang="ja-JP" sz="1400" b="1" i="0" u="none" strike="noStrike" kern="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rPr>
              <a:t> </a:t>
            </a: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(ATC)</a:t>
            </a:r>
            <a:endParaRPr kumimoji="1" lang="ja-JP"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196" name="Picture 5"/>
          <p:cNvPicPr>
            <a:picLocks noChangeAspect="1" noChangeArrowheads="1"/>
          </p:cNvPicPr>
          <p:nvPr/>
        </p:nvPicPr>
        <p:blipFill>
          <a:blip r:embed="rId12">
            <a:extLst>
              <a:ext uri="{28A0092B-C50C-407E-A947-70E740481C1C}">
                <a14:useLocalDpi xmlns:a14="http://schemas.microsoft.com/office/drawing/2010/main" val="0"/>
              </a:ext>
            </a:extLst>
          </a:blip>
          <a:srcRect l="3305" r="5693"/>
          <a:stretch>
            <a:fillRect/>
          </a:stretch>
        </p:blipFill>
        <p:spPr bwMode="auto">
          <a:xfrm>
            <a:off x="7178675" y="4968875"/>
            <a:ext cx="15732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角丸四角形 226"/>
          <p:cNvSpPr>
            <a:spLocks noChangeArrowheads="1"/>
          </p:cNvSpPr>
          <p:nvPr/>
        </p:nvSpPr>
        <p:spPr bwMode="auto">
          <a:xfrm>
            <a:off x="4584700" y="4865688"/>
            <a:ext cx="2765425" cy="931862"/>
          </a:xfrm>
          <a:prstGeom prst="roundRect">
            <a:avLst>
              <a:gd name="adj" fmla="val 580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90488" indent="-90488">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Information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Communications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Multi-Media Technology</a:t>
            </a:r>
          </a:p>
          <a:p>
            <a:pPr marL="90488" marR="0" lvl="0" indent="-90488" defTabSz="914400" eaLnBrk="1" fontAlgn="base" latinLnBrk="0" hangingPunct="1">
              <a:lnSpc>
                <a:spcPts val="1400"/>
              </a:lnSpc>
              <a:spcBef>
                <a:spcPct val="0"/>
              </a:spcBef>
              <a:spcAft>
                <a:spcPct val="0"/>
              </a:spcAft>
              <a:buClrTx/>
              <a:buSzTx/>
              <a:buFontTx/>
              <a:buChar char="•"/>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Optical and Electrical Wave Technology</a:t>
            </a:r>
          </a:p>
        </p:txBody>
      </p:sp>
      <p:sp>
        <p:nvSpPr>
          <p:cNvPr id="198" name="正方形/長方形 197"/>
          <p:cNvSpPr/>
          <p:nvPr/>
        </p:nvSpPr>
        <p:spPr>
          <a:xfrm>
            <a:off x="4606925" y="4659313"/>
            <a:ext cx="3816350" cy="282575"/>
          </a:xfrm>
          <a:prstGeom prst="rect">
            <a:avLst/>
          </a:prstGeom>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500"/>
              </a:lnSpc>
              <a:spcBef>
                <a:spcPct val="0"/>
              </a:spcBef>
              <a:spcAft>
                <a:spcPct val="0"/>
              </a:spcAft>
              <a:buClrTx/>
              <a:buSzTx/>
              <a:buFontTx/>
              <a:buNone/>
              <a:tabLst/>
              <a:defRPr/>
            </a:pPr>
            <a:r>
              <a:rPr kumimoji="1" lang="en-US" altLang="ja-JP" sz="13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Information Technology  R&amp;D Center</a:t>
            </a:r>
            <a:r>
              <a:rPr kumimoji="1" lang="en-US" altLang="ja-JP" sz="1400" b="1" i="0" u="none" strike="noStrike" kern="0" cap="none" spc="0" normalizeH="0" baseline="0" noProof="0">
                <a:ln>
                  <a:noFill/>
                </a:ln>
                <a:solidFill>
                  <a:srgbClr val="333399"/>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 </a:t>
            </a: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(ITC)</a:t>
            </a:r>
          </a:p>
        </p:txBody>
      </p:sp>
      <p:sp>
        <p:nvSpPr>
          <p:cNvPr id="199" name="Line 218"/>
          <p:cNvSpPr>
            <a:spLocks noChangeShapeType="1"/>
          </p:cNvSpPr>
          <p:nvPr/>
        </p:nvSpPr>
        <p:spPr bwMode="auto">
          <a:xfrm>
            <a:off x="4498975" y="4694238"/>
            <a:ext cx="0" cy="1747837"/>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anose="020B0604020202020204" pitchFamily="34" charset="0"/>
            </a:endParaRPr>
          </a:p>
        </p:txBody>
      </p:sp>
      <p:grpSp>
        <p:nvGrpSpPr>
          <p:cNvPr id="200" name="Group 221"/>
          <p:cNvGrpSpPr>
            <a:grpSpLocks/>
          </p:cNvGrpSpPr>
          <p:nvPr/>
        </p:nvGrpSpPr>
        <p:grpSpPr bwMode="auto">
          <a:xfrm rot="10800000">
            <a:off x="3051175" y="3240088"/>
            <a:ext cx="788988" cy="455612"/>
            <a:chOff x="4294" y="2103"/>
            <a:chExt cx="435" cy="493"/>
          </a:xfrm>
        </p:grpSpPr>
        <p:sp>
          <p:nvSpPr>
            <p:cNvPr id="201" name="Line 211"/>
            <p:cNvSpPr>
              <a:spLocks noChangeShapeType="1"/>
            </p:cNvSpPr>
            <p:nvPr/>
          </p:nvSpPr>
          <p:spPr bwMode="auto">
            <a:xfrm flipH="1" flipV="1">
              <a:off x="4294" y="2592"/>
              <a:ext cx="435" cy="1"/>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cxnSp>
          <p:nvCxnSpPr>
            <p:cNvPr id="202" name="直線コネクタ 241"/>
            <p:cNvCxnSpPr>
              <a:cxnSpLocks noChangeShapeType="1"/>
            </p:cNvCxnSpPr>
            <p:nvPr/>
          </p:nvCxnSpPr>
          <p:spPr bwMode="auto">
            <a:xfrm flipV="1">
              <a:off x="4729" y="2103"/>
              <a:ext cx="0" cy="493"/>
            </a:xfrm>
            <a:prstGeom prst="line">
              <a:avLst/>
            </a:prstGeom>
            <a:noFill/>
            <a:ln w="12700">
              <a:solidFill>
                <a:srgbClr val="CD0921"/>
              </a:solidFill>
              <a:round/>
              <a:headEnd/>
              <a:tailEnd type="oval" w="sm" len="sm"/>
            </a:ln>
            <a:extLst>
              <a:ext uri="{909E8E84-426E-40DD-AFC4-6F175D3DCCD1}">
                <a14:hiddenFill xmlns:a14="http://schemas.microsoft.com/office/drawing/2010/main">
                  <a:noFill/>
                </a14:hiddenFill>
              </a:ext>
            </a:extLst>
          </p:spPr>
        </p:cxnSp>
      </p:grpSp>
      <p:sp>
        <p:nvSpPr>
          <p:cNvPr id="203" name="角丸四角形 202"/>
          <p:cNvSpPr>
            <a:spLocks noChangeArrowheads="1"/>
          </p:cNvSpPr>
          <p:nvPr/>
        </p:nvSpPr>
        <p:spPr bwMode="auto">
          <a:xfrm>
            <a:off x="2268538" y="3440113"/>
            <a:ext cx="1546225" cy="688975"/>
          </a:xfrm>
          <a:prstGeom prst="roundRect">
            <a:avLst>
              <a:gd name="adj" fmla="val 5801"/>
            </a:avLst>
          </a:prstGeom>
          <a:solidFill>
            <a:srgbClr val="D8DCDD"/>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en-US"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Electric </a:t>
            </a: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(China)</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(R&amp;D Dept.)</a:t>
            </a:r>
          </a:p>
        </p:txBody>
      </p:sp>
    </p:spTree>
    <p:extLst>
      <p:ext uri="{BB962C8B-B14F-4D97-AF65-F5344CB8AC3E}">
        <p14:creationId xmlns:p14="http://schemas.microsoft.com/office/powerpoint/2010/main" val="35200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p:cNvSpPr txBox="1">
            <a:spLocks noChangeArrowheads="1"/>
          </p:cNvSpPr>
          <p:nvPr/>
        </p:nvSpPr>
        <p:spPr bwMode="auto">
          <a:xfrm>
            <a:off x="149225" y="762000"/>
            <a:ext cx="31623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en-US" sz="2500">
                <a:solidFill>
                  <a:srgbClr val="000000"/>
                </a:solidFill>
                <a:latin typeface="Arial Narrow" panose="020B0606020202030204" pitchFamily="34" charset="0"/>
              </a:rPr>
              <a:t>Recent R&amp;D topics</a:t>
            </a:r>
          </a:p>
        </p:txBody>
      </p:sp>
      <p:sp>
        <p:nvSpPr>
          <p:cNvPr id="3" name="Text Box 12"/>
          <p:cNvSpPr txBox="1">
            <a:spLocks noChangeArrowheads="1"/>
          </p:cNvSpPr>
          <p:nvPr/>
        </p:nvSpPr>
        <p:spPr bwMode="auto">
          <a:xfrm>
            <a:off x="4375150" y="1801813"/>
            <a:ext cx="425767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300" dirty="0">
                <a:solidFill>
                  <a:srgbClr val="000000"/>
                </a:solidFill>
                <a:cs typeface="Arial" panose="020B0604020202020204" pitchFamily="34" charset="0"/>
              </a:rPr>
              <a:t>Personal Twin Flow, featuring two independent-driven left and right side fans, creates separate temperature spaces tailored to the preferences of different people in the same room, providing both a high level of comfort while reducing energy consumption.</a:t>
            </a:r>
          </a:p>
          <a:p>
            <a:pPr fontAlgn="base">
              <a:spcBef>
                <a:spcPct val="0"/>
              </a:spcBef>
              <a:spcAft>
                <a:spcPct val="0"/>
              </a:spcAft>
            </a:pPr>
            <a:endParaRPr lang="en-US" altLang="ja-JP" sz="1300" dirty="0">
              <a:solidFill>
                <a:srgbClr val="000000"/>
              </a:solidFill>
              <a:cs typeface="Arial" panose="020B0604020202020204" pitchFamily="34" charset="0"/>
            </a:endParaRPr>
          </a:p>
        </p:txBody>
      </p:sp>
      <p:sp>
        <p:nvSpPr>
          <p:cNvPr id="4" name="Text Box 12"/>
          <p:cNvSpPr txBox="1">
            <a:spLocks noChangeArrowheads="1"/>
          </p:cNvSpPr>
          <p:nvPr/>
        </p:nvSpPr>
        <p:spPr bwMode="auto">
          <a:xfrm>
            <a:off x="4375150" y="4194175"/>
            <a:ext cx="42576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300" dirty="0" err="1">
                <a:solidFill>
                  <a:srgbClr val="000000"/>
                </a:solidFill>
                <a:cs typeface="Arial" panose="020B0604020202020204" pitchFamily="34" charset="0"/>
              </a:rPr>
              <a:t>SeaAerial</a:t>
            </a:r>
            <a:r>
              <a:rPr lang="en-US" altLang="ja-JP" sz="1300" dirty="0">
                <a:solidFill>
                  <a:srgbClr val="000000"/>
                </a:solidFill>
                <a:cs typeface="Arial" panose="020B0604020202020204" pitchFamily="34" charset="0"/>
              </a:rPr>
              <a:t>, which shoots a column of seawater into the air to create a conductive plume for the transmission and reception of radio frequency waves. The system can be easily implemented offshore or along shorelines.</a:t>
            </a:r>
          </a:p>
        </p:txBody>
      </p:sp>
      <p:pic>
        <p:nvPicPr>
          <p:cNvPr id="5" name="図 4"/>
          <p:cNvPicPr/>
          <p:nvPr/>
        </p:nvPicPr>
        <p:blipFill>
          <a:blip r:embed="rId2">
            <a:extLst>
              <a:ext uri="{28A0092B-C50C-407E-A947-70E740481C1C}">
                <a14:useLocalDpi xmlns:a14="http://schemas.microsoft.com/office/drawing/2010/main" val="0"/>
              </a:ext>
            </a:extLst>
          </a:blip>
          <a:srcRect/>
          <a:stretch>
            <a:fillRect/>
          </a:stretch>
        </p:blipFill>
        <p:spPr bwMode="auto">
          <a:xfrm>
            <a:off x="560851" y="4073791"/>
            <a:ext cx="3396819" cy="1939828"/>
          </a:xfrm>
          <a:prstGeom prst="rect">
            <a:avLst/>
          </a:prstGeom>
          <a:noFill/>
          <a:ln>
            <a:noFill/>
          </a:ln>
        </p:spPr>
      </p:pic>
      <p:sp>
        <p:nvSpPr>
          <p:cNvPr id="6" name="正方形/長方形 5"/>
          <p:cNvSpPr/>
          <p:nvPr/>
        </p:nvSpPr>
        <p:spPr bwMode="auto">
          <a:xfrm>
            <a:off x="1924768" y="5766135"/>
            <a:ext cx="958132" cy="24748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itchFamily="38" charset="0"/>
              <a:cs typeface="ＭＳ Ｐゴシック" pitchFamily="38" charset="-128"/>
            </a:endParaRPr>
          </a:p>
        </p:txBody>
      </p:sp>
      <p:grpSp>
        <p:nvGrpSpPr>
          <p:cNvPr id="7" name="グループ化 6"/>
          <p:cNvGrpSpPr/>
          <p:nvPr/>
        </p:nvGrpSpPr>
        <p:grpSpPr>
          <a:xfrm>
            <a:off x="769043" y="1785979"/>
            <a:ext cx="3178854" cy="2012671"/>
            <a:chOff x="914401" y="1805435"/>
            <a:chExt cx="2743200" cy="1736839"/>
          </a:xfrm>
        </p:grpSpPr>
        <p:pic>
          <p:nvPicPr>
            <p:cNvPr id="8" name="Picture 2"/>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1" y="1805435"/>
              <a:ext cx="1122941" cy="1736839"/>
            </a:xfrm>
            <a:prstGeom prst="rect">
              <a:avLst/>
            </a:prstGeom>
            <a:noFill/>
            <a:ln>
              <a:noFill/>
            </a:ln>
            <a:extLst>
              <a:ext uri="{53640926-AAD7-44D8-BBD7-CCE9431645EC}">
                <a14:shadowObscured xmlns:a14="http://schemas.microsoft.com/office/drawing/2010/main"/>
              </a:ext>
            </a:extLst>
          </p:spPr>
        </p:pic>
        <p:pic>
          <p:nvPicPr>
            <p:cNvPr id="9" name="図 8" descr="16FZ_Gmark_main0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37342" y="1805435"/>
              <a:ext cx="1620259" cy="891357"/>
            </a:xfrm>
            <a:prstGeom prst="rect">
              <a:avLst/>
            </a:prstGeom>
            <a:noFill/>
            <a:ln>
              <a:noFill/>
            </a:ln>
            <a:extLst>
              <a:ext uri="{53640926-AAD7-44D8-BBD7-CCE9431645EC}">
                <a14:shadowObscured xmlns:a14="http://schemas.microsoft.com/office/drawing/2010/main"/>
              </a:ext>
            </a:extLst>
          </p:spPr>
        </p:pic>
        <p:pic>
          <p:nvPicPr>
            <p:cNvPr id="10" name="図 9" descr="FZ月次用プロペラ画像"/>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843" y="2799204"/>
              <a:ext cx="1448242" cy="684034"/>
            </a:xfrm>
            <a:prstGeom prst="rect">
              <a:avLst/>
            </a:prstGeom>
            <a:noFill/>
            <a:ln>
              <a:noFill/>
            </a:ln>
          </p:spPr>
        </p:pic>
        <p:sp>
          <p:nvSpPr>
            <p:cNvPr id="11" name="円/楕円 10"/>
            <p:cNvSpPr>
              <a:spLocks noChangeArrowheads="1"/>
            </p:cNvSpPr>
            <p:nvPr/>
          </p:nvSpPr>
          <p:spPr bwMode="auto">
            <a:xfrm>
              <a:off x="2907483" y="2763823"/>
              <a:ext cx="549029" cy="32474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2" name="下矢印 11"/>
            <p:cNvSpPr>
              <a:spLocks noChangeArrowheads="1"/>
            </p:cNvSpPr>
            <p:nvPr/>
          </p:nvSpPr>
          <p:spPr bwMode="auto">
            <a:xfrm>
              <a:off x="2427373" y="3207573"/>
              <a:ext cx="402621" cy="158497"/>
            </a:xfrm>
            <a:prstGeom prst="downArrow">
              <a:avLst>
                <a:gd name="adj1" fmla="val 49778"/>
                <a:gd name="adj2" fmla="val 43324"/>
              </a:avLst>
            </a:prstGeom>
            <a:solidFill>
              <a:srgbClr val="FF0000"/>
            </a:solidFill>
            <a:ln w="9525">
              <a:noFill/>
              <a:miter lim="800000"/>
              <a:headEnd/>
              <a:tailEnd/>
            </a:ln>
          </p:spPr>
          <p:txBody>
            <a:bodyPr rot="0" vert="eaVert" wrap="square" lIns="74295" tIns="8890" rIns="74295" bIns="8890" anchor="t" anchorCtr="0" upright="1">
              <a:noAutofit/>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3" name="円/楕円 12"/>
            <p:cNvSpPr>
              <a:spLocks noChangeArrowheads="1"/>
            </p:cNvSpPr>
            <p:nvPr/>
          </p:nvSpPr>
          <p:spPr bwMode="auto">
            <a:xfrm>
              <a:off x="2329457" y="2899450"/>
              <a:ext cx="549029" cy="32474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14" name="下矢印 13"/>
            <p:cNvSpPr>
              <a:spLocks noChangeArrowheads="1"/>
            </p:cNvSpPr>
            <p:nvPr/>
          </p:nvSpPr>
          <p:spPr bwMode="auto">
            <a:xfrm>
              <a:off x="2980686" y="3076345"/>
              <a:ext cx="402621" cy="158497"/>
            </a:xfrm>
            <a:prstGeom prst="downArrow">
              <a:avLst>
                <a:gd name="adj1" fmla="val 49778"/>
                <a:gd name="adj2" fmla="val 43324"/>
              </a:avLst>
            </a:prstGeom>
            <a:solidFill>
              <a:srgbClr val="FF0000"/>
            </a:solidFill>
            <a:ln w="9525">
              <a:noFill/>
              <a:miter lim="800000"/>
              <a:headEnd/>
              <a:tailEnd/>
            </a:ln>
          </p:spPr>
          <p:txBody>
            <a:bodyPr rot="0" vert="eaVert" wrap="square" lIns="74295" tIns="8890" rIns="74295" bIns="8890" anchor="t" anchorCtr="0" upright="1">
              <a:noAutofit/>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grpSp>
      <p:sp>
        <p:nvSpPr>
          <p:cNvPr id="15" name="正方形/長方形 14"/>
          <p:cNvSpPr/>
          <p:nvPr/>
        </p:nvSpPr>
        <p:spPr bwMode="auto">
          <a:xfrm>
            <a:off x="233464" y="4732506"/>
            <a:ext cx="535021" cy="129377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srgbClr val="000000"/>
              </a:solidFill>
              <a:effectLst/>
              <a:uLnTx/>
              <a:uFillTx/>
              <a:latin typeface="Arial" pitchFamily="38" charset="0"/>
              <a:cs typeface="ＭＳ Ｐゴシック" pitchFamily="38" charset="-128"/>
            </a:endParaRPr>
          </a:p>
        </p:txBody>
      </p:sp>
    </p:spTree>
    <p:extLst>
      <p:ext uri="{BB962C8B-B14F-4D97-AF65-F5344CB8AC3E}">
        <p14:creationId xmlns:p14="http://schemas.microsoft.com/office/powerpoint/2010/main" val="383418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79438" y="2344738"/>
            <a:ext cx="1712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dirty="0">
                <a:solidFill>
                  <a:srgbClr val="000000"/>
                </a:solidFill>
                <a:cs typeface="Arial" panose="020B0604020202020204" pitchFamily="34" charset="0"/>
              </a:rPr>
              <a:t>Our Policy of CSR</a:t>
            </a:r>
          </a:p>
        </p:txBody>
      </p:sp>
      <p:sp>
        <p:nvSpPr>
          <p:cNvPr id="3" name="Text Box 6"/>
          <p:cNvSpPr txBox="1">
            <a:spLocks noChangeArrowheads="1"/>
          </p:cNvSpPr>
          <p:nvPr/>
        </p:nvSpPr>
        <p:spPr bwMode="auto">
          <a:xfrm>
            <a:off x="579438" y="4013200"/>
            <a:ext cx="2611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Promotional System for CSR</a:t>
            </a:r>
          </a:p>
        </p:txBody>
      </p:sp>
      <p:sp>
        <p:nvSpPr>
          <p:cNvPr id="4" name="Text Box 7"/>
          <p:cNvSpPr txBox="1">
            <a:spLocks noChangeArrowheads="1"/>
          </p:cNvSpPr>
          <p:nvPr/>
        </p:nvSpPr>
        <p:spPr bwMode="auto">
          <a:xfrm>
            <a:off x="368300" y="1504950"/>
            <a:ext cx="848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600" b="1">
                <a:solidFill>
                  <a:srgbClr val="000000"/>
                </a:solidFill>
                <a:cs typeface="Arial" panose="020B0604020202020204" pitchFamily="34" charset="0"/>
              </a:rPr>
              <a:t>Corporate Social Responsibility (CSR) is an integral part of all business activities</a:t>
            </a:r>
          </a:p>
        </p:txBody>
      </p:sp>
      <p:sp>
        <p:nvSpPr>
          <p:cNvPr id="5" name="テキスト ボックス 17"/>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Corporate Social Responsibility</a:t>
            </a:r>
            <a:endParaRPr lang="ja-JP" altLang="en-US" sz="2500">
              <a:solidFill>
                <a:srgbClr val="000000"/>
              </a:solidFill>
              <a:latin typeface="Arial Narrow" panose="020B0606020202030204" pitchFamily="34" charset="0"/>
            </a:endParaRPr>
          </a:p>
        </p:txBody>
      </p:sp>
      <p:sp>
        <p:nvSpPr>
          <p:cNvPr id="6" name="Text Box 12"/>
          <p:cNvSpPr txBox="1">
            <a:spLocks noChangeArrowheads="1"/>
          </p:cNvSpPr>
          <p:nvPr/>
        </p:nvSpPr>
        <p:spPr bwMode="auto">
          <a:xfrm>
            <a:off x="596900" y="2709863"/>
            <a:ext cx="5276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300" dirty="0">
                <a:solidFill>
                  <a:srgbClr val="000000"/>
                </a:solidFill>
                <a:cs typeface="Arial" panose="020B0604020202020204" pitchFamily="34" charset="0"/>
              </a:rPr>
              <a:t>The Mitsubishi Electric Group promotes its CSR activities based on the conviction that all business activities must take CSR into consideration. The Group‘s Corporate Mission and Seven Guiding Principles (Trust, Quality, Technology, Citizenship, </a:t>
            </a:r>
            <a:r>
              <a:rPr lang="en-US" altLang="zh-CN" sz="1300" dirty="0">
                <a:solidFill>
                  <a:srgbClr val="000000"/>
                </a:solidFill>
                <a:cs typeface="Arial" panose="020B0604020202020204" pitchFamily="34" charset="0"/>
              </a:rPr>
              <a:t>Ethics</a:t>
            </a:r>
            <a:r>
              <a:rPr lang="zh-CN" altLang="en-US" sz="1300" dirty="0">
                <a:solidFill>
                  <a:srgbClr val="000000"/>
                </a:solidFill>
                <a:cs typeface="Arial" panose="020B0604020202020204" pitchFamily="34" charset="0"/>
              </a:rPr>
              <a:t> </a:t>
            </a:r>
            <a:r>
              <a:rPr lang="en-US" altLang="zh-CN" sz="1300" dirty="0">
                <a:solidFill>
                  <a:srgbClr val="000000"/>
                </a:solidFill>
                <a:cs typeface="Arial" panose="020B0604020202020204" pitchFamily="34" charset="0"/>
              </a:rPr>
              <a:t>and </a:t>
            </a:r>
            <a:r>
              <a:rPr lang="en-US" altLang="ja-JP" sz="1300" dirty="0">
                <a:solidFill>
                  <a:srgbClr val="000000"/>
                </a:solidFill>
                <a:cs typeface="Arial" panose="020B0604020202020204" pitchFamily="34" charset="0"/>
              </a:rPr>
              <a:t>Compliance, Environment, and Growth) form its basic CSR policies. </a:t>
            </a:r>
          </a:p>
        </p:txBody>
      </p:sp>
      <p:sp>
        <p:nvSpPr>
          <p:cNvPr id="7" name="正方形/長方形 20"/>
          <p:cNvSpPr>
            <a:spLocks noChangeArrowheads="1"/>
          </p:cNvSpPr>
          <p:nvPr/>
        </p:nvSpPr>
        <p:spPr bwMode="auto">
          <a:xfrm>
            <a:off x="496888" y="3983038"/>
            <a:ext cx="69850" cy="3952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8" name="Text Box 12"/>
          <p:cNvSpPr txBox="1">
            <a:spLocks noChangeArrowheads="1"/>
          </p:cNvSpPr>
          <p:nvPr/>
        </p:nvSpPr>
        <p:spPr bwMode="auto">
          <a:xfrm>
            <a:off x="563563" y="4378325"/>
            <a:ext cx="52768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50000"/>
              </a:spcAft>
            </a:pPr>
            <a:r>
              <a:rPr lang="en-US" altLang="ja-JP" sz="1300" dirty="0">
                <a:solidFill>
                  <a:srgbClr val="000000"/>
                </a:solidFill>
                <a:cs typeface="Arial" panose="020B0604020202020204" pitchFamily="34" charset="0"/>
              </a:rPr>
              <a:t>Company-wide CSR activities are coordinated by a CSR Committee. The Committee is composed of the heads of management departments at Mitsubishi Electric, and discusses the achievements of activities performed during the previous fiscal year, decisions on future activity plans, and responses to law amendments, from a cross-cutting perspective across the entire Mitsubishi Electric Group.</a:t>
            </a:r>
          </a:p>
          <a:p>
            <a:pPr fontAlgn="base">
              <a:spcBef>
                <a:spcPct val="0"/>
              </a:spcBef>
              <a:spcAft>
                <a:spcPct val="0"/>
              </a:spcAft>
            </a:pPr>
            <a:r>
              <a:rPr lang="en-US" altLang="ja-JP" sz="1300" dirty="0">
                <a:solidFill>
                  <a:srgbClr val="000000"/>
                </a:solidFill>
                <a:cs typeface="Arial" panose="020B0604020202020204" pitchFamily="34" charset="0"/>
              </a:rPr>
              <a:t>Based on the awareness that CSR activities are directly linked to corporate management, specific activities are carried out at the responsibility of departments, based on the CSR policy of the Mitsubishi Electric Group.</a:t>
            </a:r>
          </a:p>
        </p:txBody>
      </p:sp>
      <p:cxnSp>
        <p:nvCxnSpPr>
          <p:cNvPr id="9" name="直線コネクタ 6"/>
          <p:cNvCxnSpPr>
            <a:cxnSpLocks noChangeShapeType="1"/>
          </p:cNvCxnSpPr>
          <p:nvPr/>
        </p:nvCxnSpPr>
        <p:spPr bwMode="auto">
          <a:xfrm flipH="1">
            <a:off x="7546975" y="4722813"/>
            <a:ext cx="0" cy="1185862"/>
          </a:xfrm>
          <a:prstGeom prst="line">
            <a:avLst/>
          </a:prstGeom>
          <a:noFill/>
          <a:ln w="12700">
            <a:solidFill>
              <a:srgbClr val="CD0921"/>
            </a:solidFill>
            <a:round/>
            <a:headEnd/>
            <a:tailEnd/>
          </a:ln>
          <a:extLst>
            <a:ext uri="{909E8E84-426E-40DD-AFC4-6F175D3DCCD1}">
              <a14:hiddenFill xmlns:a14="http://schemas.microsoft.com/office/drawing/2010/main">
                <a:noFill/>
              </a14:hiddenFill>
            </a:ext>
          </a:extLst>
        </p:spPr>
      </p:cxnSp>
      <p:cxnSp>
        <p:nvCxnSpPr>
          <p:cNvPr id="10" name="直線コネクタ 3"/>
          <p:cNvCxnSpPr>
            <a:cxnSpLocks noChangeShapeType="1"/>
          </p:cNvCxnSpPr>
          <p:nvPr/>
        </p:nvCxnSpPr>
        <p:spPr bwMode="auto">
          <a:xfrm>
            <a:off x="6608763" y="4719638"/>
            <a:ext cx="533400" cy="0"/>
          </a:xfrm>
          <a:prstGeom prst="line">
            <a:avLst/>
          </a:prstGeom>
          <a:noFill/>
          <a:ln w="12700">
            <a:solidFill>
              <a:srgbClr val="CD0921"/>
            </a:solidFill>
            <a:round/>
            <a:headEnd/>
            <a:tailEnd/>
          </a:ln>
          <a:extLst>
            <a:ext uri="{909E8E84-426E-40DD-AFC4-6F175D3DCCD1}">
              <a14:hiddenFill xmlns:a14="http://schemas.microsoft.com/office/drawing/2010/main">
                <a:noFill/>
              </a14:hiddenFill>
            </a:ext>
          </a:extLst>
        </p:spPr>
      </p:cxnSp>
      <p:sp>
        <p:nvSpPr>
          <p:cNvPr id="11" name="Text Box 6"/>
          <p:cNvSpPr txBox="1">
            <a:spLocks noChangeArrowheads="1"/>
          </p:cNvSpPr>
          <p:nvPr/>
        </p:nvSpPr>
        <p:spPr bwMode="auto">
          <a:xfrm>
            <a:off x="6465888" y="6192838"/>
            <a:ext cx="1968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100">
                <a:solidFill>
                  <a:srgbClr val="000000"/>
                </a:solidFill>
                <a:cs typeface="Arial" panose="020B0604020202020204" pitchFamily="34" charset="0"/>
              </a:rPr>
              <a:t>Promotional System for CSR</a:t>
            </a:r>
          </a:p>
        </p:txBody>
      </p:sp>
      <p:sp>
        <p:nvSpPr>
          <p:cNvPr id="12" name="正方形/長方形 1"/>
          <p:cNvSpPr>
            <a:spLocks noChangeArrowheads="1"/>
          </p:cNvSpPr>
          <p:nvPr/>
        </p:nvSpPr>
        <p:spPr bwMode="auto">
          <a:xfrm>
            <a:off x="6019800" y="4525963"/>
            <a:ext cx="819150" cy="358775"/>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President</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3" name="正方形/長方形 16"/>
          <p:cNvSpPr>
            <a:spLocks noChangeArrowheads="1"/>
          </p:cNvSpPr>
          <p:nvPr/>
        </p:nvSpPr>
        <p:spPr bwMode="auto">
          <a:xfrm>
            <a:off x="6927850" y="5053013"/>
            <a:ext cx="1238250" cy="360362"/>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CSR Committee</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(Secretariat)</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4" name="正方形/長方形 19"/>
          <p:cNvSpPr>
            <a:spLocks noChangeArrowheads="1"/>
          </p:cNvSpPr>
          <p:nvPr/>
        </p:nvSpPr>
        <p:spPr bwMode="auto">
          <a:xfrm>
            <a:off x="7181850" y="5727700"/>
            <a:ext cx="738188" cy="360363"/>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Affiliates</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in Japan</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5" name="Text Box 6"/>
          <p:cNvSpPr txBox="1">
            <a:spLocks noChangeArrowheads="1"/>
          </p:cNvSpPr>
          <p:nvPr/>
        </p:nvSpPr>
        <p:spPr bwMode="auto">
          <a:xfrm>
            <a:off x="6826250" y="3941763"/>
            <a:ext cx="1193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100">
                <a:solidFill>
                  <a:srgbClr val="000000"/>
                </a:solidFill>
                <a:cs typeface="Arial" panose="020B0604020202020204" pitchFamily="34" charset="0"/>
              </a:rPr>
              <a:t>CSR Committee</a:t>
            </a:r>
          </a:p>
        </p:txBody>
      </p:sp>
      <p:sp>
        <p:nvSpPr>
          <p:cNvPr id="16" name="正方形/長方形 20"/>
          <p:cNvSpPr>
            <a:spLocks noChangeArrowheads="1"/>
          </p:cNvSpPr>
          <p:nvPr/>
        </p:nvSpPr>
        <p:spPr bwMode="auto">
          <a:xfrm>
            <a:off x="496888" y="2320925"/>
            <a:ext cx="69850"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cxnSp>
        <p:nvCxnSpPr>
          <p:cNvPr id="17" name="直線コネクタ 6"/>
          <p:cNvCxnSpPr>
            <a:cxnSpLocks noChangeShapeType="1"/>
          </p:cNvCxnSpPr>
          <p:nvPr/>
        </p:nvCxnSpPr>
        <p:spPr bwMode="auto">
          <a:xfrm flipH="1">
            <a:off x="6494463" y="5561013"/>
            <a:ext cx="0" cy="347662"/>
          </a:xfrm>
          <a:prstGeom prst="line">
            <a:avLst/>
          </a:prstGeom>
          <a:noFill/>
          <a:ln w="12700">
            <a:solidFill>
              <a:srgbClr val="CD0921"/>
            </a:solidFill>
            <a:round/>
            <a:headEnd/>
            <a:tailEnd/>
          </a:ln>
          <a:extLst>
            <a:ext uri="{909E8E84-426E-40DD-AFC4-6F175D3DCCD1}">
              <a14:hiddenFill xmlns:a14="http://schemas.microsoft.com/office/drawing/2010/main">
                <a:noFill/>
              </a14:hiddenFill>
            </a:ext>
          </a:extLst>
        </p:spPr>
      </p:cxnSp>
      <p:cxnSp>
        <p:nvCxnSpPr>
          <p:cNvPr id="18" name="直線コネクタ 6"/>
          <p:cNvCxnSpPr>
            <a:cxnSpLocks noChangeShapeType="1"/>
          </p:cNvCxnSpPr>
          <p:nvPr/>
        </p:nvCxnSpPr>
        <p:spPr bwMode="auto">
          <a:xfrm flipH="1">
            <a:off x="8489950" y="5561013"/>
            <a:ext cx="0" cy="347662"/>
          </a:xfrm>
          <a:prstGeom prst="line">
            <a:avLst/>
          </a:prstGeom>
          <a:noFill/>
          <a:ln w="12700">
            <a:solidFill>
              <a:srgbClr val="CD0921"/>
            </a:solidFill>
            <a:round/>
            <a:headEnd/>
            <a:tailEnd/>
          </a:ln>
          <a:extLst>
            <a:ext uri="{909E8E84-426E-40DD-AFC4-6F175D3DCCD1}">
              <a14:hiddenFill xmlns:a14="http://schemas.microsoft.com/office/drawing/2010/main">
                <a:noFill/>
              </a14:hiddenFill>
            </a:ext>
          </a:extLst>
        </p:spPr>
      </p:cxnSp>
      <p:sp>
        <p:nvSpPr>
          <p:cNvPr id="19" name="Line 35"/>
          <p:cNvSpPr>
            <a:spLocks noChangeShapeType="1"/>
          </p:cNvSpPr>
          <p:nvPr/>
        </p:nvSpPr>
        <p:spPr bwMode="auto">
          <a:xfrm>
            <a:off x="6496050" y="5562600"/>
            <a:ext cx="1993900" cy="0"/>
          </a:xfrm>
          <a:prstGeom prst="line">
            <a:avLst/>
          </a:prstGeom>
          <a:noFill/>
          <a:ln w="12700">
            <a:solidFill>
              <a:srgbClr val="CD09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7B0514"/>
                  </a:outerShdw>
                </a:effectLst>
              </a14:hiddenEffects>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20" name="正方形/長方形 18"/>
          <p:cNvSpPr>
            <a:spLocks noChangeArrowheads="1"/>
          </p:cNvSpPr>
          <p:nvPr/>
        </p:nvSpPr>
        <p:spPr bwMode="auto">
          <a:xfrm>
            <a:off x="6019800" y="5727700"/>
            <a:ext cx="955675" cy="357188"/>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Departments</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1" name="正方形/長方形 20"/>
          <p:cNvSpPr>
            <a:spLocks noChangeArrowheads="1"/>
          </p:cNvSpPr>
          <p:nvPr/>
        </p:nvSpPr>
        <p:spPr bwMode="auto">
          <a:xfrm>
            <a:off x="8099425" y="5727700"/>
            <a:ext cx="798513" cy="360363"/>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Overseas</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Affiliates</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2" name="正方形/長方形 15"/>
          <p:cNvSpPr>
            <a:spLocks noChangeArrowheads="1"/>
          </p:cNvSpPr>
          <p:nvPr/>
        </p:nvSpPr>
        <p:spPr bwMode="auto">
          <a:xfrm>
            <a:off x="6927850" y="4516438"/>
            <a:ext cx="1238250" cy="358775"/>
          </a:xfrm>
          <a:prstGeom prst="rect">
            <a:avLst/>
          </a:prstGeom>
          <a:solidFill>
            <a:srgbClr val="D5D8D9"/>
          </a:solidFill>
          <a:ln>
            <a:noFill/>
          </a:ln>
          <a:effectLst>
            <a:outerShdw dist="17961" dir="2700000" algn="ctr" rotWithShape="0">
              <a:srgbClr val="808080">
                <a:alpha val="50000"/>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Executive Officers’</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Meetings</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23" name="図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9375" y="2383234"/>
            <a:ext cx="2078038" cy="1558529"/>
          </a:xfrm>
          <a:prstGeom prst="rect">
            <a:avLst/>
          </a:prstGeom>
        </p:spPr>
      </p:pic>
    </p:spTree>
    <p:extLst>
      <p:ext uri="{BB962C8B-B14F-4D97-AF65-F5344CB8AC3E}">
        <p14:creationId xmlns:p14="http://schemas.microsoft.com/office/powerpoint/2010/main" val="1617300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674689" y="3105150"/>
            <a:ext cx="6726238" cy="2828926"/>
          </a:xfrm>
          <a:prstGeom prst="rect">
            <a:avLst/>
          </a:prstGeom>
          <a:no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endParaRPr>
          </a:p>
        </p:txBody>
      </p:sp>
      <p:sp>
        <p:nvSpPr>
          <p:cNvPr id="3" name="Text Box 6"/>
          <p:cNvSpPr txBox="1">
            <a:spLocks noChangeArrowheads="1"/>
          </p:cNvSpPr>
          <p:nvPr/>
        </p:nvSpPr>
        <p:spPr bwMode="auto">
          <a:xfrm>
            <a:off x="579438" y="1601788"/>
            <a:ext cx="6869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dirty="0">
                <a:cs typeface="Arial" panose="020B0604020202020204" pitchFamily="34" charset="0"/>
              </a:rPr>
              <a:t>Addressing Core CSR Issues</a:t>
            </a:r>
          </a:p>
        </p:txBody>
      </p:sp>
      <p:sp>
        <p:nvSpPr>
          <p:cNvPr id="4" name="テキスト ボックス 17"/>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00">
                <a:latin typeface="Arial Narrow" panose="020B0606020202030204" pitchFamily="34" charset="0"/>
              </a:rPr>
              <a:t>Corporate Social Responsibility</a:t>
            </a:r>
            <a:endParaRPr lang="ja-JP" altLang="en-US" sz="2500">
              <a:latin typeface="Arial Narrow" panose="020B0606020202030204" pitchFamily="34" charset="0"/>
            </a:endParaRPr>
          </a:p>
        </p:txBody>
      </p:sp>
      <p:sp>
        <p:nvSpPr>
          <p:cNvPr id="5" name="Text Box 12"/>
          <p:cNvSpPr txBox="1">
            <a:spLocks noChangeArrowheads="1"/>
          </p:cNvSpPr>
          <p:nvPr/>
        </p:nvSpPr>
        <p:spPr bwMode="auto">
          <a:xfrm>
            <a:off x="579439" y="1984376"/>
            <a:ext cx="707548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dirty="0">
                <a:solidFill>
                  <a:srgbClr val="000000"/>
                </a:solidFill>
                <a:cs typeface="Arial" panose="020B0604020202020204" pitchFamily="34" charset="0"/>
              </a:rPr>
              <a:t>The Mitsubishi Electric Group is a global, leading green company that contributes to the realization of a prosperous society. As part of this effort, we have established four core CSR issues (called "materiality"), which are based on international standards and other factors as well as stakeholder expectations. </a:t>
            </a:r>
          </a:p>
        </p:txBody>
      </p:sp>
      <p:sp>
        <p:nvSpPr>
          <p:cNvPr id="6" name="正方形/長方形 20"/>
          <p:cNvSpPr>
            <a:spLocks noChangeArrowheads="1"/>
          </p:cNvSpPr>
          <p:nvPr/>
        </p:nvSpPr>
        <p:spPr bwMode="auto">
          <a:xfrm>
            <a:off x="496888" y="1577975"/>
            <a:ext cx="69850"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 name="Text Box 6"/>
          <p:cNvSpPr txBox="1">
            <a:spLocks noChangeArrowheads="1"/>
          </p:cNvSpPr>
          <p:nvPr/>
        </p:nvSpPr>
        <p:spPr bwMode="auto">
          <a:xfrm>
            <a:off x="728663" y="3173413"/>
            <a:ext cx="5472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dirty="0">
                <a:cs typeface="Arial" panose="020B0604020202020204" pitchFamily="34" charset="0"/>
              </a:rPr>
              <a:t>The Mitsubishi Electric Group's four core CSR issues</a:t>
            </a:r>
          </a:p>
        </p:txBody>
      </p:sp>
      <p:sp>
        <p:nvSpPr>
          <p:cNvPr id="8" name="Text Box 12"/>
          <p:cNvSpPr txBox="1">
            <a:spLocks noChangeArrowheads="1"/>
          </p:cNvSpPr>
          <p:nvPr/>
        </p:nvSpPr>
        <p:spPr bwMode="auto">
          <a:xfrm>
            <a:off x="1279924" y="3631430"/>
            <a:ext cx="6121002" cy="21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pPr>
            <a:r>
              <a:rPr lang="en-US" altLang="ja-JP" sz="1400" dirty="0">
                <a:solidFill>
                  <a:srgbClr val="000000"/>
                </a:solidFill>
                <a:cs typeface="Arial" panose="020B0604020202020204" pitchFamily="34" charset="0"/>
              </a:rPr>
              <a:t>Realize a sustainable society</a:t>
            </a:r>
          </a:p>
          <a:p>
            <a:pPr eaLnBrk="1" hangingPunct="1">
              <a:lnSpc>
                <a:spcPts val="2000"/>
              </a:lnSpc>
            </a:pPr>
            <a:endParaRPr lang="en-US" altLang="ja-JP" sz="1400" dirty="0">
              <a:solidFill>
                <a:srgbClr val="000000"/>
              </a:solidFill>
              <a:cs typeface="Arial" panose="020B0604020202020204" pitchFamily="34" charset="0"/>
            </a:endParaRPr>
          </a:p>
          <a:p>
            <a:pPr eaLnBrk="1" hangingPunct="1">
              <a:lnSpc>
                <a:spcPts val="2000"/>
              </a:lnSpc>
            </a:pPr>
            <a:r>
              <a:rPr lang="en-US" altLang="ja-JP" sz="1400" dirty="0">
                <a:solidFill>
                  <a:srgbClr val="000000"/>
                </a:solidFill>
                <a:cs typeface="Arial" panose="020B0604020202020204" pitchFamily="34" charset="0"/>
              </a:rPr>
              <a:t>Provide safety, security, and comfort</a:t>
            </a:r>
          </a:p>
          <a:p>
            <a:pPr eaLnBrk="1" hangingPunct="1">
              <a:lnSpc>
                <a:spcPts val="2000"/>
              </a:lnSpc>
            </a:pPr>
            <a:endParaRPr lang="en-US" altLang="ja-JP" sz="1400" dirty="0">
              <a:solidFill>
                <a:srgbClr val="000000"/>
              </a:solidFill>
              <a:cs typeface="Arial" panose="020B0604020202020204" pitchFamily="34" charset="0"/>
            </a:endParaRPr>
          </a:p>
          <a:p>
            <a:pPr eaLnBrk="1" hangingPunct="1">
              <a:lnSpc>
                <a:spcPts val="2000"/>
              </a:lnSpc>
            </a:pPr>
            <a:r>
              <a:rPr lang="en-US" altLang="ja-JP" sz="1400" dirty="0">
                <a:solidFill>
                  <a:srgbClr val="000000"/>
                </a:solidFill>
                <a:cs typeface="Arial" panose="020B0604020202020204" pitchFamily="34" charset="0"/>
              </a:rPr>
              <a:t>Respect human rights and promote the active participation of diverse human resources</a:t>
            </a:r>
          </a:p>
          <a:p>
            <a:pPr eaLnBrk="1" hangingPunct="1">
              <a:lnSpc>
                <a:spcPts val="2000"/>
              </a:lnSpc>
            </a:pPr>
            <a:endParaRPr lang="en-US" altLang="ja-JP" sz="1400" dirty="0">
              <a:solidFill>
                <a:srgbClr val="000000"/>
              </a:solidFill>
              <a:cs typeface="Arial" panose="020B0604020202020204" pitchFamily="34" charset="0"/>
            </a:endParaRPr>
          </a:p>
          <a:p>
            <a:pPr eaLnBrk="1" hangingPunct="1">
              <a:lnSpc>
                <a:spcPts val="2000"/>
              </a:lnSpc>
            </a:pPr>
            <a:r>
              <a:rPr lang="en-US" altLang="ja-JP" sz="1400" dirty="0">
                <a:solidFill>
                  <a:srgbClr val="000000"/>
                </a:solidFill>
                <a:cs typeface="Arial" panose="020B0604020202020204" pitchFamily="34" charset="0"/>
              </a:rPr>
              <a:t>Strengthen corporate governance and compliance on a continuous basis</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533" y="3545705"/>
            <a:ext cx="468000" cy="46800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07" y="4052183"/>
            <a:ext cx="468000" cy="46800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7" y="4688021"/>
            <a:ext cx="468000" cy="468000"/>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583" y="5330847"/>
            <a:ext cx="468000" cy="468000"/>
          </a:xfrm>
          <a:prstGeom prst="rect">
            <a:avLst/>
          </a:prstGeom>
        </p:spPr>
      </p:pic>
    </p:spTree>
    <p:extLst>
      <p:ext uri="{BB962C8B-B14F-4D97-AF65-F5344CB8AC3E}">
        <p14:creationId xmlns:p14="http://schemas.microsoft.com/office/powerpoint/2010/main" val="490650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p:cNvSpPr txBox="1">
            <a:spLocks noChangeArrowheads="1"/>
          </p:cNvSpPr>
          <p:nvPr/>
        </p:nvSpPr>
        <p:spPr bwMode="auto">
          <a:xfrm>
            <a:off x="149225" y="757767"/>
            <a:ext cx="88725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dirty="0">
                <a:solidFill>
                  <a:srgbClr val="000000"/>
                </a:solidFill>
                <a:latin typeface="Arial Narrow" panose="020B0606020202030204" pitchFamily="34" charset="0"/>
              </a:rPr>
              <a:t>Philanthropic Activities</a:t>
            </a:r>
          </a:p>
        </p:txBody>
      </p:sp>
      <p:sp>
        <p:nvSpPr>
          <p:cNvPr id="3" name="Text Box 7"/>
          <p:cNvSpPr txBox="1">
            <a:spLocks noChangeArrowheads="1"/>
          </p:cNvSpPr>
          <p:nvPr/>
        </p:nvSpPr>
        <p:spPr bwMode="auto">
          <a:xfrm>
            <a:off x="368300" y="1504950"/>
            <a:ext cx="848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600" b="1">
                <a:solidFill>
                  <a:srgbClr val="000000"/>
                </a:solidFill>
                <a:cs typeface="Arial" panose="020B0604020202020204" pitchFamily="34" charset="0"/>
              </a:rPr>
              <a:t>Philosophy and Policies on Philanthropic Activities</a:t>
            </a:r>
          </a:p>
        </p:txBody>
      </p:sp>
      <p:sp>
        <p:nvSpPr>
          <p:cNvPr id="4" name="正方形/長方形 20"/>
          <p:cNvSpPr>
            <a:spLocks noChangeArrowheads="1"/>
          </p:cNvSpPr>
          <p:nvPr/>
        </p:nvSpPr>
        <p:spPr bwMode="auto">
          <a:xfrm>
            <a:off x="654050" y="2320925"/>
            <a:ext cx="76200" cy="4270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5" name="Text Box 12"/>
          <p:cNvSpPr txBox="1">
            <a:spLocks noChangeArrowheads="1"/>
          </p:cNvSpPr>
          <p:nvPr/>
        </p:nvSpPr>
        <p:spPr bwMode="auto">
          <a:xfrm>
            <a:off x="720725" y="2781300"/>
            <a:ext cx="76485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a:solidFill>
                  <a:srgbClr val="000000"/>
                </a:solidFill>
                <a:cs typeface="Arial" panose="020B0604020202020204" pitchFamily="34" charset="0"/>
              </a:rPr>
              <a:t>As a corporate citizen committed to meeting societal needs and expectations, the Mitsubishi Electric Group will make full use of the resources it has at hand to contribute to creating</a:t>
            </a:r>
          </a:p>
          <a:p>
            <a:pPr fontAlgn="base">
              <a:spcBef>
                <a:spcPct val="0"/>
              </a:spcBef>
              <a:spcAft>
                <a:spcPct val="0"/>
              </a:spcAft>
            </a:pPr>
            <a:r>
              <a:rPr lang="en-US" altLang="ja-JP" sz="1400">
                <a:solidFill>
                  <a:srgbClr val="000000"/>
                </a:solidFill>
                <a:cs typeface="Arial" panose="020B0604020202020204" pitchFamily="34" charset="0"/>
              </a:rPr>
              <a:t>an affluent society in partnership with its employees.</a:t>
            </a:r>
          </a:p>
        </p:txBody>
      </p:sp>
      <p:sp>
        <p:nvSpPr>
          <p:cNvPr id="6" name="Text Box 6"/>
          <p:cNvSpPr txBox="1">
            <a:spLocks noChangeArrowheads="1"/>
          </p:cNvSpPr>
          <p:nvPr/>
        </p:nvSpPr>
        <p:spPr bwMode="auto">
          <a:xfrm>
            <a:off x="736600" y="2344738"/>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Philosophy</a:t>
            </a:r>
          </a:p>
        </p:txBody>
      </p:sp>
      <p:sp>
        <p:nvSpPr>
          <p:cNvPr id="7" name="正方形/長方形 20"/>
          <p:cNvSpPr>
            <a:spLocks noChangeArrowheads="1"/>
          </p:cNvSpPr>
          <p:nvPr/>
        </p:nvSpPr>
        <p:spPr bwMode="auto">
          <a:xfrm>
            <a:off x="654050" y="4035425"/>
            <a:ext cx="76200" cy="4270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8" name="Text Box 12"/>
          <p:cNvSpPr txBox="1">
            <a:spLocks noChangeArrowheads="1"/>
          </p:cNvSpPr>
          <p:nvPr/>
        </p:nvSpPr>
        <p:spPr bwMode="auto">
          <a:xfrm>
            <a:off x="720725" y="4495800"/>
            <a:ext cx="72739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Char char="•"/>
            </a:pPr>
            <a:r>
              <a:rPr lang="en-US" altLang="ja-JP" sz="1400">
                <a:solidFill>
                  <a:srgbClr val="000000"/>
                </a:solidFill>
                <a:cs typeface="Arial" panose="020B0604020202020204" pitchFamily="34" charset="0"/>
              </a:rPr>
              <a:t>We shall carry out community-based activities in response to societal needs in the fields of social welfare and global environmental conservation. </a:t>
            </a:r>
          </a:p>
          <a:p>
            <a:pPr fontAlgn="base">
              <a:spcBef>
                <a:spcPct val="0"/>
              </a:spcBef>
              <a:spcAft>
                <a:spcPct val="0"/>
              </a:spcAft>
            </a:pPr>
            <a:endParaRPr lang="en-US" altLang="ja-JP" sz="1400">
              <a:solidFill>
                <a:srgbClr val="000000"/>
              </a:solidFill>
              <a:cs typeface="Arial" panose="020B0604020202020204" pitchFamily="34" charset="0"/>
            </a:endParaRPr>
          </a:p>
          <a:p>
            <a:pPr fontAlgn="base">
              <a:spcBef>
                <a:spcPct val="0"/>
              </a:spcBef>
              <a:spcAft>
                <a:spcPct val="0"/>
              </a:spcAft>
              <a:buFontTx/>
              <a:buChar char="•"/>
            </a:pPr>
            <a:r>
              <a:rPr lang="en-US" altLang="ja-JP" sz="1400">
                <a:solidFill>
                  <a:srgbClr val="000000"/>
                </a:solidFill>
                <a:cs typeface="Arial" panose="020B0604020202020204" pitchFamily="34" charset="0"/>
              </a:rPr>
              <a:t>We shall contribute to developing the next generation through activities that support the promotion of science and technology, culture and arts, and sports. </a:t>
            </a:r>
          </a:p>
        </p:txBody>
      </p:sp>
      <p:sp>
        <p:nvSpPr>
          <p:cNvPr id="9" name="Text Box 6"/>
          <p:cNvSpPr txBox="1">
            <a:spLocks noChangeArrowheads="1"/>
          </p:cNvSpPr>
          <p:nvPr/>
        </p:nvSpPr>
        <p:spPr bwMode="auto">
          <a:xfrm>
            <a:off x="736600" y="4059238"/>
            <a:ext cx="903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Policies </a:t>
            </a:r>
          </a:p>
        </p:txBody>
      </p:sp>
    </p:spTree>
    <p:extLst>
      <p:ext uri="{BB962C8B-B14F-4D97-AF65-F5344CB8AC3E}">
        <p14:creationId xmlns:p14="http://schemas.microsoft.com/office/powerpoint/2010/main" val="137961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520社会貢献【社外秘】\80社内外向け社貢献活動紹介\2_社外向け\corporate overview presentation\2015年9月\Special Olympics.JPG"/>
          <p:cNvPicPr>
            <a:picLocks noChangeAspect="1" noChangeArrowheads="1"/>
          </p:cNvPicPr>
          <p:nvPr/>
        </p:nvPicPr>
        <p:blipFill>
          <a:blip r:embed="rId2" cstate="print">
            <a:extLst>
              <a:ext uri="{28A0092B-C50C-407E-A947-70E740481C1C}">
                <a14:useLocalDpi xmlns:a14="http://schemas.microsoft.com/office/drawing/2010/main" val="0"/>
              </a:ext>
            </a:extLst>
          </a:blip>
          <a:srcRect b="3197"/>
          <a:stretch>
            <a:fillRect/>
          </a:stretch>
        </p:blipFill>
        <p:spPr bwMode="auto">
          <a:xfrm>
            <a:off x="519113" y="2840037"/>
            <a:ext cx="258127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368300" y="1371600"/>
            <a:ext cx="8489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en-US" sz="1600" b="1">
                <a:solidFill>
                  <a:srgbClr val="000000"/>
                </a:solidFill>
                <a:cs typeface="Arial" panose="020B0604020202020204" pitchFamily="34" charset="0"/>
              </a:rPr>
              <a:t>Through a broad range of philanthropic and volunteer activities in Japan and around the world, the Mitsubishi Electric Group is in touch with the unique needs of local communities and carries out various initiatives to help make a difference.</a:t>
            </a:r>
          </a:p>
        </p:txBody>
      </p:sp>
      <p:sp>
        <p:nvSpPr>
          <p:cNvPr id="4" name="テキスト ボックス 13"/>
          <p:cNvSpPr txBox="1">
            <a:spLocks noChangeArrowheads="1"/>
          </p:cNvSpPr>
          <p:nvPr/>
        </p:nvSpPr>
        <p:spPr bwMode="auto">
          <a:xfrm>
            <a:off x="149225" y="762000"/>
            <a:ext cx="8994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Philanthropic Activities</a:t>
            </a:r>
          </a:p>
        </p:txBody>
      </p:sp>
      <p:sp>
        <p:nvSpPr>
          <p:cNvPr id="5" name="Text Box 6"/>
          <p:cNvSpPr txBox="1">
            <a:spLocks noChangeArrowheads="1"/>
          </p:cNvSpPr>
          <p:nvPr/>
        </p:nvSpPr>
        <p:spPr bwMode="auto">
          <a:xfrm>
            <a:off x="423863" y="4878388"/>
            <a:ext cx="264318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Support for local events as part of ‘Special Olympics’ which is recognized by the IOC as an event for people with intellectual disabilities in Germany and Italy.</a:t>
            </a:r>
            <a:endParaRPr kumimoji="1" lang="ja-JP"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6" name="Text Box 6"/>
          <p:cNvSpPr txBox="1">
            <a:spLocks noChangeArrowheads="1"/>
          </p:cNvSpPr>
          <p:nvPr/>
        </p:nvSpPr>
        <p:spPr bwMode="auto">
          <a:xfrm>
            <a:off x="3209925" y="4878388"/>
            <a:ext cx="275272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Many employees of Mitsubishi Electric companies in the Asia region enjoy tree planting activities with local people in each community.</a:t>
            </a:r>
            <a:endParaRPr kumimoji="1" lang="ja-JP"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7" name="Text Box 6"/>
          <p:cNvSpPr txBox="1">
            <a:spLocks noChangeArrowheads="1"/>
          </p:cNvSpPr>
          <p:nvPr/>
        </p:nvSpPr>
        <p:spPr bwMode="auto">
          <a:xfrm>
            <a:off x="6008688" y="4886325"/>
            <a:ext cx="284956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Science workshops and presentations at schools and local events teach children how science can be interesting in Japan.</a:t>
            </a: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8" name="正方形/長方形 7"/>
          <p:cNvSpPr/>
          <p:nvPr/>
        </p:nvSpPr>
        <p:spPr>
          <a:xfrm>
            <a:off x="6008688" y="5762595"/>
            <a:ext cx="2995930" cy="400110"/>
          </a:xfrm>
          <a:prstGeom prst="rect">
            <a:avLst/>
          </a:prstGeom>
        </p:spPr>
        <p:txBody>
          <a:bodyPr wrap="square">
            <a:spAutoFit/>
          </a:bodyPr>
          <a:lstStyle/>
          <a:p>
            <a:pPr fontAlgn="base">
              <a:spcBef>
                <a:spcPct val="0"/>
              </a:spcBef>
              <a:spcAft>
                <a:spcPct val="0"/>
              </a:spcAft>
            </a:pPr>
            <a:r>
              <a:rPr lang="en-US" altLang="ja-JP" sz="1000" dirty="0">
                <a:solidFill>
                  <a:srgbClr val="000000"/>
                </a:solidFill>
                <a:latin typeface="Arial" panose="020B0604020202020204" pitchFamily="34" charset="0"/>
              </a:rPr>
              <a:t>(photo: telling children how an elevator works </a:t>
            </a:r>
            <a:r>
              <a:rPr lang="ja-JP" altLang="en-US" sz="1000" dirty="0">
                <a:solidFill>
                  <a:srgbClr val="000000"/>
                </a:solidFill>
                <a:latin typeface="Arial" panose="020B0604020202020204" pitchFamily="34" charset="0"/>
              </a:rPr>
              <a:t>　　 </a:t>
            </a:r>
            <a:endParaRPr lang="en-US" altLang="ja-JP" sz="1000" dirty="0">
              <a:solidFill>
                <a:srgbClr val="000000"/>
              </a:solidFill>
              <a:latin typeface="Arial" panose="020B0604020202020204" pitchFamily="34" charset="0"/>
            </a:endParaRPr>
          </a:p>
          <a:p>
            <a:pPr fontAlgn="base">
              <a:spcBef>
                <a:spcPct val="0"/>
              </a:spcBef>
              <a:spcAft>
                <a:spcPct val="0"/>
              </a:spcAft>
            </a:pPr>
            <a:r>
              <a:rPr lang="en-US" altLang="ja-JP" sz="1000" dirty="0">
                <a:solidFill>
                  <a:srgbClr val="000000"/>
                </a:solidFill>
                <a:latin typeface="Arial" panose="020B0604020202020204" pitchFamily="34" charset="0"/>
              </a:rPr>
              <a:t> by showing a block and tackle system)</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9925" y="2840037"/>
            <a:ext cx="2811171" cy="1874837"/>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623" y="2840037"/>
            <a:ext cx="2499783" cy="1874837"/>
          </a:xfrm>
          <a:prstGeom prst="rect">
            <a:avLst/>
          </a:prstGeom>
        </p:spPr>
      </p:pic>
    </p:spTree>
    <p:extLst>
      <p:ext uri="{BB962C8B-B14F-4D97-AF65-F5344CB8AC3E}">
        <p14:creationId xmlns:p14="http://schemas.microsoft.com/office/powerpoint/2010/main" val="120871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520社会貢献【社外秘】\80社内外向け社貢献活動紹介\2_社外向け\corporate overview presentation\2015年9月\MEAF DMD Robot s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912" b="14991"/>
          <a:stretch/>
        </p:blipFill>
        <p:spPr bwMode="auto">
          <a:xfrm>
            <a:off x="571716" y="3855783"/>
            <a:ext cx="3214687" cy="197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7"/>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Philanthropic Foundations</a:t>
            </a:r>
          </a:p>
        </p:txBody>
      </p:sp>
      <p:sp>
        <p:nvSpPr>
          <p:cNvPr id="4" name="Text Box 6"/>
          <p:cNvSpPr txBox="1">
            <a:spLocks noChangeArrowheads="1"/>
          </p:cNvSpPr>
          <p:nvPr/>
        </p:nvSpPr>
        <p:spPr bwMode="auto">
          <a:xfrm>
            <a:off x="635000" y="2100263"/>
            <a:ext cx="383724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Mitsubishi Electric America Foundation</a:t>
            </a:r>
          </a:p>
        </p:txBody>
      </p:sp>
      <p:sp>
        <p:nvSpPr>
          <p:cNvPr id="5" name="Text Box 6"/>
          <p:cNvSpPr txBox="1">
            <a:spLocks noChangeArrowheads="1"/>
          </p:cNvSpPr>
          <p:nvPr/>
        </p:nvSpPr>
        <p:spPr bwMode="auto">
          <a:xfrm>
            <a:off x="407988" y="2555875"/>
            <a:ext cx="38306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Works to empower youth with disabilities </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to lead productive lives by focusing on</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Leadership Development, Employment Preparation, and Ability Awareness</a:t>
            </a:r>
          </a:p>
        </p:txBody>
      </p:sp>
      <p:sp>
        <p:nvSpPr>
          <p:cNvPr id="6" name="正方形/長方形 17"/>
          <p:cNvSpPr>
            <a:spLocks noChangeArrowheads="1"/>
          </p:cNvSpPr>
          <p:nvPr/>
        </p:nvSpPr>
        <p:spPr bwMode="auto">
          <a:xfrm>
            <a:off x="490538" y="2024063"/>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7" name="Text Box 6"/>
          <p:cNvSpPr txBox="1">
            <a:spLocks noChangeArrowheads="1"/>
          </p:cNvSpPr>
          <p:nvPr/>
        </p:nvSpPr>
        <p:spPr bwMode="auto">
          <a:xfrm>
            <a:off x="4811713" y="2100263"/>
            <a:ext cx="4173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Electric Thai Foundation</a:t>
            </a:r>
          </a:p>
        </p:txBody>
      </p:sp>
      <p:sp>
        <p:nvSpPr>
          <p:cNvPr id="8" name="Text Box 6"/>
          <p:cNvSpPr txBox="1">
            <a:spLocks noChangeArrowheads="1"/>
          </p:cNvSpPr>
          <p:nvPr/>
        </p:nvSpPr>
        <p:spPr bwMode="auto">
          <a:xfrm>
            <a:off x="4575175" y="2555875"/>
            <a:ext cx="39401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Encourages today’s youth to be tomorrow’s leaders through a Scholarship Program, a Primary School Lunch Aid Program, and Volunteer activities with employees</a:t>
            </a: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ja-JP"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9" name="正方形/長方形 17"/>
          <p:cNvSpPr>
            <a:spLocks noChangeArrowheads="1"/>
          </p:cNvSpPr>
          <p:nvPr/>
        </p:nvSpPr>
        <p:spPr bwMode="auto">
          <a:xfrm>
            <a:off x="4676775" y="2024063"/>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10" name="Picture 5" descr="H:\520社会貢献【社外秘】\80社内外向け社貢献活動紹介\2_社外向け\corporate overview presentation\2016年11月\タイ財団.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1424" y="3842984"/>
            <a:ext cx="4067435" cy="2013380"/>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5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_ecochanges_tagline_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2514600"/>
            <a:ext cx="5397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0" y="1295400"/>
            <a:ext cx="9144000" cy="523875"/>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2800" b="0" i="0" u="none" strike="noStrike" kern="0" cap="none" spc="0" normalizeH="0" baseline="0" noProof="0">
                <a:ln>
                  <a:noFill/>
                </a:ln>
                <a:solidFill>
                  <a:srgbClr val="5F5F5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Environmental Statement</a:t>
            </a:r>
            <a:r>
              <a:rPr kumimoji="1" lang="ja-JP" altLang="en-US" sz="2800" b="0" i="0" u="none" strike="noStrike" kern="0" cap="none" spc="0" normalizeH="0" baseline="0" noProof="0">
                <a:ln>
                  <a:noFill/>
                </a:ln>
                <a:solidFill>
                  <a:srgbClr val="5F5F5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　“</a:t>
            </a:r>
            <a:r>
              <a:rPr kumimoji="1" lang="en-US" altLang="ja-JP" sz="2800" b="0" i="0" u="none" strike="noStrike" kern="0" cap="none" spc="0" normalizeH="0" baseline="0" noProof="0">
                <a:ln>
                  <a:noFill/>
                </a:ln>
                <a:solidFill>
                  <a:srgbClr val="5F5F5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Eco Changes”  </a:t>
            </a:r>
          </a:p>
        </p:txBody>
      </p:sp>
      <p:sp>
        <p:nvSpPr>
          <p:cNvPr id="4" name="Text Box 7"/>
          <p:cNvSpPr txBox="1">
            <a:spLocks noChangeArrowheads="1"/>
          </p:cNvSpPr>
          <p:nvPr/>
        </p:nvSpPr>
        <p:spPr bwMode="auto">
          <a:xfrm>
            <a:off x="1143000" y="4419600"/>
            <a:ext cx="6907213" cy="1558925"/>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1" lang="en-US" altLang="ja-JP"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Through a wide range of technologies and business segments for homes, offices, factories, infrastructure, and even outer space, we are helping contribute to the realization of a sustainable society. In line with our corporate statement, “Changes for the Better,” Eco Changes represents our efforts to join forces with our customers to change the global environment for the better.</a:t>
            </a:r>
          </a:p>
        </p:txBody>
      </p:sp>
    </p:spTree>
    <p:extLst>
      <p:ext uri="{BB962C8B-B14F-4D97-AF65-F5344CB8AC3E}">
        <p14:creationId xmlns:p14="http://schemas.microsoft.com/office/powerpoint/2010/main" val="318841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2289231" y="2825838"/>
            <a:ext cx="5250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pl-PL" altLang="ja-JP" sz="2800" b="1" i="0" u="none" strike="noStrike" kern="0" cap="none" spc="0" normalizeH="0" baseline="0" noProof="0" dirty="0" err="1" smtClean="0">
                <a:ln>
                  <a:noFill/>
                </a:ln>
                <a:solidFill>
                  <a:srgbClr val="000000"/>
                </a:solidFill>
                <a:effectLst/>
                <a:uLnTx/>
                <a:uFillTx/>
                <a:latin typeface="Arial" panose="020B0604020202020204" pitchFamily="34" charset="0"/>
                <a:ea typeface="ＭＳ Ｐゴシック" panose="020B0600070205080204" pitchFamily="50" charset="-128"/>
              </a:rPr>
              <a:t>About</a:t>
            </a:r>
            <a:r>
              <a:rPr kumimoji="1" lang="pl-PL" altLang="ja-JP" sz="2800" b="1"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rPr>
              <a:t> Mitsubishi Electric</a:t>
            </a:r>
            <a:endParaRPr kumimoji="1" lang="en-US" altLang="ja-JP"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6" name="正方形/長方形 17"/>
          <p:cNvSpPr>
            <a:spLocks noChangeArrowheads="1"/>
          </p:cNvSpPr>
          <p:nvPr/>
        </p:nvSpPr>
        <p:spPr bwMode="auto">
          <a:xfrm>
            <a:off x="2045016" y="2812070"/>
            <a:ext cx="83041" cy="5369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92880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VISION_2021"/>
          <p:cNvPicPr>
            <a:picLocks noChangeAspect="1" noChangeArrowheads="1"/>
          </p:cNvPicPr>
          <p:nvPr/>
        </p:nvPicPr>
        <p:blipFill>
          <a:blip r:embed="rId2" cstate="print">
            <a:extLst>
              <a:ext uri="{28A0092B-C50C-407E-A947-70E740481C1C}">
                <a14:useLocalDpi xmlns:a14="http://schemas.microsoft.com/office/drawing/2010/main" val="0"/>
              </a:ext>
            </a:extLst>
          </a:blip>
          <a:srcRect t="2876" b="2876"/>
          <a:stretch>
            <a:fillRect/>
          </a:stretch>
        </p:blipFill>
        <p:spPr bwMode="auto">
          <a:xfrm>
            <a:off x="473075" y="3471863"/>
            <a:ext cx="81978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3"/>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Environmental Activities</a:t>
            </a:r>
          </a:p>
        </p:txBody>
      </p:sp>
      <p:sp>
        <p:nvSpPr>
          <p:cNvPr id="4" name="Text Box 7"/>
          <p:cNvSpPr txBox="1">
            <a:spLocks noChangeArrowheads="1"/>
          </p:cNvSpPr>
          <p:nvPr/>
        </p:nvSpPr>
        <p:spPr bwMode="auto">
          <a:xfrm>
            <a:off x="368300" y="1371600"/>
            <a:ext cx="8489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600" b="1">
                <a:solidFill>
                  <a:srgbClr val="000000"/>
                </a:solidFill>
                <a:cs typeface="Arial" panose="020B0604020202020204" pitchFamily="34" charset="0"/>
              </a:rPr>
              <a:t>Carrying out our 8th Environmental Plan to help achieve Environmental Vision 2021</a:t>
            </a:r>
          </a:p>
        </p:txBody>
      </p:sp>
      <p:sp>
        <p:nvSpPr>
          <p:cNvPr id="5" name="正方形/長方形 17"/>
          <p:cNvSpPr>
            <a:spLocks noChangeArrowheads="1"/>
          </p:cNvSpPr>
          <p:nvPr/>
        </p:nvSpPr>
        <p:spPr bwMode="auto">
          <a:xfrm>
            <a:off x="490538" y="1960563"/>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6" name="Text Box 6"/>
          <p:cNvSpPr txBox="1">
            <a:spLocks noChangeArrowheads="1"/>
          </p:cNvSpPr>
          <p:nvPr/>
        </p:nvSpPr>
        <p:spPr bwMode="auto">
          <a:xfrm>
            <a:off x="655638" y="1987550"/>
            <a:ext cx="243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Environmental Vision 2021</a:t>
            </a:r>
          </a:p>
        </p:txBody>
      </p:sp>
      <p:sp>
        <p:nvSpPr>
          <p:cNvPr id="7" name="Text Box 15"/>
          <p:cNvSpPr txBox="1">
            <a:spLocks noChangeArrowheads="1"/>
          </p:cNvSpPr>
          <p:nvPr/>
        </p:nvSpPr>
        <p:spPr bwMode="auto">
          <a:xfrm>
            <a:off x="381000" y="2466975"/>
            <a:ext cx="30908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300">
                <a:solidFill>
                  <a:srgbClr val="000000"/>
                </a:solidFill>
                <a:cs typeface="Arial" panose="020B0604020202020204" pitchFamily="34" charset="0"/>
              </a:rPr>
              <a:t>Environmental Vision 2021 is Mitsubishi Electric's long-range vision for environmental management, which looks towards the year 2021 </a:t>
            </a:r>
          </a:p>
        </p:txBody>
      </p:sp>
      <p:sp>
        <p:nvSpPr>
          <p:cNvPr id="8" name="Text Box 6"/>
          <p:cNvSpPr txBox="1">
            <a:spLocks noChangeArrowheads="1"/>
          </p:cNvSpPr>
          <p:nvPr/>
        </p:nvSpPr>
        <p:spPr bwMode="auto">
          <a:xfrm>
            <a:off x="4338638" y="1987550"/>
            <a:ext cx="1839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Environmental Plan</a:t>
            </a:r>
          </a:p>
        </p:txBody>
      </p:sp>
      <p:sp>
        <p:nvSpPr>
          <p:cNvPr id="9" name="Text Box 15"/>
          <p:cNvSpPr txBox="1">
            <a:spLocks noChangeArrowheads="1"/>
          </p:cNvSpPr>
          <p:nvPr/>
        </p:nvSpPr>
        <p:spPr bwMode="auto">
          <a:xfrm>
            <a:off x="4125913" y="2466975"/>
            <a:ext cx="41798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300">
                <a:solidFill>
                  <a:srgbClr val="000000"/>
                </a:solidFill>
                <a:cs typeface="Arial" panose="020B0604020202020204" pitchFamily="34" charset="0"/>
              </a:rPr>
              <a:t>The 8th Environmental Plan, based on Environmental Vision 2021, went into effect in fiscal 2016 and will end in fiscal 2018  </a:t>
            </a:r>
          </a:p>
        </p:txBody>
      </p:sp>
      <p:sp>
        <p:nvSpPr>
          <p:cNvPr id="10" name="正方形/長方形 17"/>
          <p:cNvSpPr>
            <a:spLocks noChangeArrowheads="1"/>
          </p:cNvSpPr>
          <p:nvPr/>
        </p:nvSpPr>
        <p:spPr bwMode="auto">
          <a:xfrm>
            <a:off x="4203700" y="1960563"/>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02577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68300" y="1371600"/>
            <a:ext cx="8489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600" b="1">
                <a:solidFill>
                  <a:srgbClr val="000000"/>
                </a:solidFill>
                <a:cs typeface="Arial" panose="020B0604020202020204" pitchFamily="34" charset="0"/>
              </a:rPr>
              <a:t>To help create a low-carbon society, we are working to reduce carbon </a:t>
            </a:r>
          </a:p>
          <a:p>
            <a:pPr fontAlgn="base">
              <a:spcBef>
                <a:spcPct val="0"/>
              </a:spcBef>
              <a:spcAft>
                <a:spcPct val="0"/>
              </a:spcAft>
            </a:pPr>
            <a:r>
              <a:rPr lang="en-US" altLang="ja-JP" sz="1600" b="1">
                <a:solidFill>
                  <a:srgbClr val="000000"/>
                </a:solidFill>
                <a:cs typeface="Arial" panose="020B0604020202020204" pitchFamily="34" charset="0"/>
              </a:rPr>
              <a:t>dioxide emissions from production and product usage</a:t>
            </a:r>
          </a:p>
        </p:txBody>
      </p:sp>
      <p:sp>
        <p:nvSpPr>
          <p:cNvPr id="3" name="テキスト ボックス 11"/>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Environmental Activities</a:t>
            </a:r>
          </a:p>
        </p:txBody>
      </p:sp>
      <p:sp>
        <p:nvSpPr>
          <p:cNvPr id="4" name="正方形/長方形 17"/>
          <p:cNvSpPr>
            <a:spLocks noChangeArrowheads="1"/>
          </p:cNvSpPr>
          <p:nvPr/>
        </p:nvSpPr>
        <p:spPr bwMode="auto">
          <a:xfrm>
            <a:off x="490538" y="2166938"/>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5" name="正方形/長方形 17"/>
          <p:cNvSpPr>
            <a:spLocks noChangeArrowheads="1"/>
          </p:cNvSpPr>
          <p:nvPr/>
        </p:nvSpPr>
        <p:spPr bwMode="auto">
          <a:xfrm>
            <a:off x="5027613" y="2166938"/>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6" name="Text Box 6"/>
          <p:cNvSpPr txBox="1">
            <a:spLocks noChangeArrowheads="1"/>
          </p:cNvSpPr>
          <p:nvPr/>
        </p:nvSpPr>
        <p:spPr bwMode="auto">
          <a:xfrm>
            <a:off x="577850" y="2209800"/>
            <a:ext cx="307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Reduction of CO</a:t>
            </a:r>
            <a:r>
              <a:rPr lang="en-US" altLang="ja-JP" sz="1000" b="1">
                <a:solidFill>
                  <a:srgbClr val="000000"/>
                </a:solidFill>
                <a:cs typeface="Arial" panose="020B0604020202020204" pitchFamily="34" charset="0"/>
              </a:rPr>
              <a:t>2</a:t>
            </a:r>
            <a:r>
              <a:rPr lang="en-US" altLang="ja-JP" sz="1400" b="1">
                <a:solidFill>
                  <a:srgbClr val="000000"/>
                </a:solidFill>
                <a:cs typeface="Arial" panose="020B0604020202020204" pitchFamily="34" charset="0"/>
              </a:rPr>
              <a:t> from Production</a:t>
            </a:r>
          </a:p>
        </p:txBody>
      </p:sp>
      <p:sp>
        <p:nvSpPr>
          <p:cNvPr id="7" name="Text Box 6"/>
          <p:cNvSpPr txBox="1">
            <a:spLocks noChangeArrowheads="1"/>
          </p:cNvSpPr>
          <p:nvPr/>
        </p:nvSpPr>
        <p:spPr bwMode="auto">
          <a:xfrm>
            <a:off x="5133975" y="2209800"/>
            <a:ext cx="339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a:solidFill>
                  <a:srgbClr val="000000"/>
                </a:solidFill>
                <a:cs typeface="Arial" panose="020B0604020202020204" pitchFamily="34" charset="0"/>
              </a:rPr>
              <a:t>Reduction of CO</a:t>
            </a:r>
            <a:r>
              <a:rPr lang="en-US" altLang="ja-JP" sz="1000" b="1">
                <a:solidFill>
                  <a:srgbClr val="000000"/>
                </a:solidFill>
                <a:cs typeface="Arial" panose="020B0604020202020204" pitchFamily="34" charset="0"/>
              </a:rPr>
              <a:t>2</a:t>
            </a:r>
            <a:r>
              <a:rPr lang="en-US" altLang="ja-JP" sz="1400" b="1">
                <a:solidFill>
                  <a:srgbClr val="000000"/>
                </a:solidFill>
                <a:cs typeface="Arial" panose="020B0604020202020204" pitchFamily="34" charset="0"/>
              </a:rPr>
              <a:t> from Product Usage</a:t>
            </a:r>
          </a:p>
        </p:txBody>
      </p:sp>
      <p:pic>
        <p:nvPicPr>
          <p:cNvPr id="8" name="Picture 2" descr="Plan for Reducing CO2 from Production across the Mitsubishi Electric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2771775"/>
            <a:ext cx="4203699" cy="38714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lan for Reducing CO2 from Product Usage through Improving Energy Effici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3" y="2771775"/>
            <a:ext cx="3671383" cy="253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976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3"/>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dirty="0">
                <a:solidFill>
                  <a:srgbClr val="000000"/>
                </a:solidFill>
                <a:latin typeface="Arial Narrow" panose="020B0606020202030204" pitchFamily="34" charset="0"/>
              </a:rPr>
              <a:t>Environmental Activities</a:t>
            </a:r>
          </a:p>
        </p:txBody>
      </p:sp>
      <p:sp>
        <p:nvSpPr>
          <p:cNvPr id="12" name="正方形/長方形 17"/>
          <p:cNvSpPr>
            <a:spLocks noChangeArrowheads="1"/>
          </p:cNvSpPr>
          <p:nvPr/>
        </p:nvSpPr>
        <p:spPr bwMode="auto">
          <a:xfrm>
            <a:off x="490538" y="2166938"/>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3" name="Text Box 6"/>
          <p:cNvSpPr txBox="1">
            <a:spLocks noChangeArrowheads="1"/>
          </p:cNvSpPr>
          <p:nvPr/>
        </p:nvSpPr>
        <p:spPr bwMode="auto">
          <a:xfrm>
            <a:off x="577850" y="2209800"/>
            <a:ext cx="3806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dirty="0">
                <a:solidFill>
                  <a:srgbClr val="000000"/>
                </a:solidFill>
                <a:cs typeface="Arial" panose="020B0604020202020204" pitchFamily="34" charset="0"/>
              </a:rPr>
              <a:t>Nikkei Environmental Management Survey</a:t>
            </a:r>
          </a:p>
        </p:txBody>
      </p:sp>
      <p:sp>
        <p:nvSpPr>
          <p:cNvPr id="14" name="Rectangle 8"/>
          <p:cNvSpPr>
            <a:spLocks noChangeArrowheads="1"/>
          </p:cNvSpPr>
          <p:nvPr/>
        </p:nvSpPr>
        <p:spPr bwMode="auto">
          <a:xfrm>
            <a:off x="385763" y="1317625"/>
            <a:ext cx="6780212" cy="581025"/>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Ranked </a:t>
            </a:r>
            <a:r>
              <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1</a:t>
            </a: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2</a:t>
            </a:r>
            <a:r>
              <a:rPr kumimoji="1" lang="en-US" altLang="ja-JP" sz="16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rPr>
              <a:t>th</a:t>
            </a: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among 41</a:t>
            </a:r>
            <a:r>
              <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3</a:t>
            </a: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manufacturers in Japan in the </a:t>
            </a:r>
            <a:r>
              <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19</a:t>
            </a: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th</a:t>
            </a:r>
            <a:endPar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1" lang="ja-JP"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Nikkei Environmental Management Survey conducted by Nikkei Inc. </a:t>
            </a: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39" y="2857630"/>
            <a:ext cx="8060338" cy="3201522"/>
          </a:xfrm>
          <a:prstGeom prst="rect">
            <a:avLst/>
          </a:prstGeom>
        </p:spPr>
      </p:pic>
    </p:spTree>
    <p:extLst>
      <p:ext uri="{BB962C8B-B14F-4D97-AF65-F5344CB8AC3E}">
        <p14:creationId xmlns:p14="http://schemas.microsoft.com/office/powerpoint/2010/main" val="4075502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p:cNvSpPr txBox="1">
            <a:spLocks noChangeArrowheads="1"/>
          </p:cNvSpPr>
          <p:nvPr/>
        </p:nvSpPr>
        <p:spPr bwMode="auto">
          <a:xfrm>
            <a:off x="149225" y="762000"/>
            <a:ext cx="89947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dirty="0">
                <a:solidFill>
                  <a:srgbClr val="000000"/>
                </a:solidFill>
                <a:latin typeface="Arial Narrow" panose="020B0606020202030204" pitchFamily="34" charset="0"/>
              </a:rPr>
              <a:t>Environmental Activities</a:t>
            </a:r>
          </a:p>
        </p:txBody>
      </p:sp>
      <p:sp>
        <p:nvSpPr>
          <p:cNvPr id="3" name="正方形/長方形 17"/>
          <p:cNvSpPr>
            <a:spLocks noChangeArrowheads="1"/>
          </p:cNvSpPr>
          <p:nvPr/>
        </p:nvSpPr>
        <p:spPr bwMode="auto">
          <a:xfrm>
            <a:off x="490538" y="2166938"/>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4" name="Text Box 6"/>
          <p:cNvSpPr txBox="1">
            <a:spLocks noChangeArrowheads="1"/>
          </p:cNvSpPr>
          <p:nvPr/>
        </p:nvSpPr>
        <p:spPr bwMode="auto">
          <a:xfrm>
            <a:off x="577850" y="2209800"/>
            <a:ext cx="30777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dirty="0">
                <a:solidFill>
                  <a:srgbClr val="000000"/>
                </a:solidFill>
                <a:cs typeface="Arial" panose="020B0604020202020204" pitchFamily="34" charset="0"/>
              </a:rPr>
              <a:t>A list logo of CDP climate change</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28" y="2996181"/>
            <a:ext cx="1972025" cy="3368043"/>
          </a:xfrm>
          <a:prstGeom prst="rect">
            <a:avLst/>
          </a:prstGeom>
        </p:spPr>
      </p:pic>
      <p:sp>
        <p:nvSpPr>
          <p:cNvPr id="6" name="正方形/長方形 17"/>
          <p:cNvSpPr>
            <a:spLocks noChangeArrowheads="1"/>
          </p:cNvSpPr>
          <p:nvPr/>
        </p:nvSpPr>
        <p:spPr bwMode="auto">
          <a:xfrm>
            <a:off x="5171558" y="2243336"/>
            <a:ext cx="76200" cy="427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7" name="Text Box 6"/>
          <p:cNvSpPr txBox="1">
            <a:spLocks noChangeArrowheads="1"/>
          </p:cNvSpPr>
          <p:nvPr/>
        </p:nvSpPr>
        <p:spPr bwMode="auto">
          <a:xfrm>
            <a:off x="5258870" y="2286198"/>
            <a:ext cx="2371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1400" b="1" dirty="0">
                <a:solidFill>
                  <a:srgbClr val="000000"/>
                </a:solidFill>
                <a:cs typeface="Arial" panose="020B0604020202020204" pitchFamily="34" charset="0"/>
              </a:rPr>
              <a:t>A list logo of CDP WATER</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292" y="2996181"/>
            <a:ext cx="1985772" cy="3391521"/>
          </a:xfrm>
          <a:prstGeom prst="rect">
            <a:avLst/>
          </a:prstGeom>
        </p:spPr>
      </p:pic>
      <p:sp>
        <p:nvSpPr>
          <p:cNvPr id="9" name="Rectangle 8"/>
          <p:cNvSpPr>
            <a:spLocks noChangeArrowheads="1"/>
          </p:cNvSpPr>
          <p:nvPr/>
        </p:nvSpPr>
        <p:spPr bwMode="auto">
          <a:xfrm>
            <a:off x="181588" y="1271664"/>
            <a:ext cx="8470926" cy="338554"/>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Included on A list of CDP CLIMATE CHANGE</a:t>
            </a:r>
            <a:r>
              <a:rPr kumimoji="1" lang="ja-JP" altLang="en-US"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ja-JP" sz="16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2016 and CDP WATER 2016 at first time.</a:t>
            </a:r>
          </a:p>
        </p:txBody>
      </p:sp>
    </p:spTree>
    <p:extLst>
      <p:ext uri="{BB962C8B-B14F-4D97-AF65-F5344CB8AC3E}">
        <p14:creationId xmlns:p14="http://schemas.microsoft.com/office/powerpoint/2010/main" val="1498861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2289231" y="2825838"/>
            <a:ext cx="5250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pl-PL" altLang="ja-JP" sz="2800" b="1"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rPr>
              <a:t>Mitsubishi Electric Europe</a:t>
            </a:r>
            <a:endParaRPr kumimoji="1" lang="en-US" altLang="ja-JP"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6" name="正方形/長方形 17"/>
          <p:cNvSpPr>
            <a:spLocks noChangeArrowheads="1"/>
          </p:cNvSpPr>
          <p:nvPr/>
        </p:nvSpPr>
        <p:spPr bwMode="auto">
          <a:xfrm>
            <a:off x="2094894" y="2825838"/>
            <a:ext cx="116291"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654397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pl-PL" altLang="ja-JP" sz="2500" dirty="0" smtClean="0">
                <a:latin typeface="Arial Narrow" panose="020B0606020202030204" pitchFamily="34" charset="0"/>
              </a:rPr>
              <a:t>Mitsubishi Electric Europe</a:t>
            </a:r>
            <a:endParaRPr lang="ja-JP" altLang="en-US" sz="2500" dirty="0">
              <a:latin typeface="Arial Narrow" panose="020B0606020202030204" pitchFamily="34" charset="0"/>
            </a:endParaRPr>
          </a:p>
        </p:txBody>
      </p:sp>
      <p:pic>
        <p:nvPicPr>
          <p:cNvPr id="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01813"/>
            <a:ext cx="554672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720725" y="1979613"/>
            <a:ext cx="81724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spcAft>
                <a:spcPts val="600"/>
              </a:spcAft>
              <a:buClr>
                <a:schemeClr val="tx1"/>
              </a:buClr>
              <a:buFont typeface="Arial" charset="0"/>
              <a:buChar char="•"/>
            </a:pPr>
            <a:r>
              <a:rPr lang="de-DE" altLang="ja-JP" sz="1600"/>
              <a:t>Over 30 succesful years in Europe</a:t>
            </a:r>
          </a:p>
          <a:p>
            <a:pPr eaLnBrk="1" hangingPunct="1">
              <a:spcAft>
                <a:spcPts val="600"/>
              </a:spcAft>
              <a:buClr>
                <a:schemeClr val="tx1"/>
              </a:buClr>
              <a:buFont typeface="Arial" charset="0"/>
              <a:buChar char="•"/>
            </a:pPr>
            <a:r>
              <a:rPr lang="de-DE" altLang="ja-JP" sz="1600"/>
              <a:t>Sales companies in 13 countries</a:t>
            </a:r>
            <a:endParaRPr lang="en-US" altLang="ja-JP" sz="1600"/>
          </a:p>
          <a:p>
            <a:pPr eaLnBrk="1" hangingPunct="1">
              <a:spcAft>
                <a:spcPts val="600"/>
              </a:spcAft>
              <a:buClr>
                <a:schemeClr val="tx1"/>
              </a:buClr>
              <a:buFont typeface="Arial" charset="0"/>
              <a:buChar char="•"/>
            </a:pPr>
            <a:r>
              <a:rPr lang="en-US" altLang="ja-JP" sz="1600"/>
              <a:t>3 R&amp;D Centres</a:t>
            </a:r>
          </a:p>
          <a:p>
            <a:pPr eaLnBrk="1" hangingPunct="1">
              <a:spcAft>
                <a:spcPts val="600"/>
              </a:spcAft>
              <a:buClr>
                <a:schemeClr val="tx1"/>
              </a:buClr>
              <a:buFont typeface="Arial" charset="0"/>
              <a:buChar char="•"/>
            </a:pPr>
            <a:r>
              <a:rPr lang="en-US" altLang="ja-JP" sz="1600"/>
              <a:t>4 factories</a:t>
            </a:r>
          </a:p>
          <a:p>
            <a:pPr eaLnBrk="1" hangingPunct="1">
              <a:spcAft>
                <a:spcPts val="600"/>
              </a:spcAft>
              <a:buClr>
                <a:schemeClr val="tx1"/>
              </a:buClr>
              <a:buFont typeface="Arial" charset="0"/>
              <a:buChar char="•"/>
            </a:pPr>
            <a:r>
              <a:rPr lang="en-US" altLang="ja-JP" sz="1600"/>
              <a:t>Many distributors </a:t>
            </a:r>
          </a:p>
          <a:p>
            <a:pPr eaLnBrk="1" hangingPunct="1">
              <a:buClr>
                <a:schemeClr val="tx1"/>
              </a:buClr>
            </a:pPr>
            <a:endParaRPr lang="en-GB" altLang="ja-JP" sz="2400"/>
          </a:p>
          <a:p>
            <a:pPr eaLnBrk="1" hangingPunct="1">
              <a:buClr>
                <a:schemeClr val="tx1"/>
              </a:buClr>
              <a:buFont typeface="Arial" charset="0"/>
              <a:buChar char="•"/>
            </a:pPr>
            <a:endParaRPr lang="en-GB" altLang="en-US" sz="2400"/>
          </a:p>
        </p:txBody>
      </p:sp>
    </p:spTree>
    <p:extLst>
      <p:ext uri="{BB962C8B-B14F-4D97-AF65-F5344CB8AC3E}">
        <p14:creationId xmlns:p14="http://schemas.microsoft.com/office/powerpoint/2010/main" val="998876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pl-PL" altLang="ja-JP" sz="2500" dirty="0">
                <a:latin typeface="Arial Narrow" panose="020B0606020202030204" pitchFamily="34" charset="0"/>
              </a:rPr>
              <a:t>Factory Automation in EMEA</a:t>
            </a:r>
            <a:endParaRPr lang="ja-JP" altLang="en-US" sz="2500" dirty="0">
              <a:latin typeface="Arial Narrow" panose="020B0606020202030204" pitchFamily="34" charset="0"/>
            </a:endParaRPr>
          </a:p>
        </p:txBody>
      </p:sp>
      <p:sp>
        <p:nvSpPr>
          <p:cNvPr id="5" name="Text Box 95"/>
          <p:cNvSpPr txBox="1">
            <a:spLocks noChangeArrowheads="1"/>
          </p:cNvSpPr>
          <p:nvPr/>
        </p:nvSpPr>
        <p:spPr bwMode="auto">
          <a:xfrm>
            <a:off x="720725" y="1979613"/>
            <a:ext cx="79867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spcAft>
                <a:spcPts val="600"/>
              </a:spcAft>
              <a:buClr>
                <a:schemeClr val="tx1"/>
              </a:buClr>
              <a:buFont typeface="Arial" charset="0"/>
              <a:buChar char="•"/>
            </a:pPr>
            <a:r>
              <a:rPr lang="en-GB" altLang="en-US" sz="1600" dirty="0"/>
              <a:t>Support in local languages throughout EMEA </a:t>
            </a:r>
          </a:p>
          <a:p>
            <a:pPr eaLnBrk="1" hangingPunct="1">
              <a:spcAft>
                <a:spcPts val="600"/>
              </a:spcAft>
              <a:buClr>
                <a:schemeClr val="tx1"/>
              </a:buClr>
              <a:buFont typeface="Arial" charset="0"/>
              <a:buChar char="•"/>
            </a:pPr>
            <a:r>
              <a:rPr lang="en-GB" altLang="en-US" sz="1600" dirty="0"/>
              <a:t>Network of over 50 Mitsubishi partners</a:t>
            </a:r>
          </a:p>
          <a:p>
            <a:pPr eaLnBrk="1" hangingPunct="1">
              <a:spcAft>
                <a:spcPts val="600"/>
              </a:spcAft>
              <a:buClr>
                <a:schemeClr val="tx1"/>
              </a:buClr>
              <a:buFont typeface="Arial" charset="0"/>
              <a:buChar char="•"/>
            </a:pPr>
            <a:r>
              <a:rPr lang="de-DE" altLang="en-US" sz="1600" dirty="0"/>
              <a:t>More </a:t>
            </a:r>
            <a:r>
              <a:rPr lang="de-DE" altLang="en-US" sz="1600" dirty="0" err="1"/>
              <a:t>information</a:t>
            </a:r>
            <a:r>
              <a:rPr lang="de-DE" altLang="en-US" sz="1600" dirty="0"/>
              <a:t> at </a:t>
            </a:r>
            <a:r>
              <a:rPr lang="de-DE" altLang="en-US" sz="1600" dirty="0" smtClean="0"/>
              <a:t>25 </a:t>
            </a:r>
            <a:r>
              <a:rPr lang="de-DE" altLang="en-US" sz="1600" dirty="0" err="1"/>
              <a:t>local</a:t>
            </a:r>
            <a:r>
              <a:rPr lang="de-DE" altLang="en-US" sz="1600" dirty="0"/>
              <a:t> </a:t>
            </a:r>
            <a:r>
              <a:rPr lang="de-DE" altLang="en-US" sz="1600" dirty="0" err="1"/>
              <a:t>websites</a:t>
            </a:r>
            <a:endParaRPr lang="de-DE" altLang="en-US" sz="2200" dirty="0"/>
          </a:p>
        </p:txBody>
      </p:sp>
      <p:pic>
        <p:nvPicPr>
          <p:cNvPr id="9" name="Picture 1" descr="europ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2900" y="1924050"/>
            <a:ext cx="37211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afri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4775200"/>
            <a:ext cx="15906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57"/>
          <p:cNvGrpSpPr/>
          <p:nvPr/>
        </p:nvGrpSpPr>
        <p:grpSpPr>
          <a:xfrm>
            <a:off x="840171" y="3577603"/>
            <a:ext cx="3714750" cy="2400940"/>
            <a:chOff x="869950" y="3217863"/>
            <a:chExt cx="4648200" cy="3295650"/>
          </a:xfrm>
        </p:grpSpPr>
        <p:grpSp>
          <p:nvGrpSpPr>
            <p:cNvPr id="12" name="Gruppieren 1"/>
            <p:cNvGrpSpPr>
              <a:grpSpLocks/>
            </p:cNvGrpSpPr>
            <p:nvPr/>
          </p:nvGrpSpPr>
          <p:grpSpPr bwMode="auto">
            <a:xfrm>
              <a:off x="869950" y="3217863"/>
              <a:ext cx="4648200" cy="3295650"/>
              <a:chOff x="457200" y="3636202"/>
              <a:chExt cx="4648200" cy="3295651"/>
            </a:xfrm>
          </p:grpSpPr>
          <p:grpSp>
            <p:nvGrpSpPr>
              <p:cNvPr id="15" name="Group 203"/>
              <p:cNvGrpSpPr>
                <a:grpSpLocks/>
              </p:cNvGrpSpPr>
              <p:nvPr/>
            </p:nvGrpSpPr>
            <p:grpSpPr bwMode="auto">
              <a:xfrm>
                <a:off x="457200" y="3636202"/>
                <a:ext cx="4648200" cy="3295651"/>
                <a:chOff x="288" y="2040"/>
                <a:chExt cx="2928" cy="2076"/>
              </a:xfrm>
            </p:grpSpPr>
            <p:sp>
              <p:nvSpPr>
                <p:cNvPr id="17" name="Text Box 204"/>
                <p:cNvSpPr txBox="1">
                  <a:spLocks noChangeArrowheads="1"/>
                </p:cNvSpPr>
                <p:nvPr/>
              </p:nvSpPr>
              <p:spPr bwMode="auto">
                <a:xfrm>
                  <a:off x="446" y="2052"/>
                  <a:ext cx="1186"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33500" indent="-133350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marL="1066800" indent="-1066800" eaLnBrk="1" hangingPunct="1"/>
                  <a:r>
                    <a:rPr lang="en-GB" altLang="en-US" sz="1000" dirty="0"/>
                    <a:t>Europe	</a:t>
                  </a:r>
                  <a:r>
                    <a:rPr lang="en-GB" altLang="en-US" sz="1000" dirty="0" err="1"/>
                    <a:t>Eu</a:t>
                  </a:r>
                  <a:endParaRPr lang="en-GB" altLang="en-US" sz="1000" dirty="0"/>
                </a:p>
                <a:p>
                  <a:pPr marL="1066800" indent="-1066800" eaLnBrk="1" hangingPunct="1"/>
                  <a:endParaRPr lang="en-GB" altLang="en-US" sz="1000" dirty="0"/>
                </a:p>
                <a:p>
                  <a:pPr marL="1066800" indent="-1066800" eaLnBrk="1" hangingPunct="1"/>
                  <a:r>
                    <a:rPr lang="en-GB" altLang="en-US" sz="1000" dirty="0"/>
                    <a:t>Belgium	Fr</a:t>
                  </a:r>
                </a:p>
                <a:p>
                  <a:pPr marL="1066800" indent="-1066800" eaLnBrk="1" hangingPunct="1"/>
                  <a:r>
                    <a:rPr lang="en-GB" altLang="en-US" sz="1000" dirty="0"/>
                    <a:t>Belgium	</a:t>
                  </a:r>
                  <a:r>
                    <a:rPr lang="en-GB" altLang="en-US" sz="1000" dirty="0" err="1"/>
                    <a:t>Nl</a:t>
                  </a:r>
                  <a:endParaRPr lang="en-GB" altLang="en-US" sz="1000" dirty="0"/>
                </a:p>
                <a:p>
                  <a:pPr marL="1066800" indent="-1066800" eaLnBrk="1" hangingPunct="1"/>
                  <a:r>
                    <a:rPr lang="en-GB" altLang="en-US" sz="1000" dirty="0"/>
                    <a:t>Bulgaria	</a:t>
                  </a:r>
                  <a:r>
                    <a:rPr lang="en-GB" altLang="en-US" sz="1000" dirty="0" err="1"/>
                    <a:t>Bg</a:t>
                  </a:r>
                  <a:endParaRPr lang="en-GB" altLang="en-US" sz="1000" dirty="0"/>
                </a:p>
                <a:p>
                  <a:pPr marL="1066800" indent="-1066800" eaLnBrk="1" hangingPunct="1"/>
                  <a:r>
                    <a:rPr lang="en-GB" altLang="en-US" sz="1000" dirty="0"/>
                    <a:t>Czech	</a:t>
                  </a:r>
                  <a:r>
                    <a:rPr lang="en-GB" altLang="en-US" sz="1000" dirty="0" err="1"/>
                    <a:t>Cz</a:t>
                  </a:r>
                  <a:endParaRPr lang="en-GB" altLang="en-US" sz="1000" dirty="0"/>
                </a:p>
                <a:p>
                  <a:pPr marL="1066800" indent="-1066800" eaLnBrk="1" hangingPunct="1"/>
                  <a:r>
                    <a:rPr lang="en-GB" altLang="en-US" sz="1000" dirty="0"/>
                    <a:t>France	Fr</a:t>
                  </a:r>
                </a:p>
                <a:p>
                  <a:pPr marL="1066800" indent="-1066800" eaLnBrk="1" hangingPunct="1"/>
                  <a:r>
                    <a:rPr lang="en-GB" altLang="en-US" sz="1000" dirty="0"/>
                    <a:t>Germany	De</a:t>
                  </a:r>
                </a:p>
                <a:p>
                  <a:pPr marL="1066800" indent="-1066800" eaLnBrk="1" hangingPunct="1"/>
                  <a:r>
                    <a:rPr lang="en-GB" altLang="en-US" sz="1000" dirty="0"/>
                    <a:t>Greece	Gr</a:t>
                  </a:r>
                </a:p>
                <a:p>
                  <a:pPr marL="1066800" indent="-1066800" eaLnBrk="1" hangingPunct="1"/>
                  <a:r>
                    <a:rPr lang="en-GB" altLang="en-US" sz="1000" dirty="0"/>
                    <a:t>Hungary	Hu</a:t>
                  </a:r>
                </a:p>
                <a:p>
                  <a:pPr marL="1066800" indent="-1066800" eaLnBrk="1" hangingPunct="1"/>
                  <a:r>
                    <a:rPr lang="en-GB" altLang="en-US" sz="1000" dirty="0"/>
                    <a:t>Ireland	En</a:t>
                  </a:r>
                </a:p>
                <a:p>
                  <a:pPr marL="1066800" indent="-1066800" eaLnBrk="1" hangingPunct="1"/>
                  <a:r>
                    <a:rPr lang="en-GB" altLang="en-US" sz="1000" dirty="0"/>
                    <a:t>Italy	It</a:t>
                  </a:r>
                </a:p>
                <a:p>
                  <a:pPr marL="1066800" indent="-1066800" eaLnBrk="1" hangingPunct="1"/>
                  <a:r>
                    <a:rPr lang="en-GB" altLang="en-US" sz="1000" dirty="0"/>
                    <a:t>Morocco	Mo</a:t>
                  </a:r>
                </a:p>
                <a:p>
                  <a:pPr marL="1066800" indent="-1066800" eaLnBrk="1" hangingPunct="1"/>
                  <a:r>
                    <a:rPr lang="en-GB" altLang="en-US" sz="1000" dirty="0"/>
                    <a:t>Netherlands	</a:t>
                  </a:r>
                  <a:r>
                    <a:rPr lang="en-GB" altLang="en-US" sz="1000" dirty="0" err="1"/>
                    <a:t>Nl</a:t>
                  </a:r>
                  <a:endParaRPr lang="en-GB" altLang="en-US" sz="1000" dirty="0"/>
                </a:p>
              </p:txBody>
            </p:sp>
            <p:sp>
              <p:nvSpPr>
                <p:cNvPr id="18" name="Text Box 205"/>
                <p:cNvSpPr txBox="1">
                  <a:spLocks noChangeArrowheads="1"/>
                </p:cNvSpPr>
                <p:nvPr/>
              </p:nvSpPr>
              <p:spPr bwMode="auto">
                <a:xfrm>
                  <a:off x="1910" y="2040"/>
                  <a:ext cx="1306" cy="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81138" indent="-1481138">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marL="1104900" indent="-1104900" eaLnBrk="1" hangingPunct="1"/>
                  <a:endParaRPr lang="en-GB" altLang="en-US" sz="1000" dirty="0"/>
                </a:p>
                <a:p>
                  <a:pPr marL="1104900" indent="-1104900" eaLnBrk="1" hangingPunct="1"/>
                  <a:endParaRPr lang="en-GB" altLang="en-US" sz="1000" dirty="0"/>
                </a:p>
                <a:p>
                  <a:pPr marL="1104900" indent="-1104900" eaLnBrk="1" hangingPunct="1"/>
                  <a:r>
                    <a:rPr lang="en-GB" altLang="en-US" sz="1000" dirty="0" smtClean="0"/>
                    <a:t>Norway	No</a:t>
                  </a:r>
                </a:p>
                <a:p>
                  <a:pPr marL="1104900" indent="-1104900" eaLnBrk="1" hangingPunct="1"/>
                  <a:r>
                    <a:rPr lang="en-GB" altLang="en-US" sz="1000" dirty="0" smtClean="0"/>
                    <a:t>Poland</a:t>
                  </a:r>
                  <a:r>
                    <a:rPr lang="en-GB" altLang="en-US" sz="1000" dirty="0"/>
                    <a:t>	Pl</a:t>
                  </a:r>
                </a:p>
                <a:p>
                  <a:pPr marL="1104900" indent="-1104900" eaLnBrk="1" hangingPunct="1"/>
                  <a:r>
                    <a:rPr lang="en-GB" altLang="en-US" sz="1000" dirty="0"/>
                    <a:t>Romania	Ro</a:t>
                  </a:r>
                </a:p>
                <a:p>
                  <a:pPr marL="1104900" indent="-1104900" eaLnBrk="1" hangingPunct="1"/>
                  <a:r>
                    <a:rPr lang="en-GB" altLang="en-US" sz="1000" dirty="0"/>
                    <a:t>Russia	Ru</a:t>
                  </a:r>
                </a:p>
                <a:p>
                  <a:pPr marL="1104900" indent="-1104900" eaLnBrk="1" hangingPunct="1"/>
                  <a:r>
                    <a:rPr lang="en-GB" altLang="en-US" sz="1000" dirty="0"/>
                    <a:t>Slovakia	</a:t>
                  </a:r>
                  <a:r>
                    <a:rPr lang="en-GB" altLang="en-US" sz="1000" dirty="0" err="1"/>
                    <a:t>Sk</a:t>
                  </a:r>
                  <a:endParaRPr lang="en-GB" altLang="en-US" sz="1000" dirty="0"/>
                </a:p>
                <a:p>
                  <a:pPr marL="1104900" indent="-1104900" eaLnBrk="1" hangingPunct="1"/>
                  <a:r>
                    <a:rPr lang="en-GB" altLang="en-US" sz="1000" dirty="0"/>
                    <a:t>Slovenia	</a:t>
                  </a:r>
                  <a:r>
                    <a:rPr lang="en-GB" altLang="en-US" sz="1000" dirty="0" err="1"/>
                    <a:t>Sl</a:t>
                  </a:r>
                  <a:endParaRPr lang="en-GB" altLang="en-US" sz="1000" dirty="0"/>
                </a:p>
                <a:p>
                  <a:pPr marL="1104900" indent="-1104900" eaLnBrk="1" hangingPunct="1"/>
                  <a:r>
                    <a:rPr lang="en-GB" altLang="en-US" sz="1000" dirty="0"/>
                    <a:t>South Africa	En</a:t>
                  </a:r>
                </a:p>
                <a:p>
                  <a:pPr marL="1104900" indent="-1104900" eaLnBrk="1" hangingPunct="1"/>
                  <a:r>
                    <a:rPr lang="en-GB" altLang="en-US" sz="1000" dirty="0"/>
                    <a:t>Spain	</a:t>
                  </a:r>
                  <a:r>
                    <a:rPr lang="en-GB" altLang="en-US" sz="1000" dirty="0" err="1"/>
                    <a:t>Es</a:t>
                  </a:r>
                  <a:endParaRPr lang="en-GB" altLang="en-US" sz="1000" dirty="0"/>
                </a:p>
                <a:p>
                  <a:pPr marL="1104900" indent="-1104900" eaLnBrk="1" hangingPunct="1"/>
                  <a:r>
                    <a:rPr lang="en-GB" altLang="en-US" sz="1000" dirty="0"/>
                    <a:t>Sweden	Se</a:t>
                  </a:r>
                </a:p>
                <a:p>
                  <a:pPr marL="1104900" indent="-1104900" eaLnBrk="1" hangingPunct="1"/>
                  <a:r>
                    <a:rPr lang="en-GB" altLang="en-US" sz="1000" dirty="0"/>
                    <a:t>Tunisia	</a:t>
                  </a:r>
                  <a:r>
                    <a:rPr lang="en-GB" altLang="en-US" sz="1000" dirty="0" err="1"/>
                    <a:t>Tu</a:t>
                  </a:r>
                  <a:endParaRPr lang="en-GB" altLang="en-US" sz="1000" dirty="0"/>
                </a:p>
                <a:p>
                  <a:pPr marL="1104900" indent="-1104900" eaLnBrk="1" hangingPunct="1"/>
                  <a:r>
                    <a:rPr lang="en-GB" altLang="en-US" sz="1000" dirty="0"/>
                    <a:t>Turkey	</a:t>
                  </a:r>
                  <a:r>
                    <a:rPr lang="en-GB" altLang="en-US" sz="1000" dirty="0" err="1"/>
                    <a:t>Tr</a:t>
                  </a:r>
                  <a:endParaRPr lang="en-GB" altLang="en-US" sz="1000" dirty="0"/>
                </a:p>
                <a:p>
                  <a:pPr marL="1104900" indent="-1104900" eaLnBrk="1" hangingPunct="1"/>
                  <a:r>
                    <a:rPr lang="en-GB" altLang="en-US" sz="1000" dirty="0"/>
                    <a:t>UK	</a:t>
                  </a:r>
                  <a:r>
                    <a:rPr lang="en-GB" altLang="en-US" sz="1000" dirty="0" smtClean="0"/>
                    <a:t>Gb</a:t>
                  </a:r>
                  <a:endParaRPr lang="en-GB" altLang="en-US" sz="1000" dirty="0"/>
                </a:p>
                <a:p>
                  <a:pPr marL="1104900" indent="-1104900" eaLnBrk="1" hangingPunct="1"/>
                  <a:endParaRPr lang="en-US" altLang="en-US" sz="1000" dirty="0"/>
                </a:p>
              </p:txBody>
            </p:sp>
            <p:pic>
              <p:nvPicPr>
                <p:cNvPr id="19" name="Picture 206" descr="c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 y="2090"/>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7" descr="b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 y="2624"/>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8" descr="cz"/>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8" y="2756"/>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9" descr="f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8" y="2886"/>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0" descr="d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8" y="3024"/>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11" descr="hu"/>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8" y="3287"/>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2" descr="i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88" y="3418"/>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13" descr="nl"/>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88" y="3832"/>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4" descr="it"/>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8" y="3554"/>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5" descr="p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758" y="2510"/>
                  <a:ext cx="15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6" descr="r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58" y="2646"/>
                  <a:ext cx="15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7" descr="ru"/>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750" y="2774"/>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18" descr="sk"/>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50" y="2906"/>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19" descr="si"/>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50" y="3039"/>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0" descr="za"/>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50" y="3178"/>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21" descr="es"/>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50" y="3310"/>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2" descr="se"/>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750" y="3412"/>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23" descr="t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750" y="3697"/>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24" descr="co.uk"/>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1748" y="3837"/>
                  <a:ext cx="16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25" descr="be"/>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88" y="2354"/>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26" descr="g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57200" y="5426902"/>
                <a:ext cx="26193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59" descr="ma.gif"/>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69950" y="5848350"/>
              <a:ext cx="2571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tn!pay00.gif"/>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194050" y="5640898"/>
              <a:ext cx="260351"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Grafik 88"/>
          <p:cNvPicPr preferRelativeResize="0">
            <a:picLocks/>
          </p:cNvPicPr>
          <p:nvPr/>
        </p:nvPicPr>
        <p:blipFill>
          <a:blip r:embed="rId27" cstate="print">
            <a:extLst>
              <a:ext uri="{28A0092B-C50C-407E-A947-70E740481C1C}">
                <a14:useLocalDpi xmlns:a14="http://schemas.microsoft.com/office/drawing/2010/main" val="0"/>
              </a:ext>
            </a:extLst>
          </a:blip>
          <a:stretch>
            <a:fillRect/>
          </a:stretch>
        </p:blipFill>
        <p:spPr>
          <a:xfrm>
            <a:off x="2711399" y="3963492"/>
            <a:ext cx="194213" cy="118800"/>
          </a:xfrm>
          <a:prstGeom prst="rect">
            <a:avLst/>
          </a:prstGeom>
        </p:spPr>
      </p:pic>
    </p:spTree>
    <p:extLst>
      <p:ext uri="{BB962C8B-B14F-4D97-AF65-F5344CB8AC3E}">
        <p14:creationId xmlns:p14="http://schemas.microsoft.com/office/powerpoint/2010/main" val="3337023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pl-PL" altLang="ja-JP" sz="2500" dirty="0" smtClean="0">
                <a:latin typeface="Arial Narrow" panose="020B0606020202030204" pitchFamily="34" charset="0"/>
              </a:rPr>
              <a:t>Mitsubishi Electric in Central </a:t>
            </a:r>
            <a:r>
              <a:rPr lang="pl-PL" altLang="ja-JP" sz="2500" dirty="0" err="1" smtClean="0">
                <a:latin typeface="Arial Narrow" panose="020B0606020202030204" pitchFamily="34" charset="0"/>
              </a:rPr>
              <a:t>Eastern</a:t>
            </a:r>
            <a:r>
              <a:rPr lang="pl-PL" altLang="ja-JP" sz="2500" dirty="0" smtClean="0">
                <a:latin typeface="Arial Narrow" panose="020B0606020202030204" pitchFamily="34" charset="0"/>
              </a:rPr>
              <a:t> Europe</a:t>
            </a:r>
            <a:endParaRPr lang="ja-JP" altLang="en-US" sz="2500" dirty="0">
              <a:latin typeface="Arial Narrow" panose="020B0606020202030204" pitchFamily="34" charset="0"/>
            </a:endParaRPr>
          </a:p>
        </p:txBody>
      </p:sp>
      <p:sp>
        <p:nvSpPr>
          <p:cNvPr id="41" name="Text Box 95"/>
          <p:cNvSpPr txBox="1">
            <a:spLocks noChangeArrowheads="1"/>
          </p:cNvSpPr>
          <p:nvPr/>
        </p:nvSpPr>
        <p:spPr bwMode="auto">
          <a:xfrm>
            <a:off x="720725" y="1979613"/>
            <a:ext cx="7986713"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a:spcAft>
                <a:spcPts val="600"/>
              </a:spcAft>
              <a:buClr>
                <a:schemeClr val="tx1"/>
              </a:buClr>
              <a:buFont typeface="Arial" charset="0"/>
              <a:buChar char="•"/>
            </a:pPr>
            <a:r>
              <a:rPr lang="en-US" altLang="en-US" sz="1600" dirty="0"/>
              <a:t>Existing from 2009</a:t>
            </a:r>
          </a:p>
          <a:p>
            <a:pPr>
              <a:spcAft>
                <a:spcPts val="600"/>
              </a:spcAft>
              <a:buClr>
                <a:schemeClr val="tx1"/>
              </a:buClr>
              <a:buFont typeface="Arial" charset="0"/>
              <a:buChar char="•"/>
            </a:pPr>
            <a:r>
              <a:rPr lang="en-US" altLang="en-US" sz="1600" dirty="0"/>
              <a:t>Over 150 employees</a:t>
            </a:r>
          </a:p>
          <a:p>
            <a:pPr>
              <a:spcAft>
                <a:spcPts val="600"/>
              </a:spcAft>
              <a:buClr>
                <a:schemeClr val="tx1"/>
              </a:buClr>
              <a:buFont typeface="Arial" charset="0"/>
              <a:buChar char="•"/>
            </a:pPr>
            <a:r>
              <a:rPr lang="en-US" altLang="en-US" sz="1600" dirty="0"/>
              <a:t>Active in factory automation, CNC sells and service &amp; Laser cutting machines, </a:t>
            </a:r>
            <a:r>
              <a:rPr lang="en-US" altLang="en-US" sz="1600" dirty="0" err="1"/>
              <a:t>Airconditioning</a:t>
            </a:r>
            <a:endParaRPr lang="en-US" altLang="en-US" sz="1600" dirty="0"/>
          </a:p>
          <a:p>
            <a:pPr>
              <a:spcAft>
                <a:spcPts val="600"/>
              </a:spcAft>
              <a:buClr>
                <a:schemeClr val="tx1"/>
              </a:buClr>
              <a:buFont typeface="Arial" charset="0"/>
              <a:buChar char="•"/>
            </a:pPr>
            <a:r>
              <a:rPr lang="en-US" altLang="en-US" sz="1600" dirty="0"/>
              <a:t>Head-office for Central and Eastern Europe</a:t>
            </a: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3" y="4653845"/>
            <a:ext cx="2650893" cy="1784042"/>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1532" y="4653845"/>
            <a:ext cx="2702191" cy="1800659"/>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977" y="4648200"/>
            <a:ext cx="2743200" cy="1828800"/>
          </a:xfrm>
          <a:prstGeom prst="rect">
            <a:avLst/>
          </a:prstGeom>
        </p:spPr>
      </p:pic>
    </p:spTree>
    <p:extLst>
      <p:ext uri="{BB962C8B-B14F-4D97-AF65-F5344CB8AC3E}">
        <p14:creationId xmlns:p14="http://schemas.microsoft.com/office/powerpoint/2010/main" val="1890654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raz 39"/>
          <p:cNvPicPr>
            <a:picLocks noChangeAspect="1"/>
          </p:cNvPicPr>
          <p:nvPr/>
        </p:nvPicPr>
        <p:blipFill rotWithShape="1">
          <a:blip r:embed="rId2"/>
          <a:srcRect t="11892"/>
          <a:stretch/>
        </p:blipFill>
        <p:spPr>
          <a:xfrm>
            <a:off x="598516" y="1205570"/>
            <a:ext cx="8209572" cy="5436299"/>
          </a:xfrm>
          <a:prstGeom prst="rect">
            <a:avLst/>
          </a:prstGeom>
        </p:spPr>
      </p:pic>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pl-PL" altLang="ja-JP" sz="2500" dirty="0" smtClean="0">
                <a:latin typeface="Arial Narrow" panose="020B0606020202030204" pitchFamily="34" charset="0"/>
              </a:rPr>
              <a:t>MEU-PL </a:t>
            </a:r>
            <a:r>
              <a:rPr lang="pl-PL" altLang="ja-JP" sz="2500" dirty="0" err="1" smtClean="0">
                <a:latin typeface="Arial Narrow" panose="020B0606020202030204" pitchFamily="34" charset="0"/>
              </a:rPr>
              <a:t>Milestones</a:t>
            </a:r>
            <a:endParaRPr lang="ja-JP" altLang="en-US" sz="2500" dirty="0">
              <a:latin typeface="Arial Narrow" panose="020B0606020202030204" pitchFamily="34" charset="0"/>
            </a:endParaRPr>
          </a:p>
        </p:txBody>
      </p:sp>
    </p:spTree>
    <p:extLst>
      <p:ext uri="{BB962C8B-B14F-4D97-AF65-F5344CB8AC3E}">
        <p14:creationId xmlns:p14="http://schemas.microsoft.com/office/powerpoint/2010/main" val="191974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1"/>
          <p:cNvPicPr>
            <a:picLocks noChangeAspect="1"/>
          </p:cNvPicPr>
          <p:nvPr/>
        </p:nvPicPr>
        <p:blipFill rotWithShape="1">
          <a:blip r:embed="rId2">
            <a:extLst>
              <a:ext uri="{28A0092B-C50C-407E-A947-70E740481C1C}">
                <a14:useLocalDpi xmlns:a14="http://schemas.microsoft.com/office/drawing/2010/main" val="0"/>
              </a:ext>
            </a:extLst>
          </a:blip>
          <a:srcRect t="13113"/>
          <a:stretch/>
        </p:blipFill>
        <p:spPr>
          <a:xfrm>
            <a:off x="274321" y="1024689"/>
            <a:ext cx="8538308" cy="5575619"/>
          </a:xfrm>
          <a:prstGeom prst="rect">
            <a:avLst/>
          </a:prstGeom>
        </p:spPr>
      </p:pic>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pl-PL" altLang="ja-JP" sz="2500" dirty="0" smtClean="0">
                <a:latin typeface="Arial Narrow" panose="020B0606020202030204" pitchFamily="34" charset="0"/>
              </a:rPr>
              <a:t>MEU-PL </a:t>
            </a:r>
            <a:r>
              <a:rPr lang="pl-PL" altLang="ja-JP" sz="2500" dirty="0" err="1" smtClean="0">
                <a:latin typeface="Arial Narrow" panose="020B0606020202030204" pitchFamily="34" charset="0"/>
              </a:rPr>
              <a:t>Milestones</a:t>
            </a:r>
            <a:endParaRPr lang="ja-JP" altLang="en-US" sz="2500" dirty="0">
              <a:latin typeface="Arial Narrow" panose="020B0606020202030204" pitchFamily="34" charset="0"/>
            </a:endParaRPr>
          </a:p>
        </p:txBody>
      </p:sp>
    </p:spTree>
    <p:extLst>
      <p:ext uri="{BB962C8B-B14F-4D97-AF65-F5344CB8AC3E}">
        <p14:creationId xmlns:p14="http://schemas.microsoft.com/office/powerpoint/2010/main" val="1651906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1052513" y="4600575"/>
            <a:ext cx="7100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eaLnBrk="1" fontAlgn="base" latinLnBrk="0" hangingPunct="1">
              <a:lnSpc>
                <a:spcPct val="100000"/>
              </a:lnSpc>
              <a:spcBef>
                <a:spcPct val="0"/>
              </a:spcBef>
              <a:spcAft>
                <a:spcPct val="0"/>
              </a:spcAft>
              <a:buClrTx/>
              <a:buSzTx/>
              <a:buFontTx/>
              <a:buNone/>
              <a:tabLst/>
              <a:defRPr/>
            </a:pPr>
            <a:r>
              <a:rPr kumimoji="1" lang="en-US" altLang="ja-JP"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Our corporate statement, "Changes for the Better,” signifies the goal and stance of the Mitsubishi Electric Group to continually innovate for the better.</a:t>
            </a:r>
            <a:endParaRPr kumimoji="1" lang="ja-JP"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9" name="Text Box 4"/>
          <p:cNvSpPr txBox="1">
            <a:spLocks noChangeArrowheads="1"/>
          </p:cNvSpPr>
          <p:nvPr/>
        </p:nvSpPr>
        <p:spPr bwMode="auto">
          <a:xfrm>
            <a:off x="0" y="4208463"/>
            <a:ext cx="9144000" cy="427037"/>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2200" b="0" i="0" u="none" strike="noStrike" kern="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Corporate Statement</a:t>
            </a:r>
          </a:p>
        </p:txBody>
      </p:sp>
      <p:pic>
        <p:nvPicPr>
          <p:cNvPr id="10" name="Picture 4" descr="Changes for the Better-01"/>
          <p:cNvPicPr>
            <a:picLocks noChangeAspect="1" noChangeArrowheads="1"/>
          </p:cNvPicPr>
          <p:nvPr/>
        </p:nvPicPr>
        <p:blipFill>
          <a:blip r:embed="rId2">
            <a:extLst>
              <a:ext uri="{28A0092B-C50C-407E-A947-70E740481C1C}">
                <a14:useLocalDpi xmlns:a14="http://schemas.microsoft.com/office/drawing/2010/main" val="0"/>
              </a:ext>
            </a:extLst>
          </a:blip>
          <a:srcRect l="14323" t="31065" r="14323" b="57870"/>
          <a:stretch>
            <a:fillRect/>
          </a:stretch>
        </p:blipFill>
        <p:spPr bwMode="auto">
          <a:xfrm>
            <a:off x="1981200" y="5340350"/>
            <a:ext cx="51879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p:nvSpPr>
        <p:spPr bwMode="auto">
          <a:xfrm>
            <a:off x="1052513" y="1706563"/>
            <a:ext cx="71008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dist" fontAlgn="base">
              <a:spcBef>
                <a:spcPct val="0"/>
              </a:spcBef>
              <a:spcAft>
                <a:spcPct val="0"/>
              </a:spcAft>
            </a:pPr>
            <a:r>
              <a:rPr lang="en-US" altLang="ja-JP" sz="1600">
                <a:solidFill>
                  <a:srgbClr val="000000"/>
                </a:solidFill>
                <a:cs typeface="Arial" panose="020B0604020202020204" pitchFamily="34" charset="0"/>
              </a:rPr>
              <a:t>The Mitsubishi Electric Group will continually improve its technologies and services by applying creativity to all aspects of its business. By doing so,</a:t>
            </a:r>
          </a:p>
          <a:p>
            <a:pPr algn="dist" fontAlgn="base">
              <a:spcBef>
                <a:spcPct val="0"/>
              </a:spcBef>
              <a:spcAft>
                <a:spcPct val="0"/>
              </a:spcAft>
            </a:pPr>
            <a:r>
              <a:rPr lang="en-US" altLang="ja-JP" sz="1600">
                <a:solidFill>
                  <a:srgbClr val="000000"/>
                </a:solidFill>
                <a:cs typeface="Arial" panose="020B0604020202020204" pitchFamily="34" charset="0"/>
              </a:rPr>
              <a:t>we enhance the quality of life in our society. To this end, all members of the</a:t>
            </a:r>
          </a:p>
          <a:p>
            <a:pPr fontAlgn="base">
              <a:spcBef>
                <a:spcPct val="0"/>
              </a:spcBef>
              <a:spcAft>
                <a:spcPct val="0"/>
              </a:spcAft>
            </a:pPr>
            <a:r>
              <a:rPr lang="en-US" altLang="ja-JP" sz="1600">
                <a:solidFill>
                  <a:srgbClr val="000000"/>
                </a:solidFill>
                <a:cs typeface="Arial" panose="020B0604020202020204" pitchFamily="34" charset="0"/>
              </a:rPr>
              <a:t>Group will pursue the following Seven Guiding Principles.</a:t>
            </a:r>
            <a:endParaRPr lang="ja-JP" altLang="en-US" sz="1600">
              <a:solidFill>
                <a:srgbClr val="000000"/>
              </a:solidFill>
              <a:cs typeface="Arial" panose="020B0604020202020204" pitchFamily="34" charset="0"/>
            </a:endParaRPr>
          </a:p>
        </p:txBody>
      </p:sp>
      <p:sp>
        <p:nvSpPr>
          <p:cNvPr id="12" name="Text Box 4"/>
          <p:cNvSpPr txBox="1">
            <a:spLocks noChangeArrowheads="1"/>
          </p:cNvSpPr>
          <p:nvPr/>
        </p:nvSpPr>
        <p:spPr bwMode="auto">
          <a:xfrm>
            <a:off x="0" y="1314450"/>
            <a:ext cx="9144000" cy="430213"/>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2200" b="0"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Corporate Mission</a:t>
            </a:r>
          </a:p>
        </p:txBody>
      </p:sp>
      <p:sp>
        <p:nvSpPr>
          <p:cNvPr id="13" name="Text Box 15"/>
          <p:cNvSpPr txBox="1">
            <a:spLocks noChangeArrowheads="1"/>
          </p:cNvSpPr>
          <p:nvPr/>
        </p:nvSpPr>
        <p:spPr bwMode="auto">
          <a:xfrm>
            <a:off x="950913" y="3430588"/>
            <a:ext cx="73294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600">
                <a:solidFill>
                  <a:srgbClr val="000000"/>
                </a:solidFill>
                <a:cs typeface="Arial" panose="020B0604020202020204" pitchFamily="34" charset="0"/>
              </a:rPr>
              <a:t>Trust, Quality, Technology, Citizenship,</a:t>
            </a:r>
          </a:p>
          <a:p>
            <a:pPr algn="ctr" fontAlgn="base">
              <a:spcBef>
                <a:spcPct val="0"/>
              </a:spcBef>
              <a:spcAft>
                <a:spcPct val="0"/>
              </a:spcAft>
            </a:pPr>
            <a:r>
              <a:rPr lang="en-US" altLang="ja-JP" sz="1600">
                <a:solidFill>
                  <a:srgbClr val="000000"/>
                </a:solidFill>
                <a:cs typeface="Arial" panose="020B0604020202020204" pitchFamily="34" charset="0"/>
              </a:rPr>
              <a:t>Ethics and Compliance, Environment, and Growth</a:t>
            </a:r>
          </a:p>
        </p:txBody>
      </p:sp>
      <p:sp>
        <p:nvSpPr>
          <p:cNvPr id="14" name="Text Box 4"/>
          <p:cNvSpPr txBox="1">
            <a:spLocks noChangeArrowheads="1"/>
          </p:cNvSpPr>
          <p:nvPr/>
        </p:nvSpPr>
        <p:spPr bwMode="auto">
          <a:xfrm>
            <a:off x="0" y="3036888"/>
            <a:ext cx="9144000" cy="427037"/>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2200" b="0" i="0" u="none" strike="noStrike" kern="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rPr>
              <a:t>Seven Guiding Principles</a:t>
            </a:r>
          </a:p>
        </p:txBody>
      </p:sp>
    </p:spTree>
    <p:extLst>
      <p:ext uri="{BB962C8B-B14F-4D97-AF65-F5344CB8AC3E}">
        <p14:creationId xmlns:p14="http://schemas.microsoft.com/office/powerpoint/2010/main" val="2639662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Factory Automation – </a:t>
            </a:r>
            <a:br>
              <a:rPr lang="en-US" altLang="ja-JP" sz="2500" dirty="0">
                <a:latin typeface="Arial Narrow" panose="020B0606020202030204" pitchFamily="34" charset="0"/>
              </a:rPr>
            </a:br>
            <a:r>
              <a:rPr lang="en-US" altLang="ja-JP" sz="2500" dirty="0">
                <a:latin typeface="Arial Narrow" panose="020B0606020202030204" pitchFamily="34" charset="0"/>
              </a:rPr>
              <a:t>Product portfolio in EMEA</a:t>
            </a:r>
          </a:p>
        </p:txBody>
      </p:sp>
      <p:pic>
        <p:nvPicPr>
          <p:cNvPr id="9" name="Picture 2" descr="C:\Users\EP92085\AppData\Local\Microsoft\Windows\Temporary Internet Files\Content.Outlook\WY3XAAWD\e-Factory_r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150" y="915988"/>
            <a:ext cx="14605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Background fades 25.jpg"/>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993900"/>
            <a:ext cx="9144000" cy="4498975"/>
          </a:xfrm>
          <a:prstGeom prst="rect">
            <a:avLst/>
          </a:prstGeom>
          <a:noFill/>
          <a:ln>
            <a:noFill/>
          </a:ln>
          <a:extLst>
            <a:ext uri="{909E8E84-426E-40DD-AFC4-6F175D3DCCD1}">
              <a14:hiddenFill xmlns:a14="http://schemas.microsoft.com/office/drawing/2010/main">
                <a:solidFill>
                  <a:srgbClr val="FFFFFF">
                    <a:alpha val="4117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4"/>
          <p:cNvSpPr txBox="1">
            <a:spLocks noChangeArrowheads="1"/>
          </p:cNvSpPr>
          <p:nvPr/>
        </p:nvSpPr>
        <p:spPr bwMode="auto">
          <a:xfrm>
            <a:off x="635000" y="1979613"/>
            <a:ext cx="4038600" cy="38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00" tIns="46038" rIns="92075" bIns="46038">
            <a:spAutoFit/>
          </a:bodyPr>
          <a:lstStyle>
            <a:lvl1pPr marL="196850" indent="-196850" defTabSz="447675">
              <a:defRPr kumimoji="1">
                <a:solidFill>
                  <a:schemeClr val="tx1"/>
                </a:solidFill>
                <a:latin typeface="Arial" charset="0"/>
                <a:ea typeface="MS PGothic" charset="-128"/>
              </a:defRPr>
            </a:lvl1pPr>
            <a:lvl2pPr marL="742950" indent="-285750" defTabSz="447675">
              <a:defRPr kumimoji="1">
                <a:solidFill>
                  <a:schemeClr val="tx1"/>
                </a:solidFill>
                <a:latin typeface="Arial" charset="0"/>
                <a:ea typeface="MS PGothic" charset="-128"/>
              </a:defRPr>
            </a:lvl2pPr>
            <a:lvl3pPr marL="1143000" indent="-228600" defTabSz="447675">
              <a:defRPr kumimoji="1">
                <a:solidFill>
                  <a:schemeClr val="tx1"/>
                </a:solidFill>
                <a:latin typeface="Arial" charset="0"/>
                <a:ea typeface="MS PGothic" charset="-128"/>
              </a:defRPr>
            </a:lvl3pPr>
            <a:lvl4pPr marL="1600200" indent="-228600" defTabSz="447675">
              <a:defRPr kumimoji="1">
                <a:solidFill>
                  <a:schemeClr val="tx1"/>
                </a:solidFill>
                <a:latin typeface="Arial" charset="0"/>
                <a:ea typeface="MS PGothic" charset="-128"/>
              </a:defRPr>
            </a:lvl4pPr>
            <a:lvl5pPr marL="2057400" indent="-228600" defTabSz="447675">
              <a:defRPr kumimoji="1">
                <a:solidFill>
                  <a:schemeClr val="tx1"/>
                </a:solidFill>
                <a:latin typeface="Arial" charset="0"/>
                <a:ea typeface="MS PGothic" charset="-128"/>
              </a:defRPr>
            </a:lvl5pPr>
            <a:lvl6pPr marL="2514600" indent="-228600" defTabSz="447675" eaLnBrk="0" fontAlgn="base" hangingPunct="0">
              <a:spcBef>
                <a:spcPct val="0"/>
              </a:spcBef>
              <a:spcAft>
                <a:spcPct val="0"/>
              </a:spcAft>
              <a:defRPr kumimoji="1">
                <a:solidFill>
                  <a:schemeClr val="tx1"/>
                </a:solidFill>
                <a:latin typeface="Arial" charset="0"/>
                <a:ea typeface="MS PGothic" charset="-128"/>
              </a:defRPr>
            </a:lvl6pPr>
            <a:lvl7pPr marL="2971800" indent="-228600" defTabSz="447675" eaLnBrk="0" fontAlgn="base" hangingPunct="0">
              <a:spcBef>
                <a:spcPct val="0"/>
              </a:spcBef>
              <a:spcAft>
                <a:spcPct val="0"/>
              </a:spcAft>
              <a:defRPr kumimoji="1">
                <a:solidFill>
                  <a:schemeClr val="tx1"/>
                </a:solidFill>
                <a:latin typeface="Arial" charset="0"/>
                <a:ea typeface="MS PGothic" charset="-128"/>
              </a:defRPr>
            </a:lvl7pPr>
            <a:lvl8pPr marL="3429000" indent="-228600" defTabSz="447675" eaLnBrk="0" fontAlgn="base" hangingPunct="0">
              <a:spcBef>
                <a:spcPct val="0"/>
              </a:spcBef>
              <a:spcAft>
                <a:spcPct val="0"/>
              </a:spcAft>
              <a:defRPr kumimoji="1">
                <a:solidFill>
                  <a:schemeClr val="tx1"/>
                </a:solidFill>
                <a:latin typeface="Arial" charset="0"/>
                <a:ea typeface="MS PGothic" charset="-128"/>
              </a:defRPr>
            </a:lvl8pPr>
            <a:lvl9pPr marL="3886200" indent="-228600" defTabSz="447675" eaLnBrk="0" fontAlgn="base" hangingPunct="0">
              <a:spcBef>
                <a:spcPct val="0"/>
              </a:spcBef>
              <a:spcAft>
                <a:spcPct val="0"/>
              </a:spcAft>
              <a:defRPr kumimoji="1">
                <a:solidFill>
                  <a:schemeClr val="tx1"/>
                </a:solidFill>
                <a:latin typeface="Arial" charset="0"/>
                <a:ea typeface="MS PGothic" charset="-128"/>
              </a:defRPr>
            </a:lvl9pPr>
          </a:lstStyle>
          <a:p>
            <a:pPr>
              <a:spcBef>
                <a:spcPct val="20000"/>
              </a:spcBef>
              <a:buClr>
                <a:schemeClr val="tx1"/>
              </a:buClr>
              <a:buFont typeface="Arial" charset="0"/>
              <a:buChar char="•"/>
            </a:pPr>
            <a:r>
              <a:rPr lang="de-DE" altLang="en-US" sz="1600" dirty="0"/>
              <a:t>Software </a:t>
            </a:r>
          </a:p>
          <a:p>
            <a:pPr>
              <a:spcBef>
                <a:spcPct val="20000"/>
              </a:spcBef>
              <a:buClr>
                <a:schemeClr val="tx1"/>
              </a:buClr>
              <a:buFont typeface="Arial" charset="0"/>
              <a:buChar char="•"/>
            </a:pPr>
            <a:r>
              <a:rPr lang="de-DE" altLang="en-US" sz="1600" dirty="0"/>
              <a:t>H</a:t>
            </a:r>
            <a:r>
              <a:rPr lang="de-DE" altLang="en-US" sz="1600" dirty="0" smtClean="0"/>
              <a:t>MI </a:t>
            </a:r>
            <a:endParaRPr lang="de-DE" altLang="en-US" sz="1600" dirty="0"/>
          </a:p>
          <a:p>
            <a:pPr>
              <a:spcBef>
                <a:spcPct val="20000"/>
              </a:spcBef>
              <a:buClr>
                <a:schemeClr val="tx1"/>
              </a:buClr>
              <a:buFont typeface="Arial" charset="0"/>
              <a:buChar char="•"/>
            </a:pPr>
            <a:r>
              <a:rPr lang="de-DE" altLang="en-US" sz="1600" dirty="0"/>
              <a:t>PLCs </a:t>
            </a:r>
          </a:p>
          <a:p>
            <a:pPr>
              <a:spcBef>
                <a:spcPct val="20000"/>
              </a:spcBef>
              <a:buClr>
                <a:schemeClr val="tx1"/>
              </a:buClr>
              <a:buFont typeface="Arial" charset="0"/>
              <a:buChar char="•"/>
            </a:pPr>
            <a:r>
              <a:rPr lang="de-DE" altLang="en-US" sz="1600" dirty="0"/>
              <a:t>Inverter Drives</a:t>
            </a:r>
          </a:p>
          <a:p>
            <a:pPr>
              <a:spcBef>
                <a:spcPct val="20000"/>
              </a:spcBef>
              <a:buClr>
                <a:schemeClr val="tx1"/>
              </a:buClr>
              <a:buFont typeface="Arial" charset="0"/>
              <a:buChar char="•"/>
            </a:pPr>
            <a:r>
              <a:rPr lang="de-DE" altLang="en-US" sz="1600" dirty="0"/>
              <a:t>Motion Controllers </a:t>
            </a:r>
          </a:p>
          <a:p>
            <a:pPr>
              <a:spcBef>
                <a:spcPct val="20000"/>
              </a:spcBef>
              <a:buClr>
                <a:schemeClr val="tx1"/>
              </a:buClr>
              <a:buFont typeface="Arial" charset="0"/>
              <a:buChar char="•"/>
            </a:pPr>
            <a:r>
              <a:rPr lang="de-DE" altLang="en-US" sz="1600" dirty="0" err="1"/>
              <a:t>Servos</a:t>
            </a:r>
            <a:r>
              <a:rPr lang="de-DE" altLang="en-US" sz="1600" dirty="0"/>
              <a:t> </a:t>
            </a:r>
          </a:p>
          <a:p>
            <a:pPr>
              <a:spcBef>
                <a:spcPct val="20000"/>
              </a:spcBef>
              <a:buClr>
                <a:schemeClr val="tx1"/>
              </a:buClr>
              <a:buFont typeface="Arial" charset="0"/>
              <a:buChar char="•"/>
            </a:pPr>
            <a:r>
              <a:rPr lang="de-DE" altLang="en-US" sz="1600" dirty="0"/>
              <a:t>Motor Starters</a:t>
            </a:r>
          </a:p>
          <a:p>
            <a:pPr>
              <a:spcBef>
                <a:spcPct val="20000"/>
              </a:spcBef>
              <a:buClr>
                <a:schemeClr val="tx1"/>
              </a:buClr>
              <a:buFont typeface="Arial" charset="0"/>
              <a:buChar char="•"/>
            </a:pPr>
            <a:r>
              <a:rPr lang="de-DE" altLang="en-US" sz="1600" dirty="0" err="1"/>
              <a:t>Switchgear</a:t>
            </a:r>
            <a:r>
              <a:rPr lang="de-DE" altLang="en-US" sz="1600" dirty="0"/>
              <a:t> </a:t>
            </a:r>
            <a:endParaRPr lang="de-DE" altLang="en-US" sz="1600" dirty="0" smtClean="0"/>
          </a:p>
          <a:p>
            <a:pPr>
              <a:spcBef>
                <a:spcPct val="20000"/>
              </a:spcBef>
              <a:buClr>
                <a:schemeClr val="tx1"/>
              </a:buClr>
              <a:buFont typeface="Arial" charset="0"/>
              <a:buChar char="•"/>
            </a:pPr>
            <a:r>
              <a:rPr lang="de-DE" altLang="en-US" sz="1600" dirty="0" smtClean="0"/>
              <a:t>Medium </a:t>
            </a:r>
            <a:r>
              <a:rPr lang="de-DE" altLang="en-US" sz="1600" dirty="0" err="1" smtClean="0"/>
              <a:t>voltage</a:t>
            </a:r>
            <a:r>
              <a:rPr lang="de-DE" altLang="en-US" sz="1600" dirty="0" smtClean="0"/>
              <a:t> </a:t>
            </a:r>
            <a:r>
              <a:rPr lang="de-DE" altLang="en-US" sz="1600" dirty="0" err="1" smtClean="0"/>
              <a:t>solutions</a:t>
            </a:r>
            <a:endParaRPr lang="de-DE" altLang="en-US" sz="1600" dirty="0"/>
          </a:p>
          <a:p>
            <a:pPr>
              <a:spcBef>
                <a:spcPct val="20000"/>
              </a:spcBef>
              <a:buClr>
                <a:schemeClr val="tx1"/>
              </a:buClr>
              <a:buFont typeface="Arial" charset="0"/>
              <a:buChar char="•"/>
            </a:pPr>
            <a:r>
              <a:rPr lang="de-DE" altLang="en-US" sz="1600" dirty="0" err="1"/>
              <a:t>Robots</a:t>
            </a:r>
            <a:r>
              <a:rPr lang="de-DE" altLang="en-US" sz="1600" dirty="0"/>
              <a:t> </a:t>
            </a:r>
          </a:p>
          <a:p>
            <a:pPr>
              <a:spcBef>
                <a:spcPct val="20000"/>
              </a:spcBef>
              <a:buClr>
                <a:schemeClr val="tx1"/>
              </a:buClr>
              <a:buFont typeface="Arial" charset="0"/>
              <a:buChar char="•"/>
            </a:pPr>
            <a:r>
              <a:rPr lang="de-DE" altLang="en-US" sz="1600" dirty="0"/>
              <a:t>CNC </a:t>
            </a:r>
          </a:p>
          <a:p>
            <a:pPr>
              <a:spcBef>
                <a:spcPct val="20000"/>
              </a:spcBef>
              <a:buClr>
                <a:schemeClr val="tx1"/>
              </a:buClr>
              <a:buFont typeface="Arial" charset="0"/>
              <a:buChar char="•"/>
            </a:pPr>
            <a:r>
              <a:rPr lang="de-DE" altLang="en-US" sz="1600" dirty="0"/>
              <a:t>EDM </a:t>
            </a:r>
          </a:p>
          <a:p>
            <a:pPr>
              <a:spcBef>
                <a:spcPct val="20000"/>
              </a:spcBef>
              <a:buClr>
                <a:schemeClr val="tx1"/>
              </a:buClr>
              <a:buFont typeface="Arial" charset="0"/>
              <a:buChar char="•"/>
            </a:pPr>
            <a:r>
              <a:rPr lang="de-DE" altLang="en-US" sz="1600" dirty="0"/>
              <a:t>Laser Processing</a:t>
            </a:r>
            <a:endParaRPr lang="en-US" altLang="en-US" sz="1600" dirty="0"/>
          </a:p>
        </p:txBody>
      </p:sp>
      <p:pic>
        <p:nvPicPr>
          <p:cNvPr id="14" name="Picture 1" descr="new Plant 3D rend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3025" y="2151063"/>
            <a:ext cx="65151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811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457200" y="2265363"/>
            <a:ext cx="8153400" cy="3759200"/>
          </a:xfrm>
          <a:prstGeom prst="rect">
            <a:avLst/>
          </a:prstGeom>
          <a:solidFill>
            <a:schemeClr val="bg1">
              <a:lumMod val="85000"/>
            </a:schemeClr>
          </a:solidFill>
          <a:ln w="0" cap="flat" cmpd="sng" algn="ctr">
            <a:noFill/>
            <a:prstDash val="solid"/>
            <a:headEnd type="none" w="med" len="med"/>
            <a:tailEnd type="none" w="med" len="med"/>
          </a:ln>
          <a:effectLst/>
        </p:spPr>
        <p:txBody>
          <a:bodyPr wrap="none" lIns="0" tIns="0" rIns="0" bIns="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50" charset="-128"/>
              </a:defRPr>
            </a:lvl2pPr>
            <a:lvl3pPr eaLnBrk="0" hangingPunct="0">
              <a:defRPr kumimoji="1" sz="2400">
                <a:solidFill>
                  <a:schemeClr val="tx1"/>
                </a:solidFill>
                <a:latin typeface="Arial" panose="020B0604020202020204" pitchFamily="34" charset="0"/>
                <a:ea typeface="ＭＳ Ｐゴシック" panose="020B0600070205080204" pitchFamily="50" charset="-128"/>
              </a:defRPr>
            </a:lvl3pPr>
            <a:lvl4pPr eaLnBrk="0" hangingPunct="0">
              <a:defRPr kumimoji="1" sz="2400">
                <a:solidFill>
                  <a:schemeClr val="tx1"/>
                </a:solidFill>
                <a:latin typeface="Arial" panose="020B0604020202020204" pitchFamily="34" charset="0"/>
                <a:ea typeface="ＭＳ Ｐゴシック" panose="020B0600070205080204" pitchFamily="50" charset="-128"/>
              </a:defRPr>
            </a:lvl4pPr>
            <a:lvl5pPr eaLnBrk="0" hangingPunct="0">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smtClean="0">
              <a:solidFill>
                <a:srgbClr val="000000"/>
              </a:solidFill>
              <a:latin typeface="Times New Roman" panose="02020603050405020304" pitchFamily="18" charset="0"/>
            </a:endParaRPr>
          </a:p>
        </p:txBody>
      </p:sp>
      <p:sp>
        <p:nvSpPr>
          <p:cNvPr id="3" name="正方形/長方形 8"/>
          <p:cNvSpPr>
            <a:spLocks noChangeArrowheads="1"/>
          </p:cNvSpPr>
          <p:nvPr/>
        </p:nvSpPr>
        <p:spPr bwMode="auto">
          <a:xfrm>
            <a:off x="457200" y="2252663"/>
            <a:ext cx="8153400"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solidFill>
                <a:srgbClr val="000000"/>
              </a:solidFill>
              <a:latin typeface="Times New Roman" panose="02020603050405020304" pitchFamily="18" charset="0"/>
            </a:endParaRPr>
          </a:p>
        </p:txBody>
      </p:sp>
      <p:sp>
        <p:nvSpPr>
          <p:cNvPr id="4" name="TextBox 18"/>
          <p:cNvSpPr txBox="1">
            <a:spLocks noChangeArrowheads="1"/>
          </p:cNvSpPr>
          <p:nvPr/>
        </p:nvSpPr>
        <p:spPr bwMode="auto">
          <a:xfrm>
            <a:off x="673100" y="2209800"/>
            <a:ext cx="6337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solidFill>
                  <a:schemeClr val="bg1"/>
                </a:solidFill>
              </a:rPr>
              <a:t>Factory Network</a:t>
            </a:r>
          </a:p>
        </p:txBody>
      </p:sp>
      <p:sp>
        <p:nvSpPr>
          <p:cNvPr id="5" name="正方形/長方形 17"/>
          <p:cNvSpPr>
            <a:spLocks noChangeArrowheads="1"/>
          </p:cNvSpPr>
          <p:nvPr/>
        </p:nvSpPr>
        <p:spPr bwMode="auto">
          <a:xfrm>
            <a:off x="457200" y="2252663"/>
            <a:ext cx="152400" cy="288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Text Box 4"/>
          <p:cNvSpPr txBox="1">
            <a:spLocks noChangeArrowheads="1"/>
          </p:cNvSpPr>
          <p:nvPr/>
        </p:nvSpPr>
        <p:spPr bwMode="auto">
          <a:xfrm>
            <a:off x="381000" y="1371600"/>
            <a:ext cx="827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dirty="0"/>
              <a:t>Providing quality automation equipment and systems </a:t>
            </a:r>
          </a:p>
          <a:p>
            <a:pPr eaLnBrk="1" hangingPunct="1"/>
            <a:r>
              <a:rPr lang="en-US" altLang="ja-JP" sz="1600" b="1" dirty="0"/>
              <a:t>to major manufacturers for more than </a:t>
            </a:r>
            <a:r>
              <a:rPr lang="en-US" altLang="ja-JP" sz="1600" b="1" dirty="0" smtClean="0"/>
              <a:t>90 </a:t>
            </a:r>
            <a:r>
              <a:rPr lang="en-US" altLang="ja-JP" sz="1600" b="1" dirty="0"/>
              <a:t>years</a:t>
            </a:r>
          </a:p>
        </p:txBody>
      </p:sp>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00">
                <a:latin typeface="Arial Narrow" panose="020B0606020202030204" pitchFamily="34" charset="0"/>
              </a:rPr>
              <a:t>Factory Automation Systems</a:t>
            </a:r>
            <a:endParaRPr lang="ja-JP" altLang="en-US" sz="2500">
              <a:latin typeface="Arial Narrow" panose="020B0606020202030204" pitchFamily="34" charset="0"/>
            </a:endParaRPr>
          </a:p>
        </p:txBody>
      </p:sp>
      <p:sp>
        <p:nvSpPr>
          <p:cNvPr id="8" name="Text Box 13"/>
          <p:cNvSpPr txBox="1">
            <a:spLocks noChangeArrowheads="1"/>
          </p:cNvSpPr>
          <p:nvPr/>
        </p:nvSpPr>
        <p:spPr bwMode="auto">
          <a:xfrm>
            <a:off x="4286250" y="2992438"/>
            <a:ext cx="43434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e-F@ctory</a:t>
            </a:r>
          </a:p>
          <a:p>
            <a:pPr eaLnBrk="1" hangingPunct="1"/>
            <a:r>
              <a:rPr lang="en-US" altLang="ja-JP" sz="1300"/>
              <a:t>Successful in increasing productivity and reducing production costs</a:t>
            </a:r>
          </a:p>
          <a:p>
            <a:pPr eaLnBrk="1" hangingPunct="1"/>
            <a:endParaRPr lang="en-US" altLang="ja-JP" sz="1300"/>
          </a:p>
          <a:p>
            <a:pPr eaLnBrk="1" hangingPunct="1">
              <a:buFont typeface="Arial" panose="020B0604020202020204" pitchFamily="34" charset="0"/>
              <a:buChar char="•"/>
            </a:pPr>
            <a:r>
              <a:rPr lang="en-US" altLang="ja-JP" sz="1300"/>
              <a:t>  Reduces data processing and response times</a:t>
            </a:r>
          </a:p>
          <a:p>
            <a:pPr eaLnBrk="1" hangingPunct="1">
              <a:buFont typeface="Arial" panose="020B0604020202020204" pitchFamily="34" charset="0"/>
              <a:buChar char="•"/>
            </a:pPr>
            <a:r>
              <a:rPr lang="en-US" altLang="ja-JP" sz="1300"/>
              <a:t>  Optimizes production line scheduling</a:t>
            </a:r>
          </a:p>
          <a:p>
            <a:pPr eaLnBrk="1" hangingPunct="1">
              <a:buFont typeface="Arial" panose="020B0604020202020204" pitchFamily="34" charset="0"/>
              <a:buChar char="•"/>
            </a:pPr>
            <a:r>
              <a:rPr lang="en-US" altLang="ja-JP" sz="1300"/>
              <a:t>  Allows more efficient management of site equipment</a:t>
            </a:r>
          </a:p>
          <a:p>
            <a:pPr eaLnBrk="1" hangingPunct="1">
              <a:buFont typeface="Arial" panose="020B0604020202020204" pitchFamily="34" charset="0"/>
              <a:buNone/>
            </a:pPr>
            <a:r>
              <a:rPr lang="en-US" altLang="ja-JP" sz="1300"/>
              <a:t>   and resources</a:t>
            </a:r>
          </a:p>
          <a:p>
            <a:pPr eaLnBrk="1" hangingPunct="1">
              <a:buFont typeface="Arial" panose="020B0604020202020204" pitchFamily="34" charset="0"/>
              <a:buChar char="•"/>
            </a:pPr>
            <a:r>
              <a:rPr lang="en-US" altLang="ja-JP" sz="1300"/>
              <a:t>  Enables remote diagnostics for faster maintenance</a:t>
            </a:r>
          </a:p>
          <a:p>
            <a:pPr eaLnBrk="1" hangingPunct="1">
              <a:buFont typeface="Arial" panose="020B0604020202020204" pitchFamily="34" charset="0"/>
              <a:buChar char="•"/>
            </a:pPr>
            <a:r>
              <a:rPr lang="en-US" altLang="ja-JP" sz="1300"/>
              <a:t>  Efficiently integrates various equipment and </a:t>
            </a:r>
            <a:endParaRPr lang="ja-JP" altLang="en-US" sz="1300"/>
          </a:p>
          <a:p>
            <a:pPr eaLnBrk="1" hangingPunct="1"/>
            <a:r>
              <a:rPr lang="ja-JP" altLang="en-US" sz="1300"/>
              <a:t>　</a:t>
            </a:r>
            <a:r>
              <a:rPr lang="en-US" altLang="ja-JP" sz="1300"/>
              <a:t> systems</a:t>
            </a:r>
          </a:p>
          <a:p>
            <a:pPr eaLnBrk="1" hangingPunct="1">
              <a:buFont typeface="Arial" panose="020B0604020202020204" pitchFamily="34" charset="0"/>
              <a:buChar char="•"/>
            </a:pPr>
            <a:r>
              <a:rPr lang="en-US" altLang="ja-JP" sz="1300"/>
              <a:t>  Visualizes energy consumption on factory floors </a:t>
            </a:r>
          </a:p>
          <a:p>
            <a:pPr eaLnBrk="1" hangingPunct="1"/>
            <a:r>
              <a:rPr lang="ja-JP" altLang="en-US" sz="1300"/>
              <a:t>　</a:t>
            </a:r>
            <a:r>
              <a:rPr lang="en-US" altLang="ja-JP" sz="1300"/>
              <a:t> with full coordination between energy measuring </a:t>
            </a:r>
            <a:r>
              <a:rPr lang="ja-JP" altLang="en-US" sz="1300"/>
              <a:t>　　</a:t>
            </a:r>
            <a:br>
              <a:rPr lang="ja-JP" altLang="en-US" sz="1300"/>
            </a:br>
            <a:r>
              <a:rPr lang="ja-JP" altLang="en-US" sz="1300"/>
              <a:t>　</a:t>
            </a:r>
            <a:r>
              <a:rPr lang="en-US" altLang="ja-JP" sz="1300"/>
              <a:t> equipment, PLC, and MES</a:t>
            </a:r>
          </a:p>
        </p:txBody>
      </p:sp>
      <p:pic>
        <p:nvPicPr>
          <p:cNvPr id="9" name="Picture 2" descr="C:\Users\EP92085\AppData\Local\Microsoft\Windows\Temporary Internet Files\Content.Outlook\WY3XAAWD\e-Factory_r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150" y="915988"/>
            <a:ext cx="14605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514" y="2841324"/>
            <a:ext cx="3849687" cy="288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885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4719638" y="2265363"/>
            <a:ext cx="3911600" cy="3759200"/>
          </a:xfrm>
          <a:prstGeom prst="rect">
            <a:avLst/>
          </a:prstGeom>
          <a:solidFill>
            <a:schemeClr val="bg1">
              <a:lumMod val="85000"/>
            </a:schemeClr>
          </a:solidFill>
          <a:ln w="0" cap="flat" cmpd="sng" algn="ctr">
            <a:noFill/>
            <a:prstDash val="solid"/>
            <a:headEnd type="none" w="med" len="med"/>
            <a:tailEnd type="none" w="med" len="med"/>
          </a:ln>
          <a:effectLst/>
        </p:spPr>
        <p:txBody>
          <a:bodyPr wrap="none" lIns="0" tIns="0" rIns="0" bIns="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50" charset="-128"/>
              </a:defRPr>
            </a:lvl2pPr>
            <a:lvl3pPr eaLnBrk="0" hangingPunct="0">
              <a:defRPr kumimoji="1" sz="2400">
                <a:solidFill>
                  <a:schemeClr val="tx1"/>
                </a:solidFill>
                <a:latin typeface="Arial" panose="020B0604020202020204" pitchFamily="34" charset="0"/>
                <a:ea typeface="ＭＳ Ｐゴシック" panose="020B0600070205080204" pitchFamily="50" charset="-128"/>
              </a:defRPr>
            </a:lvl3pPr>
            <a:lvl4pPr eaLnBrk="0" hangingPunct="0">
              <a:defRPr kumimoji="1" sz="2400">
                <a:solidFill>
                  <a:schemeClr val="tx1"/>
                </a:solidFill>
                <a:latin typeface="Arial" panose="020B0604020202020204" pitchFamily="34" charset="0"/>
                <a:ea typeface="ＭＳ Ｐゴシック" panose="020B0600070205080204" pitchFamily="50" charset="-128"/>
              </a:defRPr>
            </a:lvl4pPr>
            <a:lvl5pPr eaLnBrk="0" hangingPunct="0">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smtClean="0">
              <a:solidFill>
                <a:srgbClr val="000000"/>
              </a:solidFill>
              <a:latin typeface="Times New Roman" panose="02020603050405020304" pitchFamily="18" charset="0"/>
            </a:endParaRPr>
          </a:p>
        </p:txBody>
      </p:sp>
      <p:sp>
        <p:nvSpPr>
          <p:cNvPr id="3" name="正方形/長方形 10"/>
          <p:cNvSpPr>
            <a:spLocks noChangeArrowheads="1"/>
          </p:cNvSpPr>
          <p:nvPr/>
        </p:nvSpPr>
        <p:spPr bwMode="auto">
          <a:xfrm>
            <a:off x="4724400" y="2252663"/>
            <a:ext cx="3911600"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solidFill>
                <a:srgbClr val="000000"/>
              </a:solidFill>
              <a:latin typeface="Times New Roman" panose="02020603050405020304" pitchFamily="18" charset="0"/>
            </a:endParaRPr>
          </a:p>
        </p:txBody>
      </p:sp>
      <p:sp>
        <p:nvSpPr>
          <p:cNvPr id="4" name="TextBox 18"/>
          <p:cNvSpPr txBox="1">
            <a:spLocks noChangeArrowheads="1"/>
          </p:cNvSpPr>
          <p:nvPr/>
        </p:nvSpPr>
        <p:spPr bwMode="auto">
          <a:xfrm>
            <a:off x="5016500" y="2209800"/>
            <a:ext cx="389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solidFill>
                  <a:schemeClr val="bg1"/>
                </a:solidFill>
                <a:latin typeface="Arial Narrow" panose="020B0606020202030204" pitchFamily="34" charset="0"/>
              </a:rPr>
              <a:t>Power Distribution &amp; Control Equipment</a:t>
            </a:r>
          </a:p>
        </p:txBody>
      </p:sp>
      <p:sp>
        <p:nvSpPr>
          <p:cNvPr id="5" name="正方形/長方形 17"/>
          <p:cNvSpPr>
            <a:spLocks noChangeArrowheads="1"/>
          </p:cNvSpPr>
          <p:nvPr/>
        </p:nvSpPr>
        <p:spPr bwMode="auto">
          <a:xfrm>
            <a:off x="4724400" y="2252663"/>
            <a:ext cx="152400" cy="288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6" name="図形グループ 17"/>
          <p:cNvGrpSpPr>
            <a:grpSpLocks/>
          </p:cNvGrpSpPr>
          <p:nvPr/>
        </p:nvGrpSpPr>
        <p:grpSpPr bwMode="auto">
          <a:xfrm>
            <a:off x="457200" y="2209800"/>
            <a:ext cx="3911600" cy="3814763"/>
            <a:chOff x="457200" y="2209800"/>
            <a:chExt cx="3911600" cy="3814763"/>
          </a:xfrm>
        </p:grpSpPr>
        <p:sp>
          <p:nvSpPr>
            <p:cNvPr id="7" name="正方形/長方形 6"/>
            <p:cNvSpPr/>
            <p:nvPr/>
          </p:nvSpPr>
          <p:spPr bwMode="auto">
            <a:xfrm>
              <a:off x="457200" y="2265363"/>
              <a:ext cx="3911600" cy="3759200"/>
            </a:xfrm>
            <a:prstGeom prst="rect">
              <a:avLst/>
            </a:prstGeom>
            <a:solidFill>
              <a:schemeClr val="bg1">
                <a:lumMod val="85000"/>
              </a:schemeClr>
            </a:solidFill>
            <a:ln w="0" cap="flat" cmpd="sng" algn="ctr">
              <a:noFill/>
              <a:prstDash val="solid"/>
              <a:headEnd type="none" w="med" len="med"/>
              <a:tailEnd type="none" w="med" len="med"/>
            </a:ln>
            <a:effectLst/>
          </p:spPr>
          <p:txBody>
            <a:bodyPr wrap="none" lIns="0" tIns="0" rIns="0" bIns="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50" charset="-128"/>
                </a:defRPr>
              </a:lvl2pPr>
              <a:lvl3pPr eaLnBrk="0" hangingPunct="0">
                <a:defRPr kumimoji="1" sz="2400">
                  <a:solidFill>
                    <a:schemeClr val="tx1"/>
                  </a:solidFill>
                  <a:latin typeface="Arial" panose="020B0604020202020204" pitchFamily="34" charset="0"/>
                  <a:ea typeface="ＭＳ Ｐゴシック" panose="020B0600070205080204" pitchFamily="50" charset="-128"/>
                </a:defRPr>
              </a:lvl3pPr>
              <a:lvl4pPr eaLnBrk="0" hangingPunct="0">
                <a:defRPr kumimoji="1" sz="2400">
                  <a:solidFill>
                    <a:schemeClr val="tx1"/>
                  </a:solidFill>
                  <a:latin typeface="Arial" panose="020B0604020202020204" pitchFamily="34" charset="0"/>
                  <a:ea typeface="ＭＳ Ｐゴシック" panose="020B0600070205080204" pitchFamily="50" charset="-128"/>
                </a:defRPr>
              </a:lvl4pPr>
              <a:lvl5pPr eaLnBrk="0" hangingPunct="0">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smtClean="0">
                <a:solidFill>
                  <a:srgbClr val="000000"/>
                </a:solidFill>
                <a:latin typeface="Times New Roman" panose="02020603050405020304" pitchFamily="18" charset="0"/>
              </a:endParaRPr>
            </a:p>
          </p:txBody>
        </p:sp>
        <p:sp>
          <p:nvSpPr>
            <p:cNvPr id="8" name="正方形/長方形 8"/>
            <p:cNvSpPr>
              <a:spLocks noChangeArrowheads="1"/>
            </p:cNvSpPr>
            <p:nvPr/>
          </p:nvSpPr>
          <p:spPr bwMode="auto">
            <a:xfrm>
              <a:off x="457200" y="2252663"/>
              <a:ext cx="3911600"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solidFill>
                  <a:srgbClr val="000000"/>
                </a:solidFill>
                <a:latin typeface="Times New Roman" panose="02020603050405020304" pitchFamily="18" charset="0"/>
              </a:endParaRPr>
            </a:p>
          </p:txBody>
        </p:sp>
        <p:sp>
          <p:nvSpPr>
            <p:cNvPr id="9" name="TextBox 18"/>
            <p:cNvSpPr txBox="1">
              <a:spLocks noChangeArrowheads="1"/>
            </p:cNvSpPr>
            <p:nvPr/>
          </p:nvSpPr>
          <p:spPr bwMode="auto">
            <a:xfrm>
              <a:off x="673100" y="2209800"/>
              <a:ext cx="3213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solidFill>
                    <a:schemeClr val="bg1"/>
                  </a:solidFill>
                </a:rPr>
                <a:t>Automation Equipment</a:t>
              </a:r>
            </a:p>
          </p:txBody>
        </p:sp>
        <p:sp>
          <p:nvSpPr>
            <p:cNvPr id="10" name="正方形/長方形 17"/>
            <p:cNvSpPr>
              <a:spLocks noChangeArrowheads="1"/>
            </p:cNvSpPr>
            <p:nvPr/>
          </p:nvSpPr>
          <p:spPr bwMode="auto">
            <a:xfrm>
              <a:off x="457200" y="2252663"/>
              <a:ext cx="152400" cy="288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1" name="Text Box 4"/>
          <p:cNvSpPr txBox="1">
            <a:spLocks noChangeArrowheads="1"/>
          </p:cNvSpPr>
          <p:nvPr/>
        </p:nvSpPr>
        <p:spPr bwMode="auto">
          <a:xfrm>
            <a:off x="381000" y="1371600"/>
            <a:ext cx="8270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t>Helping companies make higher-quality products more efficiently,</a:t>
            </a:r>
          </a:p>
          <a:p>
            <a:pPr eaLnBrk="1" hangingPunct="1"/>
            <a:r>
              <a:rPr lang="en-US" altLang="ja-JP" sz="1600" b="1"/>
              <a:t>while reducing costs</a:t>
            </a:r>
          </a:p>
        </p:txBody>
      </p:sp>
      <p:sp>
        <p:nvSpPr>
          <p:cNvPr id="12"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00">
                <a:latin typeface="Arial Narrow" panose="020B0606020202030204" pitchFamily="34" charset="0"/>
              </a:rPr>
              <a:t>Factory Automation Systems</a:t>
            </a:r>
            <a:endParaRPr lang="ja-JP" altLang="en-US" sz="2500">
              <a:latin typeface="Arial Narrow" panose="020B0606020202030204" pitchFamily="34" charset="0"/>
            </a:endParaRPr>
          </a:p>
        </p:txBody>
      </p:sp>
      <p:sp>
        <p:nvSpPr>
          <p:cNvPr id="13" name="Text Box 8"/>
          <p:cNvSpPr txBox="1">
            <a:spLocks noChangeArrowheads="1"/>
          </p:cNvSpPr>
          <p:nvPr/>
        </p:nvSpPr>
        <p:spPr bwMode="auto">
          <a:xfrm>
            <a:off x="4876800" y="3733800"/>
            <a:ext cx="35782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a:t>Ensuring high performance and high reliability</a:t>
            </a:r>
          </a:p>
        </p:txBody>
      </p:sp>
      <p:sp>
        <p:nvSpPr>
          <p:cNvPr id="14" name="Text Box 8"/>
          <p:cNvSpPr txBox="1">
            <a:spLocks noChangeArrowheads="1"/>
          </p:cNvSpPr>
          <p:nvPr/>
        </p:nvSpPr>
        <p:spPr bwMode="auto">
          <a:xfrm>
            <a:off x="4894263" y="3962400"/>
            <a:ext cx="3733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buFont typeface="Arial" panose="020B0604020202020204" pitchFamily="34" charset="0"/>
              <a:buChar char="•"/>
            </a:pPr>
            <a:r>
              <a:rPr lang="en-US" altLang="ja-JP" sz="1300"/>
              <a:t> Low-voltage circuit breakers</a:t>
            </a:r>
          </a:p>
          <a:p>
            <a:pPr eaLnBrk="1" hangingPunct="1">
              <a:buFont typeface="Arial" panose="020B0604020202020204" pitchFamily="34" charset="0"/>
              <a:buChar char="•"/>
            </a:pPr>
            <a:r>
              <a:rPr lang="en-US" altLang="ja-JP" sz="1300"/>
              <a:t> Magnetic contactors</a:t>
            </a:r>
          </a:p>
        </p:txBody>
      </p:sp>
      <p:sp>
        <p:nvSpPr>
          <p:cNvPr id="15" name="Text Box 8"/>
          <p:cNvSpPr txBox="1">
            <a:spLocks noChangeArrowheads="1"/>
          </p:cNvSpPr>
          <p:nvPr/>
        </p:nvSpPr>
        <p:spPr bwMode="auto">
          <a:xfrm>
            <a:off x="4876800" y="5334000"/>
            <a:ext cx="35782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a:t>Visualizing energy consumption</a:t>
            </a:r>
          </a:p>
        </p:txBody>
      </p:sp>
      <p:sp>
        <p:nvSpPr>
          <p:cNvPr id="16" name="Text Box 8"/>
          <p:cNvSpPr txBox="1">
            <a:spLocks noChangeArrowheads="1"/>
          </p:cNvSpPr>
          <p:nvPr/>
        </p:nvSpPr>
        <p:spPr bwMode="auto">
          <a:xfrm>
            <a:off x="4894263" y="5562600"/>
            <a:ext cx="3733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buFont typeface="Arial" panose="020B0604020202020204" pitchFamily="34" charset="0"/>
              <a:buChar char="•"/>
            </a:pPr>
            <a:r>
              <a:rPr lang="en-US" altLang="ja-JP" sz="1300"/>
              <a:t> Energy measuring units</a:t>
            </a:r>
          </a:p>
        </p:txBody>
      </p:sp>
      <p:pic>
        <p:nvPicPr>
          <p:cNvPr id="17" name="図 30" descr="BR_4.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0938" y="4643438"/>
            <a:ext cx="120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627063" y="4038600"/>
            <a:ext cx="37163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a:t>A comprehensive range of high-performance products offers the best solution in industrial automation </a:t>
            </a:r>
          </a:p>
        </p:txBody>
      </p:sp>
      <p:sp>
        <p:nvSpPr>
          <p:cNvPr id="19" name="Text Box 8"/>
          <p:cNvSpPr txBox="1">
            <a:spLocks noChangeArrowheads="1"/>
          </p:cNvSpPr>
          <p:nvPr/>
        </p:nvSpPr>
        <p:spPr bwMode="auto">
          <a:xfrm>
            <a:off x="625475" y="4708525"/>
            <a:ext cx="38703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buFont typeface="Arial" panose="020B0604020202020204" pitchFamily="34" charset="0"/>
              <a:buChar char="•"/>
            </a:pPr>
            <a:r>
              <a:rPr lang="en-US" altLang="ja-JP" sz="1300"/>
              <a:t> Programmable logic controllers  (PLC) </a:t>
            </a:r>
          </a:p>
          <a:p>
            <a:pPr eaLnBrk="1" hangingPunct="1">
              <a:buFont typeface="Arial" panose="020B0604020202020204" pitchFamily="34" charset="0"/>
              <a:buChar char="•"/>
            </a:pPr>
            <a:r>
              <a:rPr lang="en-US" altLang="ja-JP" sz="1300"/>
              <a:t> Graphic operation terminals  (GOT) </a:t>
            </a:r>
          </a:p>
          <a:p>
            <a:pPr eaLnBrk="1" hangingPunct="1">
              <a:buFont typeface="Arial" panose="020B0604020202020204" pitchFamily="34" charset="0"/>
              <a:buChar char="•"/>
            </a:pPr>
            <a:r>
              <a:rPr lang="en-US" altLang="ja-JP" sz="1300"/>
              <a:t> AC servo systems &amp; motion controllers </a:t>
            </a:r>
          </a:p>
          <a:p>
            <a:pPr eaLnBrk="1" hangingPunct="1">
              <a:lnSpc>
                <a:spcPct val="110000"/>
              </a:lnSpc>
              <a:buFont typeface="Arial" panose="020B0604020202020204" pitchFamily="34" charset="0"/>
              <a:buChar char="•"/>
            </a:pPr>
            <a:r>
              <a:rPr lang="en-US" altLang="ja-JP" sz="1300"/>
              <a:t> Variable frequency drives  (VFD)</a:t>
            </a:r>
            <a:endParaRPr lang="en-US" altLang="ja-JP" sz="1400" b="1"/>
          </a:p>
        </p:txBody>
      </p:sp>
      <p:pic>
        <p:nvPicPr>
          <p:cNvPr id="20" name="図 25" descr="F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663" y="2806700"/>
            <a:ext cx="7239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Invert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3163" y="2762250"/>
            <a:ext cx="495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2" descr="Break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4113" y="2746375"/>
            <a:ext cx="67468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4" descr="Breaker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263" y="2698750"/>
            <a:ext cx="6381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882" y="3202782"/>
            <a:ext cx="776287" cy="550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882" y="2638402"/>
            <a:ext cx="1134009" cy="48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00" t="16374" b="57233"/>
          <a:stretch>
            <a:fillRect/>
          </a:stretch>
        </p:blipFill>
        <p:spPr bwMode="auto">
          <a:xfrm>
            <a:off x="1645464" y="3132137"/>
            <a:ext cx="1337449" cy="69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124774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457200" y="2265363"/>
            <a:ext cx="8153400" cy="3759200"/>
          </a:xfrm>
          <a:prstGeom prst="rect">
            <a:avLst/>
          </a:prstGeom>
          <a:solidFill>
            <a:schemeClr val="bg1">
              <a:lumMod val="85000"/>
            </a:schemeClr>
          </a:solidFill>
          <a:ln w="0" cap="flat" cmpd="sng" algn="ctr">
            <a:noFill/>
            <a:prstDash val="solid"/>
            <a:headEnd type="none" w="med" len="med"/>
            <a:tailEnd type="none" w="med" len="med"/>
          </a:ln>
          <a:effectLst/>
        </p:spPr>
        <p:txBody>
          <a:bodyPr wrap="none" lIns="0" tIns="0" rIns="0" bIns="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50" charset="-128"/>
              </a:defRPr>
            </a:lvl2pPr>
            <a:lvl3pPr eaLnBrk="0" hangingPunct="0">
              <a:defRPr kumimoji="1" sz="2400">
                <a:solidFill>
                  <a:schemeClr val="tx1"/>
                </a:solidFill>
                <a:latin typeface="Arial" panose="020B0604020202020204" pitchFamily="34" charset="0"/>
                <a:ea typeface="ＭＳ Ｐゴシック" panose="020B0600070205080204" pitchFamily="50" charset="-128"/>
              </a:defRPr>
            </a:lvl3pPr>
            <a:lvl4pPr eaLnBrk="0" hangingPunct="0">
              <a:defRPr kumimoji="1" sz="2400">
                <a:solidFill>
                  <a:schemeClr val="tx1"/>
                </a:solidFill>
                <a:latin typeface="Arial" panose="020B0604020202020204" pitchFamily="34" charset="0"/>
                <a:ea typeface="ＭＳ Ｐゴシック" panose="020B0600070205080204" pitchFamily="50" charset="-128"/>
              </a:defRPr>
            </a:lvl4pPr>
            <a:lvl5pPr eaLnBrk="0" hangingPunct="0">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smtClean="0">
              <a:solidFill>
                <a:srgbClr val="000000"/>
              </a:solidFill>
              <a:latin typeface="Times New Roman" panose="02020603050405020304" pitchFamily="18" charset="0"/>
            </a:endParaRPr>
          </a:p>
        </p:txBody>
      </p:sp>
      <p:sp>
        <p:nvSpPr>
          <p:cNvPr id="3" name="正方形/長方形 8"/>
          <p:cNvSpPr>
            <a:spLocks noChangeArrowheads="1"/>
          </p:cNvSpPr>
          <p:nvPr/>
        </p:nvSpPr>
        <p:spPr bwMode="auto">
          <a:xfrm>
            <a:off x="457200" y="2252663"/>
            <a:ext cx="8153400"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solidFill>
                <a:srgbClr val="000000"/>
              </a:solidFill>
              <a:latin typeface="Times New Roman" panose="02020603050405020304" pitchFamily="18" charset="0"/>
            </a:endParaRPr>
          </a:p>
        </p:txBody>
      </p:sp>
      <p:sp>
        <p:nvSpPr>
          <p:cNvPr id="4" name="TextBox 18"/>
          <p:cNvSpPr txBox="1">
            <a:spLocks noChangeArrowheads="1"/>
          </p:cNvSpPr>
          <p:nvPr/>
        </p:nvSpPr>
        <p:spPr bwMode="auto">
          <a:xfrm>
            <a:off x="673100" y="2209800"/>
            <a:ext cx="6337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solidFill>
                  <a:schemeClr val="bg1"/>
                </a:solidFill>
              </a:rPr>
              <a:t>Industrial Automation Machinery Products</a:t>
            </a:r>
          </a:p>
        </p:txBody>
      </p:sp>
      <p:sp>
        <p:nvSpPr>
          <p:cNvPr id="5" name="正方形/長方形 17"/>
          <p:cNvSpPr>
            <a:spLocks noChangeArrowheads="1"/>
          </p:cNvSpPr>
          <p:nvPr/>
        </p:nvSpPr>
        <p:spPr bwMode="auto">
          <a:xfrm>
            <a:off x="457200" y="2252663"/>
            <a:ext cx="152400" cy="288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Text Box 4"/>
          <p:cNvSpPr txBox="1">
            <a:spLocks noChangeArrowheads="1"/>
          </p:cNvSpPr>
          <p:nvPr/>
        </p:nvSpPr>
        <p:spPr bwMode="auto">
          <a:xfrm>
            <a:off x="381000" y="1371600"/>
            <a:ext cx="827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t>Meeting customer needs to ensure highly reliable production lines</a:t>
            </a:r>
          </a:p>
        </p:txBody>
      </p:sp>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00">
                <a:latin typeface="Arial Narrow" panose="020B0606020202030204" pitchFamily="34" charset="0"/>
              </a:rPr>
              <a:t>Factory Automation Systems</a:t>
            </a:r>
            <a:endParaRPr lang="ja-JP" altLang="en-US" sz="2500">
              <a:latin typeface="Arial Narrow" panose="020B0606020202030204" pitchFamily="34" charset="0"/>
            </a:endParaRPr>
          </a:p>
        </p:txBody>
      </p:sp>
      <p:sp>
        <p:nvSpPr>
          <p:cNvPr id="8" name="Text Box 13"/>
          <p:cNvSpPr txBox="1">
            <a:spLocks noChangeArrowheads="1"/>
          </p:cNvSpPr>
          <p:nvPr/>
        </p:nvSpPr>
        <p:spPr bwMode="auto">
          <a:xfrm>
            <a:off x="3071813" y="2714625"/>
            <a:ext cx="4797425" cy="123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dirty="0">
                <a:cs typeface="Arial" panose="020B0604020202020204" pitchFamily="34" charset="0"/>
              </a:rPr>
              <a:t>Outstanding performance and technology in the industry</a:t>
            </a:r>
          </a:p>
          <a:p>
            <a:pPr eaLnBrk="1" hangingPunct="1">
              <a:lnSpc>
                <a:spcPct val="70000"/>
              </a:lnSpc>
            </a:pPr>
            <a:r>
              <a:rPr lang="en-US" altLang="ja-JP" sz="1300" b="1" dirty="0">
                <a:cs typeface="Arial" panose="020B0604020202020204" pitchFamily="34" charset="0"/>
              </a:rPr>
              <a:t>                              </a:t>
            </a:r>
          </a:p>
          <a:p>
            <a:pPr eaLnBrk="1" hangingPunct="1">
              <a:buFontTx/>
              <a:buChar char="•"/>
            </a:pPr>
            <a:r>
              <a:rPr lang="en-US" altLang="ja-JP" sz="1300" dirty="0">
                <a:cs typeface="Arial" panose="020B0604020202020204" pitchFamily="34" charset="0"/>
              </a:rPr>
              <a:t>  Electrical discharge machines (EDM)</a:t>
            </a:r>
          </a:p>
          <a:p>
            <a:pPr eaLnBrk="1" hangingPunct="1">
              <a:buFontTx/>
              <a:buChar char="•"/>
            </a:pPr>
            <a:r>
              <a:rPr lang="en-US" altLang="ja-JP" sz="1300" dirty="0">
                <a:cs typeface="Arial" panose="020B0604020202020204" pitchFamily="34" charset="0"/>
              </a:rPr>
              <a:t> </a:t>
            </a:r>
            <a:r>
              <a:rPr lang="ja-JP" altLang="en-US" sz="1300" dirty="0">
                <a:cs typeface="Arial" panose="020B0604020202020204" pitchFamily="34" charset="0"/>
              </a:rPr>
              <a:t> </a:t>
            </a:r>
            <a:r>
              <a:rPr lang="en-US" altLang="ja-JP" sz="1300" dirty="0">
                <a:cs typeface="Arial" panose="020B0604020202020204" pitchFamily="34" charset="0"/>
              </a:rPr>
              <a:t>Laser processing </a:t>
            </a:r>
            <a:r>
              <a:rPr lang="en-US" altLang="ja-JP" sz="1300" dirty="0" smtClean="0">
                <a:cs typeface="Arial" panose="020B0604020202020204" pitchFamily="34" charset="0"/>
              </a:rPr>
              <a:t>machines(LPM)</a:t>
            </a:r>
            <a:endParaRPr lang="en-US" altLang="ja-JP" sz="1300" dirty="0">
              <a:cs typeface="Arial" panose="020B0604020202020204" pitchFamily="34" charset="0"/>
            </a:endParaRPr>
          </a:p>
          <a:p>
            <a:pPr eaLnBrk="1" hangingPunct="1">
              <a:buFontTx/>
              <a:buChar char="•"/>
            </a:pPr>
            <a:r>
              <a:rPr lang="en-US" altLang="ja-JP" sz="1300" dirty="0" smtClean="0">
                <a:cs typeface="Arial" panose="020B0604020202020204" pitchFamily="34" charset="0"/>
              </a:rPr>
              <a:t>  Computerized </a:t>
            </a:r>
            <a:r>
              <a:rPr lang="en-US" altLang="ja-JP" sz="1300" dirty="0">
                <a:cs typeface="Arial" panose="020B0604020202020204" pitchFamily="34" charset="0"/>
              </a:rPr>
              <a:t>numerical controllers (CNC</a:t>
            </a:r>
            <a:r>
              <a:rPr lang="en-US" altLang="ja-JP" sz="1300" dirty="0" smtClean="0">
                <a:cs typeface="Arial" panose="020B0604020202020204" pitchFamily="34" charset="0"/>
              </a:rPr>
              <a:t>)</a:t>
            </a:r>
          </a:p>
          <a:p>
            <a:pPr eaLnBrk="1" hangingPunct="1">
              <a:buFontTx/>
              <a:buChar char="•"/>
            </a:pPr>
            <a:r>
              <a:rPr lang="en-US" altLang="ja-JP" sz="1300" dirty="0" smtClean="0">
                <a:cs typeface="Arial" panose="020B0604020202020204" pitchFamily="34" charset="0"/>
              </a:rPr>
              <a:t>  </a:t>
            </a:r>
            <a:r>
              <a:rPr lang="en-US" altLang="ja-JP" sz="1300" dirty="0">
                <a:cs typeface="Arial" panose="020B0604020202020204" pitchFamily="34" charset="0"/>
              </a:rPr>
              <a:t>Industrial robots </a:t>
            </a:r>
          </a:p>
        </p:txBody>
      </p:sp>
      <p:pic>
        <p:nvPicPr>
          <p:cNvPr id="9" name="Picture 2" descr="C:\Users\ad02324\AppData\Local\Microsoft\Windows\Temporary Internet Files\Content.Outlook\MWAJ2D56\M800WM800SM80ｾｯﾄ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2637" y="3192344"/>
            <a:ext cx="1942432" cy="165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EP92085\AppData\Local\Microsoft\Windows\Temporary Internet Files\Content.Outlook\WY3XAAWD\駆動系.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4175" y="4856844"/>
            <a:ext cx="1647700" cy="124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G:\gyoumu\カタログ\1610小改訂\板金ﾚｰｻﾞ写真.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188" y="4291522"/>
            <a:ext cx="2497617" cy="1617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gyoumu\カタログ\1610小改訂\基板穴あけ写真.png"/>
          <p:cNvPicPr>
            <a:picLocks noChangeAspect="1" noChangeArrowheads="1"/>
          </p:cNvPicPr>
          <p:nvPr/>
        </p:nvPicPr>
        <p:blipFill>
          <a:blip r:embed="rId5" cstate="print">
            <a:lum/>
            <a:extLst>
              <a:ext uri="{28A0092B-C50C-407E-A947-70E740481C1C}">
                <a14:useLocalDpi xmlns:a14="http://schemas.microsoft.com/office/drawing/2010/main" val="0"/>
              </a:ext>
            </a:extLst>
          </a:blip>
          <a:srcRect/>
          <a:stretch>
            <a:fillRect/>
          </a:stretch>
        </p:blipFill>
        <p:spPr bwMode="auto">
          <a:xfrm>
            <a:off x="689713" y="4475662"/>
            <a:ext cx="2132786" cy="1433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482" y="2590006"/>
            <a:ext cx="1278404" cy="124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フリーフォーム 13"/>
          <p:cNvSpPr/>
          <p:nvPr/>
        </p:nvSpPr>
        <p:spPr bwMode="auto">
          <a:xfrm>
            <a:off x="2020715" y="2850911"/>
            <a:ext cx="941098" cy="1251460"/>
          </a:xfrm>
          <a:custGeom>
            <a:avLst/>
            <a:gdLst>
              <a:gd name="connsiteX0" fmla="*/ 40047 w 941098"/>
              <a:gd name="connsiteY0" fmla="*/ 503921 h 1251460"/>
              <a:gd name="connsiteX1" fmla="*/ 243617 w 941098"/>
              <a:gd name="connsiteY1" fmla="*/ 483898 h 1251460"/>
              <a:gd name="connsiteX2" fmla="*/ 310362 w 941098"/>
              <a:gd name="connsiteY2" fmla="*/ 430502 h 1251460"/>
              <a:gd name="connsiteX3" fmla="*/ 300350 w 941098"/>
              <a:gd name="connsiteY3" fmla="*/ 337060 h 1251460"/>
              <a:gd name="connsiteX4" fmla="*/ 266978 w 941098"/>
              <a:gd name="connsiteY4" fmla="*/ 323711 h 1251460"/>
              <a:gd name="connsiteX5" fmla="*/ 266978 w 941098"/>
              <a:gd name="connsiteY5" fmla="*/ 3338 h 1251460"/>
              <a:gd name="connsiteX6" fmla="*/ 430502 w 941098"/>
              <a:gd name="connsiteY6" fmla="*/ 0 h 1251460"/>
              <a:gd name="connsiteX7" fmla="*/ 537293 w 941098"/>
              <a:gd name="connsiteY7" fmla="*/ 50059 h 1251460"/>
              <a:gd name="connsiteX8" fmla="*/ 530619 w 941098"/>
              <a:gd name="connsiteY8" fmla="*/ 283665 h 1251460"/>
              <a:gd name="connsiteX9" fmla="*/ 547305 w 941098"/>
              <a:gd name="connsiteY9" fmla="*/ 300351 h 1251460"/>
              <a:gd name="connsiteX10" fmla="*/ 627398 w 941098"/>
              <a:gd name="connsiteY10" fmla="*/ 307025 h 1251460"/>
              <a:gd name="connsiteX11" fmla="*/ 624061 w 941098"/>
              <a:gd name="connsiteY11" fmla="*/ 173536 h 1251460"/>
              <a:gd name="connsiteX12" fmla="*/ 931086 w 941098"/>
              <a:gd name="connsiteY12" fmla="*/ 156850 h 1251460"/>
              <a:gd name="connsiteX13" fmla="*/ 941098 w 941098"/>
              <a:gd name="connsiteY13" fmla="*/ 170199 h 1251460"/>
              <a:gd name="connsiteX14" fmla="*/ 934423 w 941098"/>
              <a:gd name="connsiteY14" fmla="*/ 380444 h 1251460"/>
              <a:gd name="connsiteX15" fmla="*/ 907725 w 941098"/>
              <a:gd name="connsiteY15" fmla="*/ 1144669 h 1251460"/>
              <a:gd name="connsiteX16" fmla="*/ 871016 w 941098"/>
              <a:gd name="connsiteY16" fmla="*/ 1234774 h 1251460"/>
              <a:gd name="connsiteX17" fmla="*/ 830969 w 941098"/>
              <a:gd name="connsiteY17" fmla="*/ 1234774 h 1251460"/>
              <a:gd name="connsiteX18" fmla="*/ 827632 w 941098"/>
              <a:gd name="connsiteY18" fmla="*/ 1251460 h 1251460"/>
              <a:gd name="connsiteX19" fmla="*/ 597363 w 941098"/>
              <a:gd name="connsiteY19" fmla="*/ 1194727 h 1251460"/>
              <a:gd name="connsiteX20" fmla="*/ 547305 w 941098"/>
              <a:gd name="connsiteY20" fmla="*/ 1221425 h 1251460"/>
              <a:gd name="connsiteX21" fmla="*/ 0 w 941098"/>
              <a:gd name="connsiteY21" fmla="*/ 1091273 h 1251460"/>
              <a:gd name="connsiteX22" fmla="*/ 0 w 941098"/>
              <a:gd name="connsiteY22" fmla="*/ 687469 h 1251460"/>
              <a:gd name="connsiteX23" fmla="*/ 36709 w 941098"/>
              <a:gd name="connsiteY23" fmla="*/ 667446 h 1251460"/>
              <a:gd name="connsiteX24" fmla="*/ 40047 w 941098"/>
              <a:gd name="connsiteY24" fmla="*/ 503921 h 1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1098" h="1251460">
                <a:moveTo>
                  <a:pt x="40047" y="503921"/>
                </a:moveTo>
                <a:lnTo>
                  <a:pt x="243617" y="483898"/>
                </a:lnTo>
                <a:lnTo>
                  <a:pt x="310362" y="430502"/>
                </a:lnTo>
                <a:lnTo>
                  <a:pt x="300350" y="337060"/>
                </a:lnTo>
                <a:lnTo>
                  <a:pt x="266978" y="323711"/>
                </a:lnTo>
                <a:lnTo>
                  <a:pt x="266978" y="3338"/>
                </a:lnTo>
                <a:lnTo>
                  <a:pt x="430502" y="0"/>
                </a:lnTo>
                <a:lnTo>
                  <a:pt x="537293" y="50059"/>
                </a:lnTo>
                <a:lnTo>
                  <a:pt x="530619" y="283665"/>
                </a:lnTo>
                <a:lnTo>
                  <a:pt x="547305" y="300351"/>
                </a:lnTo>
                <a:lnTo>
                  <a:pt x="627398" y="307025"/>
                </a:lnTo>
                <a:cubicBezTo>
                  <a:pt x="626286" y="262529"/>
                  <a:pt x="625173" y="218032"/>
                  <a:pt x="624061" y="173536"/>
                </a:cubicBezTo>
                <a:lnTo>
                  <a:pt x="931086" y="156850"/>
                </a:lnTo>
                <a:lnTo>
                  <a:pt x="941098" y="170199"/>
                </a:lnTo>
                <a:lnTo>
                  <a:pt x="934423" y="380444"/>
                </a:lnTo>
                <a:lnTo>
                  <a:pt x="907725" y="1144669"/>
                </a:lnTo>
                <a:lnTo>
                  <a:pt x="871016" y="1234774"/>
                </a:lnTo>
                <a:lnTo>
                  <a:pt x="830969" y="1234774"/>
                </a:lnTo>
                <a:lnTo>
                  <a:pt x="827632" y="1251460"/>
                </a:lnTo>
                <a:lnTo>
                  <a:pt x="597363" y="1194727"/>
                </a:lnTo>
                <a:lnTo>
                  <a:pt x="547305" y="1221425"/>
                </a:lnTo>
                <a:lnTo>
                  <a:pt x="0" y="1091273"/>
                </a:lnTo>
                <a:lnTo>
                  <a:pt x="0" y="687469"/>
                </a:lnTo>
                <a:lnTo>
                  <a:pt x="36709" y="667446"/>
                </a:lnTo>
                <a:cubicBezTo>
                  <a:pt x="35597" y="615163"/>
                  <a:pt x="34484" y="562879"/>
                  <a:pt x="40047" y="503921"/>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endParaRPr>
          </a:p>
        </p:txBody>
      </p:sp>
      <p:pic>
        <p:nvPicPr>
          <p:cNvPr id="15" name="Picture 3"/>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17378" y="2831935"/>
            <a:ext cx="1001792" cy="131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グループ化 15"/>
          <p:cNvGrpSpPr/>
          <p:nvPr/>
        </p:nvGrpSpPr>
        <p:grpSpPr>
          <a:xfrm>
            <a:off x="5515036" y="5149423"/>
            <a:ext cx="1458296" cy="703707"/>
            <a:chOff x="5515036" y="5149423"/>
            <a:chExt cx="1458296" cy="703707"/>
          </a:xfrm>
        </p:grpSpPr>
        <p:sp>
          <p:nvSpPr>
            <p:cNvPr id="17" name="フリーフォーム 16"/>
            <p:cNvSpPr/>
            <p:nvPr/>
          </p:nvSpPr>
          <p:spPr bwMode="auto">
            <a:xfrm>
              <a:off x="5528496" y="5347407"/>
              <a:ext cx="445019" cy="462685"/>
            </a:xfrm>
            <a:custGeom>
              <a:avLst/>
              <a:gdLst>
                <a:gd name="connsiteX0" fmla="*/ 142549 w 1839231"/>
                <a:gd name="connsiteY0" fmla="*/ 34768 h 1912243"/>
                <a:gd name="connsiteX1" fmla="*/ 48676 w 1839231"/>
                <a:gd name="connsiteY1" fmla="*/ 45198 h 1912243"/>
                <a:gd name="connsiteX2" fmla="*/ 52153 w 1839231"/>
                <a:gd name="connsiteY2" fmla="*/ 431124 h 1912243"/>
                <a:gd name="connsiteX3" fmla="*/ 0 w 1839231"/>
                <a:gd name="connsiteY3" fmla="*/ 538905 h 1912243"/>
                <a:gd name="connsiteX4" fmla="*/ 3477 w 1839231"/>
                <a:gd name="connsiteY4" fmla="*/ 782281 h 1912243"/>
                <a:gd name="connsiteX5" fmla="*/ 76490 w 1839231"/>
                <a:gd name="connsiteY5" fmla="*/ 813573 h 1912243"/>
                <a:gd name="connsiteX6" fmla="*/ 73013 w 1839231"/>
                <a:gd name="connsiteY6" fmla="*/ 855294 h 1912243"/>
                <a:gd name="connsiteX7" fmla="*/ 34768 w 1839231"/>
                <a:gd name="connsiteY7" fmla="*/ 862248 h 1912243"/>
                <a:gd name="connsiteX8" fmla="*/ 38245 w 1839231"/>
                <a:gd name="connsiteY8" fmla="*/ 1011750 h 1912243"/>
                <a:gd name="connsiteX9" fmla="*/ 45199 w 1839231"/>
                <a:gd name="connsiteY9" fmla="*/ 1032611 h 1912243"/>
                <a:gd name="connsiteX10" fmla="*/ 118212 w 1839231"/>
                <a:gd name="connsiteY10" fmla="*/ 1049995 h 1912243"/>
                <a:gd name="connsiteX11" fmla="*/ 347681 w 1839231"/>
                <a:gd name="connsiteY11" fmla="*/ 1049995 h 1912243"/>
                <a:gd name="connsiteX12" fmla="*/ 611918 w 1839231"/>
                <a:gd name="connsiteY12" fmla="*/ 1049995 h 1912243"/>
                <a:gd name="connsiteX13" fmla="*/ 608441 w 1839231"/>
                <a:gd name="connsiteY13" fmla="*/ 1074333 h 1912243"/>
                <a:gd name="connsiteX14" fmla="*/ 754467 w 1839231"/>
                <a:gd name="connsiteY14" fmla="*/ 1098671 h 1912243"/>
                <a:gd name="connsiteX15" fmla="*/ 858772 w 1839231"/>
                <a:gd name="connsiteY15" fmla="*/ 1077810 h 1912243"/>
                <a:gd name="connsiteX16" fmla="*/ 858772 w 1839231"/>
                <a:gd name="connsiteY16" fmla="*/ 1046519 h 1912243"/>
                <a:gd name="connsiteX17" fmla="*/ 1056949 w 1839231"/>
                <a:gd name="connsiteY17" fmla="*/ 1053472 h 1912243"/>
                <a:gd name="connsiteX18" fmla="*/ 1049996 w 1839231"/>
                <a:gd name="connsiteY18" fmla="*/ 1147346 h 1912243"/>
                <a:gd name="connsiteX19" fmla="*/ 1084764 w 1839231"/>
                <a:gd name="connsiteY19" fmla="*/ 1237743 h 1912243"/>
                <a:gd name="connsiteX20" fmla="*/ 1084764 w 1839231"/>
                <a:gd name="connsiteY20" fmla="*/ 1755787 h 1912243"/>
                <a:gd name="connsiteX21" fmla="*/ 952645 w 1839231"/>
                <a:gd name="connsiteY21" fmla="*/ 1807939 h 1912243"/>
                <a:gd name="connsiteX22" fmla="*/ 952645 w 1839231"/>
                <a:gd name="connsiteY22" fmla="*/ 1842707 h 1912243"/>
                <a:gd name="connsiteX23" fmla="*/ 1533272 w 1839231"/>
                <a:gd name="connsiteY23" fmla="*/ 1912243 h 1912243"/>
                <a:gd name="connsiteX24" fmla="*/ 1602808 w 1839231"/>
                <a:gd name="connsiteY24" fmla="*/ 1867045 h 1912243"/>
                <a:gd name="connsiteX25" fmla="*/ 1762741 w 1839231"/>
                <a:gd name="connsiteY25" fmla="*/ 1797509 h 1912243"/>
                <a:gd name="connsiteX26" fmla="*/ 1839231 w 1839231"/>
                <a:gd name="connsiteY26" fmla="*/ 1769694 h 1912243"/>
                <a:gd name="connsiteX27" fmla="*/ 1839231 w 1839231"/>
                <a:gd name="connsiteY27" fmla="*/ 1724496 h 1912243"/>
                <a:gd name="connsiteX28" fmla="*/ 1776648 w 1839231"/>
                <a:gd name="connsiteY28" fmla="*/ 1731449 h 1912243"/>
                <a:gd name="connsiteX29" fmla="*/ 1773172 w 1839231"/>
                <a:gd name="connsiteY29" fmla="*/ 1022181 h 1912243"/>
                <a:gd name="connsiteX30" fmla="*/ 1623669 w 1839231"/>
                <a:gd name="connsiteY30" fmla="*/ 1022181 h 1912243"/>
                <a:gd name="connsiteX31" fmla="*/ 1529795 w 1839231"/>
                <a:gd name="connsiteY31" fmla="*/ 862248 h 1912243"/>
                <a:gd name="connsiteX32" fmla="*/ 1425491 w 1839231"/>
                <a:gd name="connsiteY32" fmla="*/ 834433 h 1912243"/>
                <a:gd name="connsiteX33" fmla="*/ 1011751 w 1839231"/>
                <a:gd name="connsiteY33" fmla="*/ 830957 h 1912243"/>
                <a:gd name="connsiteX34" fmla="*/ 959599 w 1839231"/>
                <a:gd name="connsiteY34" fmla="*/ 830957 h 1912243"/>
                <a:gd name="connsiteX35" fmla="*/ 980460 w 1839231"/>
                <a:gd name="connsiteY35" fmla="*/ 744036 h 1912243"/>
                <a:gd name="connsiteX36" fmla="*/ 973506 w 1839231"/>
                <a:gd name="connsiteY36" fmla="*/ 618871 h 1912243"/>
                <a:gd name="connsiteX37" fmla="*/ 963076 w 1839231"/>
                <a:gd name="connsiteY37" fmla="*/ 511090 h 1912243"/>
                <a:gd name="connsiteX38" fmla="*/ 917877 w 1839231"/>
                <a:gd name="connsiteY38" fmla="*/ 368541 h 1912243"/>
                <a:gd name="connsiteX39" fmla="*/ 862248 w 1839231"/>
                <a:gd name="connsiteY39" fmla="*/ 222515 h 1912243"/>
                <a:gd name="connsiteX40" fmla="*/ 862248 w 1839231"/>
                <a:gd name="connsiteY40" fmla="*/ 0 h 1912243"/>
                <a:gd name="connsiteX41" fmla="*/ 604965 w 1839231"/>
                <a:gd name="connsiteY41" fmla="*/ 0 h 1912243"/>
                <a:gd name="connsiteX42" fmla="*/ 601488 w 1839231"/>
                <a:gd name="connsiteY42" fmla="*/ 55629 h 1912243"/>
                <a:gd name="connsiteX43" fmla="*/ 142549 w 1839231"/>
                <a:gd name="connsiteY43" fmla="*/ 34768 h 191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9231" h="1912243">
                  <a:moveTo>
                    <a:pt x="142549" y="34768"/>
                  </a:moveTo>
                  <a:lnTo>
                    <a:pt x="48676" y="45198"/>
                  </a:lnTo>
                  <a:lnTo>
                    <a:pt x="52153" y="431124"/>
                  </a:lnTo>
                  <a:lnTo>
                    <a:pt x="0" y="538905"/>
                  </a:lnTo>
                  <a:lnTo>
                    <a:pt x="3477" y="782281"/>
                  </a:lnTo>
                  <a:lnTo>
                    <a:pt x="76490" y="813573"/>
                  </a:lnTo>
                  <a:lnTo>
                    <a:pt x="73013" y="855294"/>
                  </a:lnTo>
                  <a:lnTo>
                    <a:pt x="34768" y="862248"/>
                  </a:lnTo>
                  <a:lnTo>
                    <a:pt x="38245" y="1011750"/>
                  </a:lnTo>
                  <a:lnTo>
                    <a:pt x="45199" y="1032611"/>
                  </a:lnTo>
                  <a:lnTo>
                    <a:pt x="118212" y="1049995"/>
                  </a:lnTo>
                  <a:lnTo>
                    <a:pt x="347681" y="1049995"/>
                  </a:lnTo>
                  <a:lnTo>
                    <a:pt x="611918" y="1049995"/>
                  </a:lnTo>
                  <a:lnTo>
                    <a:pt x="608441" y="1074333"/>
                  </a:lnTo>
                  <a:lnTo>
                    <a:pt x="754467" y="1098671"/>
                  </a:lnTo>
                  <a:lnTo>
                    <a:pt x="858772" y="1077810"/>
                  </a:lnTo>
                  <a:lnTo>
                    <a:pt x="858772" y="1046519"/>
                  </a:lnTo>
                  <a:lnTo>
                    <a:pt x="1056949" y="1053472"/>
                  </a:lnTo>
                  <a:lnTo>
                    <a:pt x="1049996" y="1147346"/>
                  </a:lnTo>
                  <a:lnTo>
                    <a:pt x="1084764" y="1237743"/>
                  </a:lnTo>
                  <a:lnTo>
                    <a:pt x="1084764" y="1755787"/>
                  </a:lnTo>
                  <a:lnTo>
                    <a:pt x="952645" y="1807939"/>
                  </a:lnTo>
                  <a:lnTo>
                    <a:pt x="952645" y="1842707"/>
                  </a:lnTo>
                  <a:lnTo>
                    <a:pt x="1533272" y="1912243"/>
                  </a:lnTo>
                  <a:lnTo>
                    <a:pt x="1602808" y="1867045"/>
                  </a:lnTo>
                  <a:lnTo>
                    <a:pt x="1762741" y="1797509"/>
                  </a:lnTo>
                  <a:lnTo>
                    <a:pt x="1839231" y="1769694"/>
                  </a:lnTo>
                  <a:lnTo>
                    <a:pt x="1839231" y="1724496"/>
                  </a:lnTo>
                  <a:lnTo>
                    <a:pt x="1776648" y="1731449"/>
                  </a:lnTo>
                  <a:cubicBezTo>
                    <a:pt x="1775489" y="1495026"/>
                    <a:pt x="1774331" y="1258604"/>
                    <a:pt x="1773172" y="1022181"/>
                  </a:cubicBezTo>
                  <a:lnTo>
                    <a:pt x="1623669" y="1022181"/>
                  </a:lnTo>
                  <a:lnTo>
                    <a:pt x="1529795" y="862248"/>
                  </a:lnTo>
                  <a:lnTo>
                    <a:pt x="1425491" y="834433"/>
                  </a:lnTo>
                  <a:lnTo>
                    <a:pt x="1011751" y="830957"/>
                  </a:lnTo>
                  <a:lnTo>
                    <a:pt x="959599" y="830957"/>
                  </a:lnTo>
                  <a:lnTo>
                    <a:pt x="980460" y="744036"/>
                  </a:lnTo>
                  <a:lnTo>
                    <a:pt x="973506" y="618871"/>
                  </a:lnTo>
                  <a:lnTo>
                    <a:pt x="963076" y="511090"/>
                  </a:lnTo>
                  <a:lnTo>
                    <a:pt x="917877" y="368541"/>
                  </a:lnTo>
                  <a:lnTo>
                    <a:pt x="862248" y="222515"/>
                  </a:lnTo>
                  <a:lnTo>
                    <a:pt x="862248" y="0"/>
                  </a:lnTo>
                  <a:lnTo>
                    <a:pt x="604965" y="0"/>
                  </a:lnTo>
                  <a:lnTo>
                    <a:pt x="601488" y="55629"/>
                  </a:lnTo>
                  <a:lnTo>
                    <a:pt x="142549" y="3476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endParaRPr>
            </a:p>
          </p:txBody>
        </p:sp>
        <p:pic>
          <p:nvPicPr>
            <p:cNvPr id="18"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036" y="5208256"/>
              <a:ext cx="468587" cy="61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フリーフォーム 18"/>
            <p:cNvSpPr/>
            <p:nvPr/>
          </p:nvSpPr>
          <p:spPr bwMode="auto">
            <a:xfrm>
              <a:off x="6104461" y="5181770"/>
              <a:ext cx="342673" cy="632387"/>
            </a:xfrm>
            <a:custGeom>
              <a:avLst/>
              <a:gdLst>
                <a:gd name="connsiteX0" fmla="*/ 1519365 w 1529795"/>
                <a:gd name="connsiteY0" fmla="*/ 1616715 h 2823167"/>
                <a:gd name="connsiteX1" fmla="*/ 1335094 w 1529795"/>
                <a:gd name="connsiteY1" fmla="*/ 1613238 h 2823167"/>
                <a:gd name="connsiteX2" fmla="*/ 1331617 w 1529795"/>
                <a:gd name="connsiteY2" fmla="*/ 1324663 h 2823167"/>
                <a:gd name="connsiteX3" fmla="*/ 1095194 w 1529795"/>
                <a:gd name="connsiteY3" fmla="*/ 1307279 h 2823167"/>
                <a:gd name="connsiteX4" fmla="*/ 931784 w 1529795"/>
                <a:gd name="connsiteY4" fmla="*/ 1321186 h 2823167"/>
                <a:gd name="connsiteX5" fmla="*/ 924831 w 1529795"/>
                <a:gd name="connsiteY5" fmla="*/ 1303802 h 2823167"/>
                <a:gd name="connsiteX6" fmla="*/ 1049996 w 1529795"/>
                <a:gd name="connsiteY6" fmla="*/ 1258604 h 2823167"/>
                <a:gd name="connsiteX7" fmla="*/ 1049996 w 1529795"/>
                <a:gd name="connsiteY7" fmla="*/ 987413 h 2823167"/>
                <a:gd name="connsiteX8" fmla="*/ 1004797 w 1529795"/>
                <a:gd name="connsiteY8" fmla="*/ 963075 h 2823167"/>
                <a:gd name="connsiteX9" fmla="*/ 956122 w 1529795"/>
                <a:gd name="connsiteY9" fmla="*/ 285098 h 2823167"/>
                <a:gd name="connsiteX10" fmla="*/ 848341 w 1529795"/>
                <a:gd name="connsiteY10" fmla="*/ 177317 h 2823167"/>
                <a:gd name="connsiteX11" fmla="*/ 778805 w 1529795"/>
                <a:gd name="connsiteY11" fmla="*/ 132119 h 2823167"/>
                <a:gd name="connsiteX12" fmla="*/ 754467 w 1529795"/>
                <a:gd name="connsiteY12" fmla="*/ 45199 h 2823167"/>
                <a:gd name="connsiteX13" fmla="*/ 716222 w 1529795"/>
                <a:gd name="connsiteY13" fmla="*/ 13907 h 2823167"/>
                <a:gd name="connsiteX14" fmla="*/ 518045 w 1529795"/>
                <a:gd name="connsiteY14" fmla="*/ 0 h 2823167"/>
                <a:gd name="connsiteX15" fmla="*/ 125165 w 1529795"/>
                <a:gd name="connsiteY15" fmla="*/ 13907 h 2823167"/>
                <a:gd name="connsiteX16" fmla="*/ 83444 w 1529795"/>
                <a:gd name="connsiteY16" fmla="*/ 90397 h 2823167"/>
                <a:gd name="connsiteX17" fmla="*/ 52153 w 1529795"/>
                <a:gd name="connsiteY17" fmla="*/ 212085 h 2823167"/>
                <a:gd name="connsiteX18" fmla="*/ 13908 w 1529795"/>
                <a:gd name="connsiteY18" fmla="*/ 1213405 h 2823167"/>
                <a:gd name="connsiteX19" fmla="*/ 0 w 1529795"/>
                <a:gd name="connsiteY19" fmla="*/ 1234266 h 2823167"/>
                <a:gd name="connsiteX20" fmla="*/ 13908 w 1529795"/>
                <a:gd name="connsiteY20" fmla="*/ 1380292 h 2823167"/>
                <a:gd name="connsiteX21" fmla="*/ 212086 w 1529795"/>
                <a:gd name="connsiteY21" fmla="*/ 1411583 h 2823167"/>
                <a:gd name="connsiteX22" fmla="*/ 479800 w 1529795"/>
                <a:gd name="connsiteY22" fmla="*/ 1404630 h 2823167"/>
                <a:gd name="connsiteX23" fmla="*/ 476323 w 1529795"/>
                <a:gd name="connsiteY23" fmla="*/ 1578470 h 2823167"/>
                <a:gd name="connsiteX24" fmla="*/ 542382 w 1529795"/>
                <a:gd name="connsiteY24" fmla="*/ 1578470 h 2823167"/>
                <a:gd name="connsiteX25" fmla="*/ 799666 w 1529795"/>
                <a:gd name="connsiteY25" fmla="*/ 1581947 h 2823167"/>
                <a:gd name="connsiteX26" fmla="*/ 830957 w 1529795"/>
                <a:gd name="connsiteY26" fmla="*/ 1613238 h 2823167"/>
                <a:gd name="connsiteX27" fmla="*/ 810096 w 1529795"/>
                <a:gd name="connsiteY27" fmla="*/ 1665390 h 2823167"/>
                <a:gd name="connsiteX28" fmla="*/ 813573 w 1529795"/>
                <a:gd name="connsiteY28" fmla="*/ 2642373 h 2823167"/>
                <a:gd name="connsiteX29" fmla="*/ 726653 w 1529795"/>
                <a:gd name="connsiteY29" fmla="*/ 2698002 h 2823167"/>
                <a:gd name="connsiteX30" fmla="*/ 726653 w 1529795"/>
                <a:gd name="connsiteY30" fmla="*/ 2764061 h 2823167"/>
                <a:gd name="connsiteX31" fmla="*/ 1279465 w 1529795"/>
                <a:gd name="connsiteY31" fmla="*/ 2823167 h 2823167"/>
                <a:gd name="connsiteX32" fmla="*/ 1324664 w 1529795"/>
                <a:gd name="connsiteY32" fmla="*/ 2823167 h 2823167"/>
                <a:gd name="connsiteX33" fmla="*/ 1380292 w 1529795"/>
                <a:gd name="connsiteY33" fmla="*/ 2767538 h 2823167"/>
                <a:gd name="connsiteX34" fmla="*/ 1529795 w 1529795"/>
                <a:gd name="connsiteY34" fmla="*/ 2652803 h 2823167"/>
                <a:gd name="connsiteX35" fmla="*/ 1519365 w 1529795"/>
                <a:gd name="connsiteY35" fmla="*/ 1616715 h 28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9795" h="2823167">
                  <a:moveTo>
                    <a:pt x="1519365" y="1616715"/>
                  </a:moveTo>
                  <a:lnTo>
                    <a:pt x="1335094" y="1613238"/>
                  </a:lnTo>
                  <a:lnTo>
                    <a:pt x="1331617" y="1324663"/>
                  </a:lnTo>
                  <a:lnTo>
                    <a:pt x="1095194" y="1307279"/>
                  </a:lnTo>
                  <a:lnTo>
                    <a:pt x="931784" y="1321186"/>
                  </a:lnTo>
                  <a:lnTo>
                    <a:pt x="924831" y="1303802"/>
                  </a:lnTo>
                  <a:lnTo>
                    <a:pt x="1049996" y="1258604"/>
                  </a:lnTo>
                  <a:lnTo>
                    <a:pt x="1049996" y="987413"/>
                  </a:lnTo>
                  <a:lnTo>
                    <a:pt x="1004797" y="963075"/>
                  </a:lnTo>
                  <a:lnTo>
                    <a:pt x="956122" y="285098"/>
                  </a:lnTo>
                  <a:lnTo>
                    <a:pt x="848341" y="177317"/>
                  </a:lnTo>
                  <a:lnTo>
                    <a:pt x="778805" y="132119"/>
                  </a:lnTo>
                  <a:lnTo>
                    <a:pt x="754467" y="45199"/>
                  </a:lnTo>
                  <a:lnTo>
                    <a:pt x="716222" y="13907"/>
                  </a:lnTo>
                  <a:lnTo>
                    <a:pt x="518045" y="0"/>
                  </a:lnTo>
                  <a:lnTo>
                    <a:pt x="125165" y="13907"/>
                  </a:lnTo>
                  <a:lnTo>
                    <a:pt x="83444" y="90397"/>
                  </a:lnTo>
                  <a:lnTo>
                    <a:pt x="52153" y="212085"/>
                  </a:lnTo>
                  <a:lnTo>
                    <a:pt x="13908" y="1213405"/>
                  </a:lnTo>
                  <a:lnTo>
                    <a:pt x="0" y="1234266"/>
                  </a:lnTo>
                  <a:lnTo>
                    <a:pt x="13908" y="1380292"/>
                  </a:lnTo>
                  <a:lnTo>
                    <a:pt x="212086" y="1411583"/>
                  </a:lnTo>
                  <a:lnTo>
                    <a:pt x="479800" y="1404630"/>
                  </a:lnTo>
                  <a:lnTo>
                    <a:pt x="476323" y="1578470"/>
                  </a:lnTo>
                  <a:lnTo>
                    <a:pt x="542382" y="1578470"/>
                  </a:lnTo>
                  <a:lnTo>
                    <a:pt x="799666" y="1581947"/>
                  </a:lnTo>
                  <a:lnTo>
                    <a:pt x="830957" y="1613238"/>
                  </a:lnTo>
                  <a:lnTo>
                    <a:pt x="810096" y="1665390"/>
                  </a:lnTo>
                  <a:lnTo>
                    <a:pt x="813573" y="2642373"/>
                  </a:lnTo>
                  <a:lnTo>
                    <a:pt x="726653" y="2698002"/>
                  </a:lnTo>
                  <a:lnTo>
                    <a:pt x="726653" y="2764061"/>
                  </a:lnTo>
                  <a:lnTo>
                    <a:pt x="1279465" y="2823167"/>
                  </a:lnTo>
                  <a:lnTo>
                    <a:pt x="1324664" y="2823167"/>
                  </a:lnTo>
                  <a:lnTo>
                    <a:pt x="1380292" y="2767538"/>
                  </a:lnTo>
                  <a:lnTo>
                    <a:pt x="1529795" y="2652803"/>
                  </a:lnTo>
                  <a:lnTo>
                    <a:pt x="1519365" y="161671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endParaRPr>
            </a:p>
          </p:txBody>
        </p:sp>
        <p:pic>
          <p:nvPicPr>
            <p:cNvPr id="20" name="Picture 3" descr="H:\社外秘\個人\mori\業務\製品写真\ﾛﾎﾞｯﾄ\RH-6FH35(第3）.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8680" y="5167217"/>
              <a:ext cx="375790" cy="66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フリーフォーム 20"/>
            <p:cNvSpPr/>
            <p:nvPr/>
          </p:nvSpPr>
          <p:spPr bwMode="auto">
            <a:xfrm>
              <a:off x="6517333" y="5170057"/>
              <a:ext cx="376768" cy="649020"/>
            </a:xfrm>
            <a:custGeom>
              <a:avLst/>
              <a:gdLst>
                <a:gd name="connsiteX0" fmla="*/ 0 w 1554132"/>
                <a:gd name="connsiteY0" fmla="*/ 375495 h 2677141"/>
                <a:gd name="connsiteX1" fmla="*/ 52152 w 1554132"/>
                <a:gd name="connsiteY1" fmla="*/ 347681 h 2677141"/>
                <a:gd name="connsiteX2" fmla="*/ 20861 w 1554132"/>
                <a:gd name="connsiteY2" fmla="*/ 326820 h 2677141"/>
                <a:gd name="connsiteX3" fmla="*/ 73013 w 1554132"/>
                <a:gd name="connsiteY3" fmla="*/ 239900 h 2677141"/>
                <a:gd name="connsiteX4" fmla="*/ 69536 w 1554132"/>
                <a:gd name="connsiteY4" fmla="*/ 205132 h 2677141"/>
                <a:gd name="connsiteX5" fmla="*/ 111258 w 1554132"/>
                <a:gd name="connsiteY5" fmla="*/ 135595 h 2677141"/>
                <a:gd name="connsiteX6" fmla="*/ 156456 w 1554132"/>
                <a:gd name="connsiteY6" fmla="*/ 100827 h 2677141"/>
                <a:gd name="connsiteX7" fmla="*/ 274668 w 1554132"/>
                <a:gd name="connsiteY7" fmla="*/ 66059 h 2677141"/>
                <a:gd name="connsiteX8" fmla="*/ 486753 w 1554132"/>
                <a:gd name="connsiteY8" fmla="*/ 45198 h 2677141"/>
                <a:gd name="connsiteX9" fmla="*/ 862248 w 1554132"/>
                <a:gd name="connsiteY9" fmla="*/ 6954 h 2677141"/>
                <a:gd name="connsiteX10" fmla="*/ 1150823 w 1554132"/>
                <a:gd name="connsiteY10" fmla="*/ 0 h 2677141"/>
                <a:gd name="connsiteX11" fmla="*/ 1303802 w 1554132"/>
                <a:gd name="connsiteY11" fmla="*/ 13907 h 2677141"/>
                <a:gd name="connsiteX12" fmla="*/ 1467212 w 1554132"/>
                <a:gd name="connsiteY12" fmla="*/ 97351 h 2677141"/>
                <a:gd name="connsiteX13" fmla="*/ 1512411 w 1554132"/>
                <a:gd name="connsiteY13" fmla="*/ 194701 h 2677141"/>
                <a:gd name="connsiteX14" fmla="*/ 1526318 w 1554132"/>
                <a:gd name="connsiteY14" fmla="*/ 271191 h 2677141"/>
                <a:gd name="connsiteX15" fmla="*/ 1550655 w 1554132"/>
                <a:gd name="connsiteY15" fmla="*/ 354634 h 2677141"/>
                <a:gd name="connsiteX16" fmla="*/ 1554132 w 1554132"/>
                <a:gd name="connsiteY16" fmla="*/ 469369 h 2677141"/>
                <a:gd name="connsiteX17" fmla="*/ 1533271 w 1554132"/>
                <a:gd name="connsiteY17" fmla="*/ 664070 h 2677141"/>
                <a:gd name="connsiteX18" fmla="*/ 1498503 w 1554132"/>
                <a:gd name="connsiteY18" fmla="*/ 921354 h 2677141"/>
                <a:gd name="connsiteX19" fmla="*/ 1477643 w 1554132"/>
                <a:gd name="connsiteY19" fmla="*/ 963075 h 2677141"/>
                <a:gd name="connsiteX20" fmla="*/ 1425490 w 1554132"/>
                <a:gd name="connsiteY20" fmla="*/ 1022181 h 2677141"/>
                <a:gd name="connsiteX21" fmla="*/ 1394199 w 1554132"/>
                <a:gd name="connsiteY21" fmla="*/ 1036088 h 2677141"/>
                <a:gd name="connsiteX22" fmla="*/ 1394199 w 1554132"/>
                <a:gd name="connsiteY22" fmla="*/ 1088240 h 2677141"/>
                <a:gd name="connsiteX23" fmla="*/ 1394199 w 1554132"/>
                <a:gd name="connsiteY23" fmla="*/ 1102148 h 2677141"/>
                <a:gd name="connsiteX24" fmla="*/ 1442875 w 1554132"/>
                <a:gd name="connsiteY24" fmla="*/ 1182114 h 2677141"/>
                <a:gd name="connsiteX25" fmla="*/ 1449828 w 1554132"/>
                <a:gd name="connsiteY25" fmla="*/ 1296849 h 2677141"/>
                <a:gd name="connsiteX26" fmla="*/ 1428967 w 1554132"/>
                <a:gd name="connsiteY26" fmla="*/ 1415060 h 2677141"/>
                <a:gd name="connsiteX27" fmla="*/ 1355954 w 1554132"/>
                <a:gd name="connsiteY27" fmla="*/ 1724496 h 2677141"/>
                <a:gd name="connsiteX28" fmla="*/ 1324663 w 1554132"/>
                <a:gd name="connsiteY28" fmla="*/ 1748833 h 2677141"/>
                <a:gd name="connsiteX29" fmla="*/ 1324663 w 1554132"/>
                <a:gd name="connsiteY29" fmla="*/ 1773171 h 2677141"/>
                <a:gd name="connsiteX30" fmla="*/ 1383769 w 1554132"/>
                <a:gd name="connsiteY30" fmla="*/ 1800986 h 2677141"/>
                <a:gd name="connsiteX31" fmla="*/ 1484596 w 1554132"/>
                <a:gd name="connsiteY31" fmla="*/ 1950488 h 2677141"/>
                <a:gd name="connsiteX32" fmla="*/ 1481119 w 1554132"/>
                <a:gd name="connsiteY32" fmla="*/ 2308599 h 2677141"/>
                <a:gd name="connsiteX33" fmla="*/ 1383769 w 1554132"/>
                <a:gd name="connsiteY33" fmla="*/ 2402473 h 2677141"/>
                <a:gd name="connsiteX34" fmla="*/ 1383769 w 1554132"/>
                <a:gd name="connsiteY34" fmla="*/ 2419857 h 2677141"/>
                <a:gd name="connsiteX35" fmla="*/ 1428967 w 1554132"/>
                <a:gd name="connsiteY35" fmla="*/ 2433764 h 2677141"/>
                <a:gd name="connsiteX36" fmla="*/ 1435921 w 1554132"/>
                <a:gd name="connsiteY36" fmla="*/ 2482440 h 2677141"/>
                <a:gd name="connsiteX37" fmla="*/ 1112578 w 1554132"/>
                <a:gd name="connsiteY37" fmla="*/ 2663233 h 2677141"/>
                <a:gd name="connsiteX38" fmla="*/ 1049995 w 1554132"/>
                <a:gd name="connsiteY38" fmla="*/ 2677141 h 2677141"/>
                <a:gd name="connsiteX39" fmla="*/ 956122 w 1554132"/>
                <a:gd name="connsiteY39" fmla="*/ 2656280 h 2677141"/>
                <a:gd name="connsiteX40" fmla="*/ 928307 w 1554132"/>
                <a:gd name="connsiteY40" fmla="*/ 2631942 h 2677141"/>
                <a:gd name="connsiteX41" fmla="*/ 556289 w 1554132"/>
                <a:gd name="connsiteY41" fmla="*/ 2551976 h 2677141"/>
                <a:gd name="connsiteX42" fmla="*/ 521521 w 1554132"/>
                <a:gd name="connsiteY42" fmla="*/ 2558929 h 2677141"/>
                <a:gd name="connsiteX43" fmla="*/ 479799 w 1554132"/>
                <a:gd name="connsiteY43" fmla="*/ 2541545 h 2677141"/>
                <a:gd name="connsiteX44" fmla="*/ 479799 w 1554132"/>
                <a:gd name="connsiteY44" fmla="*/ 2492870 h 2677141"/>
                <a:gd name="connsiteX45" fmla="*/ 514567 w 1554132"/>
                <a:gd name="connsiteY45" fmla="*/ 2468532 h 2677141"/>
                <a:gd name="connsiteX46" fmla="*/ 518044 w 1554132"/>
                <a:gd name="connsiteY46" fmla="*/ 2419857 h 2677141"/>
                <a:gd name="connsiteX47" fmla="*/ 490230 w 1554132"/>
                <a:gd name="connsiteY47" fmla="*/ 2419857 h 2677141"/>
                <a:gd name="connsiteX48" fmla="*/ 493706 w 1554132"/>
                <a:gd name="connsiteY48" fmla="*/ 1832277 h 2677141"/>
                <a:gd name="connsiteX49" fmla="*/ 518044 w 1554132"/>
                <a:gd name="connsiteY49" fmla="*/ 1794032 h 2677141"/>
                <a:gd name="connsiteX50" fmla="*/ 566719 w 1554132"/>
                <a:gd name="connsiteY50" fmla="*/ 1773171 h 2677141"/>
                <a:gd name="connsiteX51" fmla="*/ 611918 w 1554132"/>
                <a:gd name="connsiteY51" fmla="*/ 1755787 h 2677141"/>
                <a:gd name="connsiteX52" fmla="*/ 611918 w 1554132"/>
                <a:gd name="connsiteY52" fmla="*/ 1602808 h 2677141"/>
                <a:gd name="connsiteX53" fmla="*/ 580627 w 1554132"/>
                <a:gd name="connsiteY53" fmla="*/ 1526318 h 2677141"/>
                <a:gd name="connsiteX54" fmla="*/ 511090 w 1554132"/>
                <a:gd name="connsiteY54" fmla="*/ 1248173 h 2677141"/>
                <a:gd name="connsiteX55" fmla="*/ 524998 w 1554132"/>
                <a:gd name="connsiteY55" fmla="*/ 1105624 h 2677141"/>
                <a:gd name="connsiteX56" fmla="*/ 563243 w 1554132"/>
                <a:gd name="connsiteY56" fmla="*/ 1032611 h 2677141"/>
                <a:gd name="connsiteX57" fmla="*/ 618871 w 1554132"/>
                <a:gd name="connsiteY57" fmla="*/ 952645 h 2677141"/>
                <a:gd name="connsiteX58" fmla="*/ 684931 w 1554132"/>
                <a:gd name="connsiteY58" fmla="*/ 907446 h 2677141"/>
                <a:gd name="connsiteX59" fmla="*/ 750990 w 1554132"/>
                <a:gd name="connsiteY59" fmla="*/ 886586 h 2677141"/>
                <a:gd name="connsiteX60" fmla="*/ 799665 w 1554132"/>
                <a:gd name="connsiteY60" fmla="*/ 890062 h 2677141"/>
                <a:gd name="connsiteX61" fmla="*/ 848341 w 1554132"/>
                <a:gd name="connsiteY61" fmla="*/ 903970 h 2677141"/>
                <a:gd name="connsiteX62" fmla="*/ 886586 w 1554132"/>
                <a:gd name="connsiteY62" fmla="*/ 844864 h 2677141"/>
                <a:gd name="connsiteX63" fmla="*/ 841387 w 1554132"/>
                <a:gd name="connsiteY63" fmla="*/ 445031 h 2677141"/>
                <a:gd name="connsiteX64" fmla="*/ 378972 w 1554132"/>
                <a:gd name="connsiteY64" fmla="*/ 472846 h 2677141"/>
                <a:gd name="connsiteX65" fmla="*/ 305959 w 1554132"/>
                <a:gd name="connsiteY65" fmla="*/ 559766 h 2677141"/>
                <a:gd name="connsiteX66" fmla="*/ 229469 w 1554132"/>
                <a:gd name="connsiteY66" fmla="*/ 531951 h 2677141"/>
                <a:gd name="connsiteX67" fmla="*/ 170363 w 1554132"/>
                <a:gd name="connsiteY67" fmla="*/ 580627 h 2677141"/>
                <a:gd name="connsiteX68" fmla="*/ 69536 w 1554132"/>
                <a:gd name="connsiteY68" fmla="*/ 535428 h 2677141"/>
                <a:gd name="connsiteX69" fmla="*/ 27814 w 1554132"/>
                <a:gd name="connsiteY69" fmla="*/ 479799 h 2677141"/>
                <a:gd name="connsiteX70" fmla="*/ 3477 w 1554132"/>
                <a:gd name="connsiteY70" fmla="*/ 427647 h 2677141"/>
                <a:gd name="connsiteX71" fmla="*/ 0 w 1554132"/>
                <a:gd name="connsiteY71" fmla="*/ 375495 h 267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54132" h="2677141">
                  <a:moveTo>
                    <a:pt x="0" y="375495"/>
                  </a:moveTo>
                  <a:lnTo>
                    <a:pt x="52152" y="347681"/>
                  </a:lnTo>
                  <a:lnTo>
                    <a:pt x="20861" y="326820"/>
                  </a:lnTo>
                  <a:lnTo>
                    <a:pt x="73013" y="239900"/>
                  </a:lnTo>
                  <a:lnTo>
                    <a:pt x="69536" y="205132"/>
                  </a:lnTo>
                  <a:lnTo>
                    <a:pt x="111258" y="135595"/>
                  </a:lnTo>
                  <a:lnTo>
                    <a:pt x="156456" y="100827"/>
                  </a:lnTo>
                  <a:lnTo>
                    <a:pt x="274668" y="66059"/>
                  </a:lnTo>
                  <a:lnTo>
                    <a:pt x="486753" y="45198"/>
                  </a:lnTo>
                  <a:lnTo>
                    <a:pt x="862248" y="6954"/>
                  </a:lnTo>
                  <a:lnTo>
                    <a:pt x="1150823" y="0"/>
                  </a:lnTo>
                  <a:lnTo>
                    <a:pt x="1303802" y="13907"/>
                  </a:lnTo>
                  <a:lnTo>
                    <a:pt x="1467212" y="97351"/>
                  </a:lnTo>
                  <a:lnTo>
                    <a:pt x="1512411" y="194701"/>
                  </a:lnTo>
                  <a:lnTo>
                    <a:pt x="1526318" y="271191"/>
                  </a:lnTo>
                  <a:lnTo>
                    <a:pt x="1550655" y="354634"/>
                  </a:lnTo>
                  <a:lnTo>
                    <a:pt x="1554132" y="469369"/>
                  </a:lnTo>
                  <a:lnTo>
                    <a:pt x="1533271" y="664070"/>
                  </a:lnTo>
                  <a:lnTo>
                    <a:pt x="1498503" y="921354"/>
                  </a:lnTo>
                  <a:lnTo>
                    <a:pt x="1477643" y="963075"/>
                  </a:lnTo>
                  <a:lnTo>
                    <a:pt x="1425490" y="1022181"/>
                  </a:lnTo>
                  <a:lnTo>
                    <a:pt x="1394199" y="1036088"/>
                  </a:lnTo>
                  <a:lnTo>
                    <a:pt x="1394199" y="1088240"/>
                  </a:lnTo>
                  <a:lnTo>
                    <a:pt x="1394199" y="1102148"/>
                  </a:lnTo>
                  <a:lnTo>
                    <a:pt x="1442875" y="1182114"/>
                  </a:lnTo>
                  <a:lnTo>
                    <a:pt x="1449828" y="1296849"/>
                  </a:lnTo>
                  <a:lnTo>
                    <a:pt x="1428967" y="1415060"/>
                  </a:lnTo>
                  <a:lnTo>
                    <a:pt x="1355954" y="1724496"/>
                  </a:lnTo>
                  <a:lnTo>
                    <a:pt x="1324663" y="1748833"/>
                  </a:lnTo>
                  <a:lnTo>
                    <a:pt x="1324663" y="1773171"/>
                  </a:lnTo>
                  <a:lnTo>
                    <a:pt x="1383769" y="1800986"/>
                  </a:lnTo>
                  <a:lnTo>
                    <a:pt x="1484596" y="1950488"/>
                  </a:lnTo>
                  <a:lnTo>
                    <a:pt x="1481119" y="2308599"/>
                  </a:lnTo>
                  <a:lnTo>
                    <a:pt x="1383769" y="2402473"/>
                  </a:lnTo>
                  <a:lnTo>
                    <a:pt x="1383769" y="2419857"/>
                  </a:lnTo>
                  <a:lnTo>
                    <a:pt x="1428967" y="2433764"/>
                  </a:lnTo>
                  <a:lnTo>
                    <a:pt x="1435921" y="2482440"/>
                  </a:lnTo>
                  <a:lnTo>
                    <a:pt x="1112578" y="2663233"/>
                  </a:lnTo>
                  <a:lnTo>
                    <a:pt x="1049995" y="2677141"/>
                  </a:lnTo>
                  <a:lnTo>
                    <a:pt x="956122" y="2656280"/>
                  </a:lnTo>
                  <a:lnTo>
                    <a:pt x="928307" y="2631942"/>
                  </a:lnTo>
                  <a:lnTo>
                    <a:pt x="556289" y="2551976"/>
                  </a:lnTo>
                  <a:lnTo>
                    <a:pt x="521521" y="2558929"/>
                  </a:lnTo>
                  <a:lnTo>
                    <a:pt x="479799" y="2541545"/>
                  </a:lnTo>
                  <a:lnTo>
                    <a:pt x="479799" y="2492870"/>
                  </a:lnTo>
                  <a:lnTo>
                    <a:pt x="514567" y="2468532"/>
                  </a:lnTo>
                  <a:lnTo>
                    <a:pt x="518044" y="2419857"/>
                  </a:lnTo>
                  <a:lnTo>
                    <a:pt x="490230" y="2419857"/>
                  </a:lnTo>
                  <a:cubicBezTo>
                    <a:pt x="491389" y="2223997"/>
                    <a:pt x="492547" y="2028137"/>
                    <a:pt x="493706" y="1832277"/>
                  </a:cubicBezTo>
                  <a:lnTo>
                    <a:pt x="518044" y="1794032"/>
                  </a:lnTo>
                  <a:lnTo>
                    <a:pt x="566719" y="1773171"/>
                  </a:lnTo>
                  <a:lnTo>
                    <a:pt x="611918" y="1755787"/>
                  </a:lnTo>
                  <a:lnTo>
                    <a:pt x="611918" y="1602808"/>
                  </a:lnTo>
                  <a:lnTo>
                    <a:pt x="580627" y="1526318"/>
                  </a:lnTo>
                  <a:lnTo>
                    <a:pt x="511090" y="1248173"/>
                  </a:lnTo>
                  <a:lnTo>
                    <a:pt x="524998" y="1105624"/>
                  </a:lnTo>
                  <a:lnTo>
                    <a:pt x="563243" y="1032611"/>
                  </a:lnTo>
                  <a:lnTo>
                    <a:pt x="618871" y="952645"/>
                  </a:lnTo>
                  <a:lnTo>
                    <a:pt x="684931" y="907446"/>
                  </a:lnTo>
                  <a:lnTo>
                    <a:pt x="750990" y="886586"/>
                  </a:lnTo>
                  <a:lnTo>
                    <a:pt x="799665" y="890062"/>
                  </a:lnTo>
                  <a:lnTo>
                    <a:pt x="848341" y="903970"/>
                  </a:lnTo>
                  <a:lnTo>
                    <a:pt x="886586" y="844864"/>
                  </a:lnTo>
                  <a:lnTo>
                    <a:pt x="841387" y="445031"/>
                  </a:lnTo>
                  <a:lnTo>
                    <a:pt x="378972" y="472846"/>
                  </a:lnTo>
                  <a:lnTo>
                    <a:pt x="305959" y="559766"/>
                  </a:lnTo>
                  <a:lnTo>
                    <a:pt x="229469" y="531951"/>
                  </a:lnTo>
                  <a:lnTo>
                    <a:pt x="170363" y="580627"/>
                  </a:lnTo>
                  <a:lnTo>
                    <a:pt x="69536" y="535428"/>
                  </a:lnTo>
                  <a:lnTo>
                    <a:pt x="27814" y="479799"/>
                  </a:lnTo>
                  <a:lnTo>
                    <a:pt x="3477" y="427647"/>
                  </a:lnTo>
                  <a:lnTo>
                    <a:pt x="0" y="37549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endParaRPr>
            </a:p>
          </p:txBody>
        </p:sp>
        <p:pic>
          <p:nvPicPr>
            <p:cNvPr id="22" name="Picture 2" descr="H:\社外秘\個人\mori\業務\製品写真\ﾛﾎﾞｯﾄ\RV-4F(第一）.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717" y="5149423"/>
              <a:ext cx="495615" cy="70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2347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A safe choice</a:t>
            </a:r>
            <a:endParaRPr lang="ja-JP" altLang="en-US" sz="2500" dirty="0">
              <a:latin typeface="Arial Narrow" panose="020B0606020202030204" pitchFamily="34" charset="0"/>
            </a:endParaRPr>
          </a:p>
        </p:txBody>
      </p:sp>
      <p:pic>
        <p:nvPicPr>
          <p:cNvPr id="23" name="Picture 1" descr="Background fades safety.jpg"/>
          <p:cNvPicPr>
            <a:picLocks noChangeAspect="1"/>
          </p:cNvPicPr>
          <p:nvPr/>
        </p:nvPicPr>
        <p:blipFill>
          <a:blip r:embed="rId2">
            <a:alphaModFix amt="48000"/>
            <a:extLst>
              <a:ext uri="{28A0092B-C50C-407E-A947-70E740481C1C}">
                <a14:useLocalDpi xmlns:a14="http://schemas.microsoft.com/office/drawing/2010/main" val="0"/>
              </a:ext>
            </a:extLst>
          </a:blip>
          <a:srcRect/>
          <a:stretch>
            <a:fillRect/>
          </a:stretch>
        </p:blipFill>
        <p:spPr bwMode="auto">
          <a:xfrm>
            <a:off x="0" y="2006600"/>
            <a:ext cx="9144000" cy="4498975"/>
          </a:xfrm>
          <a:prstGeom prst="rect">
            <a:avLst/>
          </a:prstGeom>
          <a:noFill/>
          <a:ln>
            <a:noFill/>
          </a:ln>
          <a:extLst>
            <a:ext uri="{909E8E84-426E-40DD-AFC4-6F175D3DCCD1}">
              <a14:hiddenFill xmlns:a14="http://schemas.microsoft.com/office/drawing/2010/main">
                <a:solidFill>
                  <a:srgbClr val="FFFFFF">
                    <a:alpha val="4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
          <p:cNvSpPr txBox="1">
            <a:spLocks noChangeArrowheads="1"/>
          </p:cNvSpPr>
          <p:nvPr/>
        </p:nvSpPr>
        <p:spPr bwMode="auto">
          <a:xfrm>
            <a:off x="720725" y="1979613"/>
            <a:ext cx="41306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spcAft>
                <a:spcPts val="600"/>
              </a:spcAft>
              <a:buClr>
                <a:schemeClr val="tx1"/>
              </a:buClr>
              <a:buFont typeface="Arial" charset="0"/>
              <a:buChar char="•"/>
            </a:pPr>
            <a:r>
              <a:rPr lang="en-US" altLang="en-US" sz="1600"/>
              <a:t>Mitsubishi Electric can integrate the technologies of automation and safety into a single interactive system</a:t>
            </a:r>
          </a:p>
          <a:p>
            <a:pPr eaLnBrk="1" hangingPunct="1">
              <a:spcAft>
                <a:spcPts val="600"/>
              </a:spcAft>
              <a:buClr>
                <a:schemeClr val="tx1"/>
              </a:buClr>
              <a:buFont typeface="Arial" charset="0"/>
              <a:buChar char="•"/>
            </a:pPr>
            <a:r>
              <a:rPr lang="en-US" altLang="en-US" sz="1600"/>
              <a:t>This encompasses Control &amp; Visualisation, Drives &amp; Robotics and Devices &amp; Components</a:t>
            </a:r>
            <a:endParaRPr lang="de-DE" altLang="en-US" sz="1600"/>
          </a:p>
        </p:txBody>
      </p:sp>
      <p:pic>
        <p:nvPicPr>
          <p:cNvPr id="25" name="Picture 2" descr="Integrated Safety 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943100"/>
            <a:ext cx="3983037"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327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A selection of our Food &amp; Beverage customers</a:t>
            </a:r>
            <a:endParaRPr lang="ja-JP" altLang="en-US" sz="2500" dirty="0">
              <a:latin typeface="Arial Narrow" panose="020B0606020202030204" pitchFamily="34" charset="0"/>
            </a:endParaRPr>
          </a:p>
        </p:txBody>
      </p:sp>
      <p:pic>
        <p:nvPicPr>
          <p:cNvPr id="40" name="Picture 1" descr="7c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6100"/>
            <a:ext cx="91440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4"/>
          <p:cNvSpPr txBox="1">
            <a:spLocks noChangeArrowheads="1"/>
          </p:cNvSpPr>
          <p:nvPr/>
        </p:nvSpPr>
        <p:spPr bwMode="auto">
          <a:xfrm>
            <a:off x="720000" y="1980000"/>
            <a:ext cx="6900000" cy="2172900"/>
          </a:xfrm>
          <a:prstGeom prst="rect">
            <a:avLst/>
          </a:prstGeom>
          <a:noFill/>
          <a:ln>
            <a:noFill/>
          </a:ln>
          <a:effectLst/>
          <a:extLst/>
        </p:spPr>
        <p:txBody>
          <a:bodyPr numCol="2">
            <a:spAutoFit/>
          </a:bodyPr>
          <a:lstStyle>
            <a:lvl1pPr marL="628650" indent="-361950" eaLnBrk="0" hangingPunct="0">
              <a:tabLst>
                <a:tab pos="628650" algn="l"/>
              </a:tabLst>
              <a:defRPr kumimoji="1">
                <a:solidFill>
                  <a:schemeClr val="tx1"/>
                </a:solidFill>
                <a:latin typeface="Arial" charset="0"/>
                <a:ea typeface="MS PGothic" charset="0"/>
                <a:cs typeface="MS PGothic" charset="0"/>
              </a:defRPr>
            </a:lvl1pPr>
            <a:lvl2pPr marL="742950" indent="-285750" eaLnBrk="0" hangingPunct="0">
              <a:tabLst>
                <a:tab pos="628650" algn="l"/>
              </a:tabLst>
              <a:defRPr kumimoji="1">
                <a:solidFill>
                  <a:schemeClr val="tx1"/>
                </a:solidFill>
                <a:latin typeface="Arial" charset="0"/>
                <a:ea typeface="MS PGothic" charset="0"/>
                <a:cs typeface="MS PGothic" charset="0"/>
              </a:defRPr>
            </a:lvl2pPr>
            <a:lvl3pPr marL="1143000" indent="-228600" eaLnBrk="0" hangingPunct="0">
              <a:tabLst>
                <a:tab pos="628650" algn="l"/>
              </a:tabLst>
              <a:defRPr kumimoji="1">
                <a:solidFill>
                  <a:schemeClr val="tx1"/>
                </a:solidFill>
                <a:latin typeface="Arial" charset="0"/>
                <a:ea typeface="MS PGothic" charset="0"/>
                <a:cs typeface="MS PGothic" charset="0"/>
              </a:defRPr>
            </a:lvl3pPr>
            <a:lvl4pPr marL="1600200" indent="-228600" eaLnBrk="0" hangingPunct="0">
              <a:tabLst>
                <a:tab pos="628650" algn="l"/>
              </a:tabLst>
              <a:defRPr kumimoji="1">
                <a:solidFill>
                  <a:schemeClr val="tx1"/>
                </a:solidFill>
                <a:latin typeface="Arial" charset="0"/>
                <a:ea typeface="MS PGothic" charset="0"/>
                <a:cs typeface="MS PGothic" charset="0"/>
              </a:defRPr>
            </a:lvl4pPr>
            <a:lvl5pPr marL="2057400" indent="-228600" eaLnBrk="0" hangingPunct="0">
              <a:tabLst>
                <a:tab pos="628650" algn="l"/>
              </a:tabLst>
              <a:defRPr kumimoji="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9pPr>
          </a:lstStyle>
          <a:p>
            <a:pPr marL="177800" indent="-177800" eaLnBrk="1" hangingPunct="1">
              <a:spcAft>
                <a:spcPts val="600"/>
              </a:spcAft>
              <a:buClr>
                <a:schemeClr val="tx1"/>
              </a:buClr>
              <a:buFont typeface="Arial" charset="0"/>
              <a:buChar char="•"/>
              <a:tabLst/>
              <a:defRPr/>
            </a:pPr>
            <a:r>
              <a:rPr lang="en-GB" sz="1600" dirty="0" smtClean="0"/>
              <a:t>Fritsch</a:t>
            </a:r>
          </a:p>
          <a:p>
            <a:pPr marL="177800" indent="-177800" eaLnBrk="1" hangingPunct="1">
              <a:spcAft>
                <a:spcPts val="600"/>
              </a:spcAft>
              <a:buClr>
                <a:schemeClr val="tx1"/>
              </a:buClr>
              <a:buFont typeface="Arial" charset="0"/>
              <a:buChar char="•"/>
              <a:tabLst/>
              <a:defRPr/>
            </a:pPr>
            <a:r>
              <a:rPr lang="en-GB" sz="1600" dirty="0" smtClean="0"/>
              <a:t>Allied Bakeries</a:t>
            </a:r>
          </a:p>
          <a:p>
            <a:pPr marL="177800" indent="-177800" eaLnBrk="1" hangingPunct="1">
              <a:spcAft>
                <a:spcPts val="600"/>
              </a:spcAft>
              <a:buClr>
                <a:schemeClr val="tx1"/>
              </a:buClr>
              <a:buFont typeface="Arial" charset="0"/>
              <a:buChar char="•"/>
              <a:tabLst/>
              <a:defRPr/>
            </a:pPr>
            <a:r>
              <a:rPr lang="en-GB" sz="1600" dirty="0" smtClean="0"/>
              <a:t>British Bakeries</a:t>
            </a:r>
          </a:p>
          <a:p>
            <a:pPr marL="177800" indent="-177800" eaLnBrk="1" hangingPunct="1">
              <a:spcAft>
                <a:spcPts val="600"/>
              </a:spcAft>
              <a:buClr>
                <a:schemeClr val="tx1"/>
              </a:buClr>
              <a:buFont typeface="Arial" charset="0"/>
              <a:buChar char="•"/>
              <a:tabLst/>
              <a:defRPr/>
            </a:pPr>
            <a:r>
              <a:rPr lang="en-GB" sz="1600" dirty="0" err="1" smtClean="0"/>
              <a:t>Banini</a:t>
            </a:r>
            <a:r>
              <a:rPr lang="en-GB" sz="1600" dirty="0" smtClean="0"/>
              <a:t> A.D.</a:t>
            </a:r>
          </a:p>
          <a:p>
            <a:pPr marL="177800" indent="-177800" eaLnBrk="1" hangingPunct="1">
              <a:spcAft>
                <a:spcPts val="600"/>
              </a:spcAft>
              <a:buClr>
                <a:schemeClr val="tx1"/>
              </a:buClr>
              <a:buFont typeface="Arial" charset="0"/>
              <a:buChar char="•"/>
              <a:tabLst/>
              <a:defRPr/>
            </a:pPr>
            <a:r>
              <a:rPr lang="en-GB" sz="1600" dirty="0" err="1" smtClean="0"/>
              <a:t>Krones</a:t>
            </a:r>
            <a:endParaRPr lang="en-GB" sz="1600" dirty="0" smtClean="0"/>
          </a:p>
          <a:p>
            <a:pPr marL="177800" indent="-177800" eaLnBrk="1" hangingPunct="1">
              <a:spcAft>
                <a:spcPts val="600"/>
              </a:spcAft>
              <a:buClr>
                <a:schemeClr val="tx1"/>
              </a:buClr>
              <a:buFont typeface="Arial" charset="0"/>
              <a:buChar char="•"/>
              <a:tabLst/>
              <a:defRPr/>
            </a:pPr>
            <a:r>
              <a:rPr lang="en-GB" sz="1600" dirty="0" smtClean="0"/>
              <a:t>Virgin Cola</a:t>
            </a:r>
          </a:p>
          <a:p>
            <a:pPr marL="177800" indent="-177800" eaLnBrk="1" hangingPunct="1">
              <a:spcAft>
                <a:spcPts val="600"/>
              </a:spcAft>
              <a:buClr>
                <a:schemeClr val="tx1"/>
              </a:buClr>
              <a:buFont typeface="Arial" charset="0"/>
              <a:buChar char="•"/>
              <a:tabLst/>
              <a:defRPr/>
            </a:pPr>
            <a:r>
              <a:rPr lang="en-GB" sz="1600" dirty="0" err="1" smtClean="0"/>
              <a:t>Braby</a:t>
            </a:r>
            <a:endParaRPr lang="en-GB" sz="1600" dirty="0" smtClean="0"/>
          </a:p>
          <a:p>
            <a:pPr marL="177800" indent="-177800" eaLnBrk="1" hangingPunct="1">
              <a:spcAft>
                <a:spcPts val="600"/>
              </a:spcAft>
              <a:buClr>
                <a:schemeClr val="tx1"/>
              </a:buClr>
              <a:buFont typeface="Arial" charset="0"/>
              <a:buChar char="•"/>
              <a:tabLst/>
              <a:defRPr/>
            </a:pPr>
            <a:r>
              <a:rPr lang="en-GB" sz="1600" dirty="0" smtClean="0"/>
              <a:t>AB Technology</a:t>
            </a:r>
          </a:p>
          <a:p>
            <a:pPr marL="177800" indent="-177800" eaLnBrk="1" hangingPunct="1">
              <a:spcAft>
                <a:spcPts val="600"/>
              </a:spcAft>
              <a:buClr>
                <a:schemeClr val="tx1"/>
              </a:buClr>
              <a:buFont typeface="Arial" charset="0"/>
              <a:buChar char="•"/>
              <a:tabLst/>
              <a:defRPr/>
            </a:pPr>
            <a:r>
              <a:rPr lang="en-GB" sz="1600" dirty="0" err="1" smtClean="0"/>
              <a:t>Milklink</a:t>
            </a:r>
            <a:endParaRPr lang="en-GB" sz="1600" dirty="0" smtClean="0"/>
          </a:p>
          <a:p>
            <a:pPr marL="177800" indent="-177800" eaLnBrk="1" hangingPunct="1">
              <a:spcAft>
                <a:spcPts val="600"/>
              </a:spcAft>
              <a:buClr>
                <a:schemeClr val="tx1"/>
              </a:buClr>
              <a:buFont typeface="Arial" charset="0"/>
              <a:buChar char="•"/>
              <a:tabLst/>
              <a:defRPr/>
            </a:pPr>
            <a:r>
              <a:rPr lang="en-GB" sz="1600" dirty="0" err="1" smtClean="0"/>
              <a:t>Seydelmann</a:t>
            </a:r>
            <a:endParaRPr lang="en-GB" sz="1600" dirty="0" smtClean="0"/>
          </a:p>
          <a:p>
            <a:pPr marL="0" indent="0" eaLnBrk="1" hangingPunct="1">
              <a:spcAft>
                <a:spcPts val="600"/>
              </a:spcAft>
              <a:buClr>
                <a:schemeClr val="tx1"/>
              </a:buClr>
              <a:tabLst/>
              <a:defRPr/>
            </a:pPr>
            <a:r>
              <a:rPr lang="de-DE" sz="1600" dirty="0" smtClean="0"/>
              <a:t>... </a:t>
            </a:r>
            <a:r>
              <a:rPr lang="de-DE" sz="1600" dirty="0" err="1" smtClean="0"/>
              <a:t>and</a:t>
            </a:r>
            <a:r>
              <a:rPr lang="de-DE" sz="1600" dirty="0" smtClean="0"/>
              <a:t> </a:t>
            </a:r>
            <a:r>
              <a:rPr lang="de-DE" sz="1600" dirty="0" err="1" smtClean="0"/>
              <a:t>many</a:t>
            </a:r>
            <a:r>
              <a:rPr lang="de-DE" sz="1600" dirty="0" smtClean="0"/>
              <a:t> </a:t>
            </a:r>
            <a:r>
              <a:rPr lang="de-DE" sz="1600" dirty="0" err="1" smtClean="0"/>
              <a:t>more</a:t>
            </a:r>
            <a:endParaRPr lang="en-GB" sz="1600" b="1" dirty="0" smtClean="0"/>
          </a:p>
          <a:p>
            <a:pPr eaLnBrk="1" hangingPunct="1">
              <a:buClr>
                <a:schemeClr val="tx1"/>
              </a:buClr>
              <a:buFont typeface="Arial" charset="0"/>
              <a:buChar char="•"/>
              <a:defRPr/>
            </a:pPr>
            <a:endParaRPr lang="en-GB" sz="2200" dirty="0" smtClean="0"/>
          </a:p>
        </p:txBody>
      </p:sp>
      <p:sp>
        <p:nvSpPr>
          <p:cNvPr id="42" name="Rectangle 9"/>
          <p:cNvSpPr>
            <a:spLocks noChangeArrowheads="1"/>
          </p:cNvSpPr>
          <p:nvPr/>
        </p:nvSpPr>
        <p:spPr bwMode="auto">
          <a:xfrm>
            <a:off x="0" y="615950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r>
              <a:rPr lang="de-DE" altLang="en-US" sz="1000">
                <a:solidFill>
                  <a:srgbClr val="FFFFFF"/>
                </a:solidFill>
              </a:rPr>
              <a:t>All brand names and trademarks are the property of the respective companies</a:t>
            </a:r>
          </a:p>
        </p:txBody>
      </p:sp>
    </p:spTree>
    <p:extLst>
      <p:ext uri="{BB962C8B-B14F-4D97-AF65-F5344CB8AC3E}">
        <p14:creationId xmlns:p14="http://schemas.microsoft.com/office/powerpoint/2010/main" val="380196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A selection of our water &amp; waste </a:t>
            </a:r>
            <a:br>
              <a:rPr lang="en-US" altLang="ja-JP" sz="2500" dirty="0">
                <a:latin typeface="Arial Narrow" panose="020B0606020202030204" pitchFamily="34" charset="0"/>
              </a:rPr>
            </a:br>
            <a:r>
              <a:rPr lang="en-US" altLang="ja-JP" sz="2500" dirty="0">
                <a:latin typeface="Arial Narrow" panose="020B0606020202030204" pitchFamily="34" charset="0"/>
              </a:rPr>
              <a:t>treatment customers</a:t>
            </a:r>
            <a:endParaRPr lang="ja-JP" altLang="en-US" sz="2500" dirty="0">
              <a:latin typeface="Arial Narrow" panose="020B0606020202030204" pitchFamily="34" charset="0"/>
            </a:endParaRPr>
          </a:p>
        </p:txBody>
      </p:sp>
      <p:pic>
        <p:nvPicPr>
          <p:cNvPr id="6" name="Picture 2" descr="7d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6" y="1684532"/>
            <a:ext cx="91440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720000" y="1980001"/>
            <a:ext cx="7852500" cy="4103300"/>
          </a:xfrm>
          <a:prstGeom prst="rect">
            <a:avLst/>
          </a:prstGeom>
          <a:noFill/>
          <a:ln>
            <a:noFill/>
          </a:ln>
          <a:effectLst/>
          <a:extLst/>
        </p:spPr>
        <p:txBody>
          <a:bodyPr numCol="2">
            <a:spAutoFit/>
          </a:bodyPr>
          <a:lstStyle>
            <a:lvl1pPr marL="628650" indent="-361950" eaLnBrk="0" hangingPunct="0">
              <a:tabLst>
                <a:tab pos="628650" algn="l"/>
              </a:tabLst>
              <a:defRPr kumimoji="1">
                <a:solidFill>
                  <a:schemeClr val="tx1"/>
                </a:solidFill>
                <a:latin typeface="Arial" charset="0"/>
                <a:ea typeface="MS PGothic" charset="0"/>
                <a:cs typeface="MS PGothic" charset="0"/>
              </a:defRPr>
            </a:lvl1pPr>
            <a:lvl2pPr marL="742950" indent="-285750" eaLnBrk="0" hangingPunct="0">
              <a:tabLst>
                <a:tab pos="628650" algn="l"/>
              </a:tabLst>
              <a:defRPr kumimoji="1">
                <a:solidFill>
                  <a:schemeClr val="tx1"/>
                </a:solidFill>
                <a:latin typeface="Arial" charset="0"/>
                <a:ea typeface="MS PGothic" charset="0"/>
                <a:cs typeface="MS PGothic" charset="0"/>
              </a:defRPr>
            </a:lvl2pPr>
            <a:lvl3pPr marL="1143000" indent="-228600" eaLnBrk="0" hangingPunct="0">
              <a:tabLst>
                <a:tab pos="628650" algn="l"/>
              </a:tabLst>
              <a:defRPr kumimoji="1">
                <a:solidFill>
                  <a:schemeClr val="tx1"/>
                </a:solidFill>
                <a:latin typeface="Arial" charset="0"/>
                <a:ea typeface="MS PGothic" charset="0"/>
                <a:cs typeface="MS PGothic" charset="0"/>
              </a:defRPr>
            </a:lvl3pPr>
            <a:lvl4pPr marL="1600200" indent="-228600" eaLnBrk="0" hangingPunct="0">
              <a:tabLst>
                <a:tab pos="628650" algn="l"/>
              </a:tabLst>
              <a:defRPr kumimoji="1">
                <a:solidFill>
                  <a:schemeClr val="tx1"/>
                </a:solidFill>
                <a:latin typeface="Arial" charset="0"/>
                <a:ea typeface="MS PGothic" charset="0"/>
                <a:cs typeface="MS PGothic" charset="0"/>
              </a:defRPr>
            </a:lvl4pPr>
            <a:lvl5pPr marL="2057400" indent="-228600" eaLnBrk="0" hangingPunct="0">
              <a:tabLst>
                <a:tab pos="628650" algn="l"/>
              </a:tabLst>
              <a:defRPr kumimoji="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9pPr>
          </a:lstStyle>
          <a:p>
            <a:pPr marL="184150" indent="-184150" eaLnBrk="1" hangingPunct="1">
              <a:spcAft>
                <a:spcPts val="900"/>
              </a:spcAft>
              <a:buClr>
                <a:schemeClr val="tx1"/>
              </a:buClr>
              <a:buFont typeface="Arial" charset="0"/>
              <a:buChar char="•"/>
              <a:tabLst/>
              <a:defRPr/>
            </a:pPr>
            <a:r>
              <a:rPr lang="en-GB" sz="1600" dirty="0"/>
              <a:t>Hamburg </a:t>
            </a:r>
            <a:r>
              <a:rPr lang="en-GB" sz="1600" dirty="0" err="1"/>
              <a:t>Wasser</a:t>
            </a:r>
            <a:r>
              <a:rPr lang="en-GB" sz="1600" dirty="0"/>
              <a:t>  - WWTP </a:t>
            </a:r>
            <a:r>
              <a:rPr lang="en-GB" sz="1600" dirty="0" err="1"/>
              <a:t>Köhlbrandhöft</a:t>
            </a:r>
            <a:r>
              <a:rPr lang="en-GB" sz="1600" dirty="0"/>
              <a:t>/</a:t>
            </a:r>
            <a:r>
              <a:rPr lang="en-GB" sz="1600" dirty="0" err="1"/>
              <a:t>Dradenau</a:t>
            </a:r>
            <a:r>
              <a:rPr lang="en-GB" sz="1600" dirty="0"/>
              <a:t> </a:t>
            </a:r>
          </a:p>
          <a:p>
            <a:pPr marL="184150" indent="-184150" eaLnBrk="1" hangingPunct="1">
              <a:spcAft>
                <a:spcPts val="900"/>
              </a:spcAft>
              <a:buClr>
                <a:schemeClr val="tx1"/>
              </a:buClr>
              <a:buFont typeface="Arial" charset="0"/>
              <a:buChar char="•"/>
              <a:tabLst/>
              <a:defRPr/>
            </a:pPr>
            <a:r>
              <a:rPr lang="en-US" sz="1600" dirty="0">
                <a:latin typeface="Helvetica" pitchFamily="34" charset="0"/>
                <a:cs typeface="Helvetica" pitchFamily="34" charset="0"/>
              </a:rPr>
              <a:t>WWTP Düsseldorf-Nord </a:t>
            </a:r>
          </a:p>
          <a:p>
            <a:pPr marL="184150" indent="-184150" eaLnBrk="1" hangingPunct="1">
              <a:spcAft>
                <a:spcPts val="900"/>
              </a:spcAft>
              <a:buClr>
                <a:schemeClr val="tx1"/>
              </a:buClr>
              <a:buFont typeface="Arial" charset="0"/>
              <a:buChar char="•"/>
              <a:tabLst/>
              <a:defRPr/>
            </a:pPr>
            <a:r>
              <a:rPr lang="en-GB" sz="1600" kern="0" dirty="0">
                <a:latin typeface="Helvetica" pitchFamily="34" charset="0"/>
              </a:rPr>
              <a:t>ARA </a:t>
            </a:r>
            <a:r>
              <a:rPr lang="en-GB" sz="1600" kern="0" dirty="0" err="1">
                <a:latin typeface="Helvetica" pitchFamily="34" charset="0"/>
              </a:rPr>
              <a:t>Sindlingen</a:t>
            </a:r>
            <a:r>
              <a:rPr lang="en-GB" sz="1600" kern="0" dirty="0">
                <a:latin typeface="Helvetica" pitchFamily="34" charset="0"/>
              </a:rPr>
              <a:t> (Frankfurt/Main)</a:t>
            </a:r>
          </a:p>
          <a:p>
            <a:pPr marL="184150" indent="-184150" eaLnBrk="1" hangingPunct="1">
              <a:spcAft>
                <a:spcPts val="900"/>
              </a:spcAft>
              <a:buClr>
                <a:schemeClr val="tx1"/>
              </a:buClr>
              <a:buFont typeface="Arial" charset="0"/>
              <a:buChar char="•"/>
              <a:tabLst/>
              <a:defRPr/>
            </a:pPr>
            <a:r>
              <a:rPr lang="en-GB" sz="1600" dirty="0" err="1"/>
              <a:t>Zweckverband</a:t>
            </a:r>
            <a:r>
              <a:rPr lang="en-GB" sz="1600" dirty="0"/>
              <a:t> Bodensee-</a:t>
            </a:r>
            <a:r>
              <a:rPr lang="en-GB" sz="1600" dirty="0" err="1"/>
              <a:t>Wasserversorgung</a:t>
            </a:r>
            <a:r>
              <a:rPr lang="en-GB" sz="1600" dirty="0"/>
              <a:t> </a:t>
            </a:r>
          </a:p>
          <a:p>
            <a:pPr marL="184150" indent="-184150" eaLnBrk="1" hangingPunct="1">
              <a:spcAft>
                <a:spcPts val="900"/>
              </a:spcAft>
              <a:buClr>
                <a:schemeClr val="tx1"/>
              </a:buClr>
              <a:buFont typeface="Arial" charset="0"/>
              <a:buChar char="•"/>
              <a:tabLst/>
              <a:defRPr/>
            </a:pPr>
            <a:r>
              <a:rPr lang="en-GB" sz="1600" dirty="0" err="1"/>
              <a:t>Waterschap</a:t>
            </a:r>
            <a:r>
              <a:rPr lang="en-GB" sz="1600" dirty="0"/>
              <a:t> </a:t>
            </a:r>
            <a:r>
              <a:rPr lang="en-GB" sz="1600" dirty="0" err="1"/>
              <a:t>Rivierenland</a:t>
            </a:r>
            <a:r>
              <a:rPr lang="en-GB" sz="1600" dirty="0"/>
              <a:t> </a:t>
            </a:r>
          </a:p>
          <a:p>
            <a:pPr marL="184150" indent="-184150" eaLnBrk="1" hangingPunct="1">
              <a:spcAft>
                <a:spcPts val="900"/>
              </a:spcAft>
              <a:buClr>
                <a:schemeClr val="tx1"/>
              </a:buClr>
              <a:buFont typeface="Arial" charset="0"/>
              <a:buChar char="•"/>
              <a:tabLst/>
              <a:defRPr/>
            </a:pPr>
            <a:r>
              <a:rPr lang="en-GB" sz="1600" dirty="0" err="1"/>
              <a:t>Waterschap</a:t>
            </a:r>
            <a:r>
              <a:rPr lang="en-GB" sz="1600" dirty="0"/>
              <a:t> </a:t>
            </a:r>
            <a:r>
              <a:rPr lang="en-GB" sz="1600" dirty="0" err="1"/>
              <a:t>Vallei</a:t>
            </a:r>
            <a:r>
              <a:rPr lang="en-GB" sz="1600" dirty="0"/>
              <a:t> en </a:t>
            </a:r>
            <a:r>
              <a:rPr lang="en-GB" sz="1600" dirty="0" err="1"/>
              <a:t>Veluwe</a:t>
            </a:r>
            <a:endParaRPr lang="en-GB" sz="1600" dirty="0"/>
          </a:p>
          <a:p>
            <a:pPr marL="184150" indent="-184150" eaLnBrk="1" hangingPunct="1">
              <a:spcAft>
                <a:spcPts val="900"/>
              </a:spcAft>
              <a:buClr>
                <a:schemeClr val="tx1"/>
              </a:buClr>
              <a:buFont typeface="Arial" charset="0"/>
              <a:buChar char="•"/>
              <a:tabLst/>
              <a:defRPr/>
            </a:pPr>
            <a:r>
              <a:rPr lang="en-GB" sz="1600" dirty="0"/>
              <a:t>Isle of Man Water &amp; Sewage </a:t>
            </a:r>
            <a:r>
              <a:rPr lang="en-GB" sz="1600" dirty="0" err="1"/>
              <a:t>Auhority</a:t>
            </a:r>
            <a:endParaRPr lang="en-GB" sz="1600" dirty="0"/>
          </a:p>
          <a:p>
            <a:pPr marL="184150" indent="-184150" eaLnBrk="1" hangingPunct="1">
              <a:spcAft>
                <a:spcPts val="900"/>
              </a:spcAft>
              <a:buClr>
                <a:schemeClr val="tx1"/>
              </a:buClr>
              <a:buFont typeface="Arial" charset="0"/>
              <a:buChar char="•"/>
              <a:tabLst/>
              <a:defRPr/>
            </a:pPr>
            <a:r>
              <a:rPr lang="en-US" sz="1600" dirty="0"/>
              <a:t>Thessaloniki WWTP</a:t>
            </a:r>
          </a:p>
          <a:p>
            <a:pPr marL="184150" indent="-184150" eaLnBrk="1" hangingPunct="1">
              <a:spcAft>
                <a:spcPts val="900"/>
              </a:spcAft>
              <a:buClr>
                <a:schemeClr val="tx1"/>
              </a:buClr>
              <a:buFont typeface="Arial" charset="0"/>
              <a:buChar char="•"/>
              <a:tabLst/>
              <a:defRPr/>
            </a:pPr>
            <a:r>
              <a:rPr lang="en-US" sz="1600" dirty="0"/>
              <a:t>Stockholm, </a:t>
            </a:r>
            <a:r>
              <a:rPr lang="en-GB" altLang="de-DE" sz="1600" dirty="0" err="1">
                <a:latin typeface="Trebuchet MS" pitchFamily="34" charset="0"/>
              </a:rPr>
              <a:t>Syvab’s</a:t>
            </a:r>
            <a:r>
              <a:rPr lang="en-GB" altLang="de-DE" sz="1600" dirty="0">
                <a:latin typeface="Trebuchet MS" pitchFamily="34" charset="0"/>
              </a:rPr>
              <a:t> </a:t>
            </a:r>
            <a:r>
              <a:rPr lang="en-GB" altLang="de-DE" sz="1600" dirty="0" err="1">
                <a:latin typeface="Trebuchet MS" pitchFamily="34" charset="0"/>
              </a:rPr>
              <a:t>Himmerfjärdsverket</a:t>
            </a:r>
            <a:r>
              <a:rPr lang="en-US" sz="1600" dirty="0"/>
              <a:t> WWTP</a:t>
            </a:r>
            <a:endParaRPr lang="en-GB" sz="1600" dirty="0"/>
          </a:p>
          <a:p>
            <a:pPr marL="184150" indent="-184150" eaLnBrk="1" hangingPunct="1">
              <a:spcAft>
                <a:spcPts val="900"/>
              </a:spcAft>
              <a:buClr>
                <a:schemeClr val="tx1"/>
              </a:buClr>
              <a:buFont typeface="Arial" charset="0"/>
              <a:buChar char="•"/>
              <a:tabLst/>
              <a:defRPr/>
            </a:pPr>
            <a:r>
              <a:rPr lang="en-GB" sz="1600" dirty="0"/>
              <a:t>Yorkshire Water</a:t>
            </a:r>
          </a:p>
          <a:p>
            <a:pPr marL="184150" indent="-184150" eaLnBrk="1" hangingPunct="1">
              <a:spcAft>
                <a:spcPts val="900"/>
              </a:spcAft>
              <a:buClr>
                <a:schemeClr val="tx1"/>
              </a:buClr>
              <a:buFont typeface="Arial" charset="0"/>
              <a:buChar char="•"/>
              <a:tabLst/>
              <a:defRPr/>
            </a:pPr>
            <a:r>
              <a:rPr lang="en-GB" sz="1600" dirty="0"/>
              <a:t>Welsh Water (</a:t>
            </a:r>
            <a:r>
              <a:rPr lang="en-GB" sz="1600" dirty="0" err="1"/>
              <a:t>DcWW</a:t>
            </a:r>
            <a:r>
              <a:rPr lang="en-GB" sz="1600" dirty="0"/>
              <a:t>)</a:t>
            </a:r>
          </a:p>
          <a:p>
            <a:pPr marL="184150" indent="-184150" eaLnBrk="1" hangingPunct="1">
              <a:spcAft>
                <a:spcPts val="900"/>
              </a:spcAft>
              <a:buClr>
                <a:schemeClr val="tx1"/>
              </a:buClr>
              <a:buFont typeface="Arial" charset="0"/>
              <a:buChar char="•"/>
              <a:tabLst/>
              <a:defRPr/>
            </a:pPr>
            <a:r>
              <a:rPr lang="en-GB" sz="1600" dirty="0"/>
              <a:t>South East Water Ltd</a:t>
            </a:r>
          </a:p>
          <a:p>
            <a:pPr marL="184150" indent="-184150" eaLnBrk="1" hangingPunct="1">
              <a:spcAft>
                <a:spcPts val="900"/>
              </a:spcAft>
              <a:buClr>
                <a:schemeClr val="tx1"/>
              </a:buClr>
              <a:buFont typeface="Arial" charset="0"/>
              <a:buChar char="•"/>
              <a:tabLst/>
              <a:defRPr/>
            </a:pPr>
            <a:r>
              <a:rPr lang="en-GB" sz="1600" dirty="0"/>
              <a:t>Wicklow County Council WWTP</a:t>
            </a:r>
          </a:p>
          <a:p>
            <a:pPr marL="184150" indent="-184150" eaLnBrk="1" hangingPunct="1">
              <a:spcAft>
                <a:spcPts val="900"/>
              </a:spcAft>
              <a:buClr>
                <a:schemeClr val="tx1"/>
              </a:buClr>
              <a:buFont typeface="Arial" charset="0"/>
              <a:buChar char="•"/>
              <a:tabLst/>
              <a:defRPr/>
            </a:pPr>
            <a:r>
              <a:rPr lang="en-US" sz="1600" dirty="0"/>
              <a:t>Minsk Water Authority, Belarus</a:t>
            </a:r>
          </a:p>
          <a:p>
            <a:pPr marL="184150" indent="-184150" eaLnBrk="1" hangingPunct="1">
              <a:spcAft>
                <a:spcPts val="900"/>
              </a:spcAft>
              <a:buClr>
                <a:schemeClr val="tx1"/>
              </a:buClr>
              <a:buFont typeface="Arial" charset="0"/>
              <a:buChar char="•"/>
              <a:tabLst/>
              <a:defRPr/>
            </a:pPr>
            <a:r>
              <a:rPr lang="en-GB" sz="1600" dirty="0"/>
              <a:t>Tuzla-Istanbul WWTP</a:t>
            </a:r>
          </a:p>
          <a:p>
            <a:pPr marL="184150" indent="-184150" eaLnBrk="1" hangingPunct="1">
              <a:spcAft>
                <a:spcPts val="900"/>
              </a:spcAft>
              <a:buClr>
                <a:schemeClr val="tx1"/>
              </a:buClr>
              <a:buFont typeface="Arial" charset="0"/>
              <a:buChar char="•"/>
              <a:tabLst/>
              <a:defRPr/>
            </a:pPr>
            <a:r>
              <a:rPr lang="en-GB" sz="1600" dirty="0"/>
              <a:t>CHSPWIK </a:t>
            </a:r>
            <a:r>
              <a:rPr lang="en-GB" sz="1600" dirty="0" err="1"/>
              <a:t>Klimzowiec</a:t>
            </a:r>
            <a:r>
              <a:rPr lang="en-GB" sz="1600" dirty="0"/>
              <a:t> WWTP</a:t>
            </a:r>
          </a:p>
          <a:p>
            <a:pPr marL="184150" indent="-184150" eaLnBrk="1" hangingPunct="1">
              <a:spcAft>
                <a:spcPts val="900"/>
              </a:spcAft>
              <a:buClr>
                <a:schemeClr val="tx1"/>
              </a:buClr>
              <a:buFont typeface="Arial" charset="0"/>
              <a:buChar char="•"/>
              <a:tabLst/>
              <a:defRPr/>
            </a:pPr>
            <a:r>
              <a:rPr lang="en-US" sz="1600" dirty="0"/>
              <a:t>JSC Moscow United Energy Company, Moscow, Russia</a:t>
            </a:r>
          </a:p>
          <a:p>
            <a:pPr marL="184150" indent="-184150" eaLnBrk="1" hangingPunct="1">
              <a:spcAft>
                <a:spcPts val="900"/>
              </a:spcAft>
              <a:buClr>
                <a:schemeClr val="tx1"/>
              </a:buClr>
              <a:tabLst/>
              <a:defRPr/>
            </a:pPr>
            <a:r>
              <a:rPr lang="de-DE" sz="1600" dirty="0"/>
              <a:t>... </a:t>
            </a:r>
            <a:r>
              <a:rPr lang="de-DE" sz="1600" dirty="0" err="1"/>
              <a:t>and</a:t>
            </a:r>
            <a:r>
              <a:rPr lang="de-DE" sz="1600" dirty="0"/>
              <a:t> </a:t>
            </a:r>
            <a:r>
              <a:rPr lang="de-DE" sz="1600" dirty="0" err="1"/>
              <a:t>many</a:t>
            </a:r>
            <a:r>
              <a:rPr lang="de-DE" sz="1600" dirty="0"/>
              <a:t> </a:t>
            </a:r>
            <a:r>
              <a:rPr lang="de-DE" sz="1600" dirty="0" err="1"/>
              <a:t>more</a:t>
            </a:r>
            <a:endParaRPr lang="de-DE" sz="1600" dirty="0"/>
          </a:p>
        </p:txBody>
      </p:sp>
    </p:spTree>
    <p:extLst>
      <p:ext uri="{BB962C8B-B14F-4D97-AF65-F5344CB8AC3E}">
        <p14:creationId xmlns:p14="http://schemas.microsoft.com/office/powerpoint/2010/main" val="807969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A selection of our Automotive customers</a:t>
            </a:r>
            <a:endParaRPr lang="ja-JP" altLang="en-US" sz="2500" dirty="0">
              <a:latin typeface="Arial Narrow" panose="020B0606020202030204" pitchFamily="34" charset="0"/>
            </a:endParaRPr>
          </a:p>
        </p:txBody>
      </p:sp>
      <p:pic>
        <p:nvPicPr>
          <p:cNvPr id="5" name="Picture 1" descr="Background fades 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9"/>
          <p:cNvSpPr txBox="1">
            <a:spLocks noChangeArrowheads="1"/>
          </p:cNvSpPr>
          <p:nvPr/>
        </p:nvSpPr>
        <p:spPr bwMode="auto">
          <a:xfrm>
            <a:off x="720000" y="1980000"/>
            <a:ext cx="7471500" cy="3877984"/>
          </a:xfrm>
          <a:prstGeom prst="rect">
            <a:avLst/>
          </a:prstGeom>
          <a:noFill/>
          <a:ln>
            <a:noFill/>
          </a:ln>
          <a:effectLst/>
          <a:extLst/>
        </p:spPr>
        <p:txBody>
          <a:bodyPr numCol="2">
            <a:spAutoFit/>
          </a:bodyPr>
          <a:lstStyle>
            <a:lvl1pPr marL="447675" indent="-180975" eaLnBrk="0" hangingPunct="0">
              <a:tabLst>
                <a:tab pos="447675" algn="l"/>
              </a:tabLst>
              <a:defRPr kumimoji="1">
                <a:solidFill>
                  <a:schemeClr val="tx1"/>
                </a:solidFill>
                <a:latin typeface="Arial" charset="0"/>
                <a:ea typeface="MS PGothic" charset="0"/>
                <a:cs typeface="MS PGothic" charset="0"/>
              </a:defRPr>
            </a:lvl1pPr>
            <a:lvl2pPr marL="742950" indent="-285750" eaLnBrk="0" hangingPunct="0">
              <a:tabLst>
                <a:tab pos="447675" algn="l"/>
              </a:tabLst>
              <a:defRPr kumimoji="1">
                <a:solidFill>
                  <a:schemeClr val="tx1"/>
                </a:solidFill>
                <a:latin typeface="Arial" charset="0"/>
                <a:ea typeface="MS PGothic" charset="0"/>
                <a:cs typeface="MS PGothic" charset="0"/>
              </a:defRPr>
            </a:lvl2pPr>
            <a:lvl3pPr marL="1143000" indent="-228600" eaLnBrk="0" hangingPunct="0">
              <a:tabLst>
                <a:tab pos="447675" algn="l"/>
              </a:tabLst>
              <a:defRPr kumimoji="1">
                <a:solidFill>
                  <a:schemeClr val="tx1"/>
                </a:solidFill>
                <a:latin typeface="Arial" charset="0"/>
                <a:ea typeface="MS PGothic" charset="0"/>
                <a:cs typeface="MS PGothic" charset="0"/>
              </a:defRPr>
            </a:lvl3pPr>
            <a:lvl4pPr marL="1600200" indent="-228600" eaLnBrk="0" hangingPunct="0">
              <a:tabLst>
                <a:tab pos="447675" algn="l"/>
              </a:tabLst>
              <a:defRPr kumimoji="1">
                <a:solidFill>
                  <a:schemeClr val="tx1"/>
                </a:solidFill>
                <a:latin typeface="Arial" charset="0"/>
                <a:ea typeface="MS PGothic" charset="0"/>
                <a:cs typeface="MS PGothic" charset="0"/>
              </a:defRPr>
            </a:lvl4pPr>
            <a:lvl5pPr marL="2057400" indent="-228600" eaLnBrk="0" hangingPunct="0">
              <a:tabLst>
                <a:tab pos="447675" algn="l"/>
              </a:tabLst>
              <a:defRPr kumimoji="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447675" algn="l"/>
              </a:tabLst>
              <a:defRPr kumimoji="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447675" algn="l"/>
              </a:tabLst>
              <a:defRPr kumimoji="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447675" algn="l"/>
              </a:tabLst>
              <a:defRPr kumimoji="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447675" algn="l"/>
              </a:tabLst>
              <a:defRPr kumimoji="1">
                <a:solidFill>
                  <a:schemeClr val="tx1"/>
                </a:solidFill>
                <a:latin typeface="Arial" charset="0"/>
                <a:ea typeface="MS PGothic" charset="0"/>
                <a:cs typeface="MS PGothic" charset="0"/>
              </a:defRPr>
            </a:lvl9pPr>
          </a:lstStyle>
          <a:p>
            <a:pPr marL="196850" indent="-196850">
              <a:spcAft>
                <a:spcPts val="600"/>
              </a:spcAft>
              <a:buFont typeface="Arial"/>
              <a:buChar char="•"/>
              <a:tabLst/>
              <a:defRPr/>
            </a:pPr>
            <a:r>
              <a:rPr lang="en-US" sz="1600" dirty="0" smtClean="0"/>
              <a:t>FIAT </a:t>
            </a:r>
            <a:endParaRPr lang="en-US" sz="1600" dirty="0"/>
          </a:p>
          <a:p>
            <a:pPr marL="196850" indent="-196850">
              <a:spcAft>
                <a:spcPts val="600"/>
              </a:spcAft>
              <a:buFont typeface="Arial"/>
              <a:buChar char="•"/>
              <a:tabLst/>
              <a:defRPr/>
            </a:pPr>
            <a:r>
              <a:rPr lang="en-US" sz="1600" dirty="0"/>
              <a:t>Honda/UK </a:t>
            </a:r>
          </a:p>
          <a:p>
            <a:pPr marL="196850" indent="-196850">
              <a:spcAft>
                <a:spcPts val="600"/>
              </a:spcAft>
              <a:buFont typeface="Arial"/>
              <a:buChar char="•"/>
              <a:tabLst/>
              <a:defRPr/>
            </a:pPr>
            <a:r>
              <a:rPr lang="en-US" sz="1600" dirty="0"/>
              <a:t>Nissan/UK/SA/Russia </a:t>
            </a:r>
          </a:p>
          <a:p>
            <a:pPr marL="196850" indent="-196850">
              <a:spcAft>
                <a:spcPts val="600"/>
              </a:spcAft>
              <a:buFont typeface="Arial"/>
              <a:buChar char="•"/>
              <a:tabLst/>
              <a:defRPr/>
            </a:pPr>
            <a:r>
              <a:rPr lang="en-US" sz="1600" dirty="0"/>
              <a:t>Toyota (7 Plants incl. Russia) </a:t>
            </a:r>
          </a:p>
          <a:p>
            <a:pPr marL="196850" indent="-196850">
              <a:spcAft>
                <a:spcPts val="600"/>
              </a:spcAft>
              <a:buFont typeface="Arial"/>
              <a:buChar char="•"/>
              <a:tabLst/>
              <a:defRPr/>
            </a:pPr>
            <a:r>
              <a:rPr lang="en-US" sz="1600" dirty="0"/>
              <a:t>Volvo/Sweden </a:t>
            </a:r>
          </a:p>
          <a:p>
            <a:pPr marL="196850" indent="-196850">
              <a:spcAft>
                <a:spcPts val="600"/>
              </a:spcAft>
              <a:buFont typeface="Arial"/>
              <a:buChar char="•"/>
              <a:tabLst/>
              <a:defRPr/>
            </a:pPr>
            <a:r>
              <a:rPr lang="en-US" sz="1600" dirty="0"/>
              <a:t>NED Car/Holland </a:t>
            </a:r>
          </a:p>
          <a:p>
            <a:pPr marL="196850" indent="-196850">
              <a:spcAft>
                <a:spcPts val="600"/>
              </a:spcAft>
              <a:buFont typeface="Arial"/>
              <a:buChar char="•"/>
              <a:tabLst/>
              <a:defRPr/>
            </a:pPr>
            <a:r>
              <a:rPr lang="en-US" sz="1600" dirty="0"/>
              <a:t>Daewoo/Romania </a:t>
            </a:r>
          </a:p>
          <a:p>
            <a:pPr marL="196850" indent="-196850">
              <a:spcAft>
                <a:spcPts val="600"/>
              </a:spcAft>
              <a:buFont typeface="Arial"/>
              <a:buChar char="•"/>
              <a:tabLst/>
              <a:defRPr/>
            </a:pPr>
            <a:r>
              <a:rPr lang="en-US" sz="1600" dirty="0"/>
              <a:t>Hyundai/Poland/Russia </a:t>
            </a:r>
          </a:p>
          <a:p>
            <a:pPr marL="196850" indent="-196850">
              <a:spcAft>
                <a:spcPts val="600"/>
              </a:spcAft>
              <a:buFont typeface="Arial"/>
              <a:buChar char="•"/>
              <a:tabLst/>
              <a:defRPr/>
            </a:pPr>
            <a:r>
              <a:rPr lang="en-US" sz="1600" dirty="0"/>
              <a:t>MAN </a:t>
            </a:r>
          </a:p>
          <a:p>
            <a:pPr marL="196850" indent="-196850">
              <a:spcAft>
                <a:spcPts val="600"/>
              </a:spcAft>
              <a:buFont typeface="Arial"/>
              <a:buChar char="•"/>
              <a:tabLst/>
              <a:defRPr/>
            </a:pPr>
            <a:r>
              <a:rPr lang="en-US" sz="1600" dirty="0"/>
              <a:t>KUKA </a:t>
            </a:r>
          </a:p>
          <a:p>
            <a:pPr marL="196850" indent="-196850">
              <a:spcAft>
                <a:spcPts val="600"/>
              </a:spcAft>
              <a:buFont typeface="Arial"/>
              <a:buChar char="•"/>
              <a:tabLst/>
              <a:defRPr/>
            </a:pPr>
            <a:r>
              <a:rPr lang="en-US" sz="1600" dirty="0"/>
              <a:t>Mitsubishi Motors </a:t>
            </a:r>
          </a:p>
          <a:p>
            <a:pPr marL="196850" indent="-196850">
              <a:spcAft>
                <a:spcPts val="600"/>
              </a:spcAft>
              <a:buFont typeface="Arial"/>
              <a:buChar char="•"/>
              <a:tabLst/>
              <a:defRPr/>
            </a:pPr>
            <a:r>
              <a:rPr lang="en-US" sz="1600" dirty="0"/>
              <a:t>Delphi </a:t>
            </a:r>
          </a:p>
          <a:p>
            <a:pPr marL="196850" indent="-196850">
              <a:spcAft>
                <a:spcPts val="600"/>
              </a:spcAft>
              <a:buFont typeface="Arial"/>
              <a:buChar char="•"/>
              <a:tabLst/>
              <a:defRPr/>
            </a:pPr>
            <a:r>
              <a:rPr lang="en-US" sz="1600" dirty="0"/>
              <a:t>Chevrolet </a:t>
            </a:r>
          </a:p>
          <a:p>
            <a:pPr marL="196850" indent="-196850">
              <a:spcAft>
                <a:spcPts val="600"/>
              </a:spcAft>
              <a:buFont typeface="Arial"/>
              <a:buChar char="•"/>
              <a:tabLst/>
              <a:defRPr/>
            </a:pPr>
            <a:r>
              <a:rPr lang="en-US" sz="1600" dirty="0" err="1"/>
              <a:t>Hella</a:t>
            </a:r>
            <a:r>
              <a:rPr lang="en-US" sz="1600" dirty="0"/>
              <a:t> </a:t>
            </a:r>
          </a:p>
          <a:p>
            <a:pPr marL="196850" indent="-196850">
              <a:spcAft>
                <a:spcPts val="600"/>
              </a:spcAft>
              <a:buFont typeface="Arial"/>
              <a:buChar char="•"/>
              <a:tabLst/>
              <a:defRPr/>
            </a:pPr>
            <a:r>
              <a:rPr lang="en-US" sz="1600" dirty="0"/>
              <a:t>Siemens VDO </a:t>
            </a:r>
          </a:p>
          <a:p>
            <a:pPr marL="196850" indent="-196850">
              <a:spcAft>
                <a:spcPts val="600"/>
              </a:spcAft>
              <a:buFont typeface="Arial"/>
              <a:buChar char="•"/>
              <a:tabLst/>
              <a:defRPr/>
            </a:pPr>
            <a:r>
              <a:rPr lang="en-US" sz="1600" dirty="0"/>
              <a:t>Daimler </a:t>
            </a:r>
          </a:p>
          <a:p>
            <a:pPr marL="196850" indent="-196850">
              <a:spcAft>
                <a:spcPts val="600"/>
              </a:spcAft>
              <a:buFont typeface="Arial"/>
              <a:buChar char="•"/>
              <a:tabLst/>
              <a:defRPr/>
            </a:pPr>
            <a:r>
              <a:rPr lang="en-US" sz="1600" dirty="0"/>
              <a:t>Bridgestone (8 plants) </a:t>
            </a:r>
          </a:p>
          <a:p>
            <a:pPr marL="196850" indent="-196850">
              <a:spcAft>
                <a:spcPts val="600"/>
              </a:spcAft>
              <a:buFont typeface="Arial"/>
              <a:buChar char="•"/>
              <a:tabLst/>
              <a:defRPr/>
            </a:pPr>
            <a:r>
              <a:rPr lang="en-US" sz="1600" dirty="0"/>
              <a:t>Pirelli </a:t>
            </a:r>
          </a:p>
          <a:p>
            <a:pPr marL="196850" indent="-196850">
              <a:spcAft>
                <a:spcPts val="600"/>
              </a:spcAft>
              <a:buFont typeface="Arial"/>
              <a:buChar char="•"/>
              <a:tabLst/>
              <a:defRPr/>
            </a:pPr>
            <a:r>
              <a:rPr lang="en-US" sz="1600" dirty="0"/>
              <a:t>Minsk Tractor Works </a:t>
            </a:r>
          </a:p>
          <a:p>
            <a:pPr marL="196850" indent="-196850">
              <a:spcAft>
                <a:spcPts val="600"/>
              </a:spcAft>
              <a:buFont typeface="Arial"/>
              <a:buChar char="•"/>
              <a:tabLst/>
              <a:defRPr/>
            </a:pPr>
            <a:r>
              <a:rPr lang="en-US" sz="1600" dirty="0"/>
              <a:t>MAZ </a:t>
            </a:r>
          </a:p>
          <a:p>
            <a:pPr marL="196850" indent="-196850">
              <a:spcAft>
                <a:spcPts val="600"/>
              </a:spcAft>
              <a:buFont typeface="Arial"/>
              <a:buChar char="•"/>
              <a:tabLst/>
              <a:defRPr/>
            </a:pPr>
            <a:r>
              <a:rPr lang="en-US" sz="1600" dirty="0"/>
              <a:t>Ford SA </a:t>
            </a:r>
          </a:p>
          <a:p>
            <a:pPr marL="196850" indent="-196850">
              <a:spcAft>
                <a:spcPts val="600"/>
              </a:spcAft>
              <a:buFont typeface="Arial"/>
              <a:buChar char="•"/>
              <a:tabLst/>
              <a:defRPr/>
            </a:pPr>
            <a:r>
              <a:rPr lang="en-US" sz="1600" dirty="0"/>
              <a:t>Suzuki Hungary </a:t>
            </a:r>
            <a:endParaRPr lang="en-GB" sz="1600" dirty="0" smtClean="0"/>
          </a:p>
        </p:txBody>
      </p:sp>
      <p:sp>
        <p:nvSpPr>
          <p:cNvPr id="10" name="Rectangle 9"/>
          <p:cNvSpPr>
            <a:spLocks noChangeArrowheads="1"/>
          </p:cNvSpPr>
          <p:nvPr/>
        </p:nvSpPr>
        <p:spPr bwMode="auto">
          <a:xfrm>
            <a:off x="0" y="615950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r>
              <a:rPr lang="de-DE" altLang="en-US" sz="1000">
                <a:solidFill>
                  <a:srgbClr val="FFFFFF"/>
                </a:solidFill>
              </a:rPr>
              <a:t>All brand names and trademarks are the property of the respective companies</a:t>
            </a:r>
          </a:p>
        </p:txBody>
      </p:sp>
    </p:spTree>
    <p:extLst>
      <p:ext uri="{BB962C8B-B14F-4D97-AF65-F5344CB8AC3E}">
        <p14:creationId xmlns:p14="http://schemas.microsoft.com/office/powerpoint/2010/main" val="2229585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A selection of our Life </a:t>
            </a:r>
            <a:r>
              <a:rPr lang="pl-PL" altLang="ja-JP" sz="2500" dirty="0" smtClean="0">
                <a:latin typeface="Arial Narrow" panose="020B0606020202030204" pitchFamily="34" charset="0"/>
              </a:rPr>
              <a:t>S</a:t>
            </a:r>
            <a:r>
              <a:rPr lang="en-US" altLang="ja-JP" sz="2500" dirty="0" err="1" smtClean="0">
                <a:latin typeface="Arial Narrow" panose="020B0606020202030204" pitchFamily="34" charset="0"/>
              </a:rPr>
              <a:t>cience</a:t>
            </a:r>
            <a:endParaRPr lang="ja-JP" altLang="en-US" sz="2500" dirty="0">
              <a:latin typeface="Arial Narrow" panose="020B0606020202030204" pitchFamily="34" charset="0"/>
            </a:endParaRPr>
          </a:p>
        </p:txBody>
      </p:sp>
      <p:pic>
        <p:nvPicPr>
          <p:cNvPr id="6" name="Picture 1" descr="Background fades 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19300"/>
            <a:ext cx="9144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8"/>
          <p:cNvSpPr txBox="1">
            <a:spLocks noChangeArrowheads="1"/>
          </p:cNvSpPr>
          <p:nvPr/>
        </p:nvSpPr>
        <p:spPr bwMode="auto">
          <a:xfrm>
            <a:off x="720000" y="1980001"/>
            <a:ext cx="6277200" cy="1077218"/>
          </a:xfrm>
          <a:prstGeom prst="rect">
            <a:avLst/>
          </a:prstGeom>
          <a:noFill/>
          <a:ln>
            <a:noFill/>
          </a:ln>
          <a:effectLst/>
          <a:extLst/>
        </p:spPr>
        <p:txBody>
          <a:bodyPr numCol="2">
            <a:spAutoFit/>
          </a:bodyPr>
          <a:lstStyle>
            <a:lvl1pPr marL="628650" indent="-361950" eaLnBrk="0" hangingPunct="0">
              <a:tabLst>
                <a:tab pos="628650" algn="l"/>
              </a:tabLst>
              <a:defRPr kumimoji="1">
                <a:solidFill>
                  <a:schemeClr val="tx1"/>
                </a:solidFill>
                <a:latin typeface="Arial" charset="0"/>
                <a:ea typeface="MS PGothic" charset="0"/>
                <a:cs typeface="MS PGothic" charset="0"/>
              </a:defRPr>
            </a:lvl1pPr>
            <a:lvl2pPr marL="742950" indent="-285750" eaLnBrk="0" hangingPunct="0">
              <a:tabLst>
                <a:tab pos="628650" algn="l"/>
              </a:tabLst>
              <a:defRPr kumimoji="1">
                <a:solidFill>
                  <a:schemeClr val="tx1"/>
                </a:solidFill>
                <a:latin typeface="Arial" charset="0"/>
                <a:ea typeface="MS PGothic" charset="0"/>
                <a:cs typeface="MS PGothic" charset="0"/>
              </a:defRPr>
            </a:lvl2pPr>
            <a:lvl3pPr marL="1143000" indent="-228600" eaLnBrk="0" hangingPunct="0">
              <a:tabLst>
                <a:tab pos="628650" algn="l"/>
              </a:tabLst>
              <a:defRPr kumimoji="1">
                <a:solidFill>
                  <a:schemeClr val="tx1"/>
                </a:solidFill>
                <a:latin typeface="Arial" charset="0"/>
                <a:ea typeface="MS PGothic" charset="0"/>
                <a:cs typeface="MS PGothic" charset="0"/>
              </a:defRPr>
            </a:lvl3pPr>
            <a:lvl4pPr marL="1600200" indent="-228600" eaLnBrk="0" hangingPunct="0">
              <a:tabLst>
                <a:tab pos="628650" algn="l"/>
              </a:tabLst>
              <a:defRPr kumimoji="1">
                <a:solidFill>
                  <a:schemeClr val="tx1"/>
                </a:solidFill>
                <a:latin typeface="Arial" charset="0"/>
                <a:ea typeface="MS PGothic" charset="0"/>
                <a:cs typeface="MS PGothic" charset="0"/>
              </a:defRPr>
            </a:lvl4pPr>
            <a:lvl5pPr marL="2057400" indent="-228600" eaLnBrk="0" hangingPunct="0">
              <a:tabLst>
                <a:tab pos="628650" algn="l"/>
              </a:tabLst>
              <a:defRPr kumimoji="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628650" algn="l"/>
              </a:tabLst>
              <a:defRPr kumimoji="1">
                <a:solidFill>
                  <a:schemeClr val="tx1"/>
                </a:solidFill>
                <a:latin typeface="Arial" charset="0"/>
                <a:ea typeface="MS PGothic" charset="0"/>
                <a:cs typeface="MS PGothic" charset="0"/>
              </a:defRPr>
            </a:lvl9pPr>
          </a:lstStyle>
          <a:p>
            <a:pPr marL="184150" indent="-184150">
              <a:spcAft>
                <a:spcPts val="600"/>
              </a:spcAft>
              <a:buFont typeface="Arial"/>
              <a:buChar char="•"/>
              <a:tabLst/>
              <a:defRPr/>
            </a:pPr>
            <a:r>
              <a:rPr lang="en-US" sz="1600" dirty="0"/>
              <a:t>Ciba Vision</a:t>
            </a:r>
          </a:p>
          <a:p>
            <a:pPr marL="184150" indent="-184150">
              <a:spcAft>
                <a:spcPts val="600"/>
              </a:spcAft>
              <a:buFont typeface="Arial"/>
              <a:buChar char="•"/>
              <a:tabLst/>
              <a:defRPr/>
            </a:pPr>
            <a:r>
              <a:rPr lang="en-US" sz="1600" dirty="0"/>
              <a:t>PAA Lab Automation</a:t>
            </a:r>
          </a:p>
          <a:p>
            <a:pPr marL="184150" indent="-184150">
              <a:spcAft>
                <a:spcPts val="600"/>
              </a:spcAft>
              <a:buFont typeface="Arial"/>
              <a:buChar char="•"/>
              <a:tabLst/>
              <a:defRPr/>
            </a:pPr>
            <a:r>
              <a:rPr lang="en-US" sz="1600" dirty="0" err="1"/>
              <a:t>Intersurgical</a:t>
            </a:r>
            <a:endParaRPr lang="en-US" sz="1600" dirty="0"/>
          </a:p>
          <a:p>
            <a:pPr marL="184150" indent="-184150">
              <a:spcAft>
                <a:spcPts val="600"/>
              </a:spcAft>
              <a:buFont typeface="Arial"/>
              <a:buChar char="•"/>
              <a:tabLst/>
              <a:defRPr/>
            </a:pPr>
            <a:r>
              <a:rPr lang="en-US" sz="1600" dirty="0" err="1"/>
              <a:t>Maquet</a:t>
            </a:r>
            <a:r>
              <a:rPr lang="en-US" sz="1600" dirty="0"/>
              <a:t> (</a:t>
            </a:r>
            <a:r>
              <a:rPr lang="en-US" sz="1600" dirty="0" err="1"/>
              <a:t>Getinge</a:t>
            </a:r>
            <a:r>
              <a:rPr lang="en-US" sz="1600" dirty="0"/>
              <a:t> Group)</a:t>
            </a:r>
          </a:p>
          <a:p>
            <a:pPr marL="184150" indent="-184150">
              <a:spcAft>
                <a:spcPts val="600"/>
              </a:spcAft>
              <a:buFont typeface="Arial"/>
              <a:buChar char="•"/>
              <a:tabLst/>
              <a:defRPr/>
            </a:pPr>
            <a:r>
              <a:rPr lang="en-US" sz="1600" dirty="0"/>
              <a:t>BASF</a:t>
            </a:r>
          </a:p>
          <a:p>
            <a:pPr marL="184150" indent="-184150">
              <a:spcAft>
                <a:spcPts val="600"/>
              </a:spcAft>
              <a:buFont typeface="Arial"/>
              <a:buChar char="•"/>
              <a:tabLst/>
              <a:defRPr/>
            </a:pPr>
            <a:r>
              <a:rPr lang="en-US" sz="1600" dirty="0" err="1"/>
              <a:t>B.Braun</a:t>
            </a:r>
            <a:r>
              <a:rPr lang="en-US" sz="1600" dirty="0"/>
              <a:t> </a:t>
            </a:r>
            <a:r>
              <a:rPr lang="en-US" sz="1600" dirty="0" err="1"/>
              <a:t>Aesculap</a:t>
            </a:r>
            <a:endParaRPr lang="en-GB" sz="2200" dirty="0" smtClean="0"/>
          </a:p>
        </p:txBody>
      </p:sp>
    </p:spTree>
    <p:extLst>
      <p:ext uri="{BB962C8B-B14F-4D97-AF65-F5344CB8AC3E}">
        <p14:creationId xmlns:p14="http://schemas.microsoft.com/office/powerpoint/2010/main" val="255972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0"/>
          <p:cNvSpPr txBox="1">
            <a:spLocks noChangeArrowheads="1"/>
          </p:cNvSpPr>
          <p:nvPr/>
        </p:nvSpPr>
        <p:spPr bwMode="auto">
          <a:xfrm>
            <a:off x="149225" y="762000"/>
            <a:ext cx="8001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2500" dirty="0">
                <a:latin typeface="Arial Narrow" panose="020B0606020202030204" pitchFamily="34" charset="0"/>
              </a:rPr>
              <a:t>Get the latest information on our websites</a:t>
            </a:r>
            <a:endParaRPr lang="ja-JP" altLang="en-US" sz="2500" dirty="0">
              <a:latin typeface="Arial Narrow" panose="020B0606020202030204" pitchFamily="34" charset="0"/>
            </a:endParaRPr>
          </a:p>
        </p:txBody>
      </p:sp>
      <p:pic>
        <p:nvPicPr>
          <p:cNvPr id="5" name="Picture 2" descr="Background fades 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51"/>
          <p:cNvSpPr txBox="1">
            <a:spLocks noChangeArrowheads="1"/>
          </p:cNvSpPr>
          <p:nvPr/>
        </p:nvSpPr>
        <p:spPr bwMode="auto">
          <a:xfrm>
            <a:off x="720725" y="1862138"/>
            <a:ext cx="403701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kumimoji="1">
                <a:solidFill>
                  <a:schemeClr val="tx1"/>
                </a:solidFill>
                <a:latin typeface="Arial" charset="0"/>
                <a:ea typeface="MS PGothic" charset="-128"/>
              </a:defRPr>
            </a:lvl1pPr>
            <a:lvl2pPr marL="742950" indent="-285750">
              <a:defRPr kumimoji="1">
                <a:solidFill>
                  <a:schemeClr val="tx1"/>
                </a:solidFill>
                <a:latin typeface="Arial" charset="0"/>
                <a:ea typeface="MS PGothic" charset="-128"/>
              </a:defRPr>
            </a:lvl2pPr>
            <a:lvl3pPr marL="1143000" indent="-228600">
              <a:defRPr kumimoji="1">
                <a:solidFill>
                  <a:schemeClr val="tx1"/>
                </a:solidFill>
                <a:latin typeface="Arial" charset="0"/>
                <a:ea typeface="MS PGothic" charset="-128"/>
              </a:defRPr>
            </a:lvl3pPr>
            <a:lvl4pPr marL="1600200" indent="-228600">
              <a:defRPr kumimoji="1">
                <a:solidFill>
                  <a:schemeClr val="tx1"/>
                </a:solidFill>
                <a:latin typeface="Arial" charset="0"/>
                <a:ea typeface="MS PGothic" charset="-128"/>
              </a:defRPr>
            </a:lvl4pPr>
            <a:lvl5pPr marL="2057400" indent="-228600">
              <a:defRPr kumimoji="1">
                <a:solidFill>
                  <a:schemeClr val="tx1"/>
                </a:solidFill>
                <a:latin typeface="Arial" charset="0"/>
                <a:ea typeface="MS PGothic" charset="-128"/>
              </a:defRPr>
            </a:lvl5pPr>
            <a:lvl6pPr marL="2514600" indent="-228600" eaLnBrk="0" fontAlgn="base" hangingPunct="0">
              <a:spcBef>
                <a:spcPct val="0"/>
              </a:spcBef>
              <a:spcAft>
                <a:spcPct val="0"/>
              </a:spcAft>
              <a:defRPr kumimoji="1">
                <a:solidFill>
                  <a:schemeClr val="tx1"/>
                </a:solidFill>
                <a:latin typeface="Arial" charset="0"/>
                <a:ea typeface="MS PGothic" charset="-128"/>
              </a:defRPr>
            </a:lvl6pPr>
            <a:lvl7pPr marL="2971800" indent="-228600" eaLnBrk="0" fontAlgn="base" hangingPunct="0">
              <a:spcBef>
                <a:spcPct val="0"/>
              </a:spcBef>
              <a:spcAft>
                <a:spcPct val="0"/>
              </a:spcAft>
              <a:defRPr kumimoji="1">
                <a:solidFill>
                  <a:schemeClr val="tx1"/>
                </a:solidFill>
                <a:latin typeface="Arial" charset="0"/>
                <a:ea typeface="MS PGothic" charset="-128"/>
              </a:defRPr>
            </a:lvl7pPr>
            <a:lvl8pPr marL="3429000" indent="-228600" eaLnBrk="0" fontAlgn="base" hangingPunct="0">
              <a:spcBef>
                <a:spcPct val="0"/>
              </a:spcBef>
              <a:spcAft>
                <a:spcPct val="0"/>
              </a:spcAft>
              <a:defRPr kumimoji="1">
                <a:solidFill>
                  <a:schemeClr val="tx1"/>
                </a:solidFill>
                <a:latin typeface="Arial" charset="0"/>
                <a:ea typeface="MS PGothic" charset="-128"/>
              </a:defRPr>
            </a:lvl8pPr>
            <a:lvl9pPr marL="3886200" indent="-228600" eaLnBrk="0" fontAlgn="base" hangingPunct="0">
              <a:spcBef>
                <a:spcPct val="0"/>
              </a:spcBef>
              <a:spcAft>
                <a:spcPct val="0"/>
              </a:spcAft>
              <a:defRPr kumimoji="1">
                <a:solidFill>
                  <a:schemeClr val="tx1"/>
                </a:solidFill>
                <a:latin typeface="Arial" charset="0"/>
                <a:ea typeface="MS PGothic" charset="-128"/>
              </a:defRPr>
            </a:lvl9pPr>
          </a:lstStyle>
          <a:p>
            <a:pPr eaLnBrk="1" hangingPunct="1">
              <a:spcAft>
                <a:spcPts val="600"/>
              </a:spcAft>
              <a:buClr>
                <a:schemeClr val="tx1"/>
              </a:buClr>
              <a:buFont typeface="Arial" charset="0"/>
              <a:buChar char="•"/>
            </a:pPr>
            <a:r>
              <a:rPr lang="en-GB" altLang="en-US" sz="1600"/>
              <a:t>News</a:t>
            </a:r>
          </a:p>
          <a:p>
            <a:pPr eaLnBrk="1" hangingPunct="1">
              <a:spcAft>
                <a:spcPts val="600"/>
              </a:spcAft>
              <a:buClr>
                <a:schemeClr val="tx1"/>
              </a:buClr>
              <a:buFont typeface="Arial" charset="0"/>
              <a:buChar char="•"/>
            </a:pPr>
            <a:r>
              <a:rPr lang="en-GB" altLang="en-US" sz="1600"/>
              <a:t>Product information</a:t>
            </a:r>
          </a:p>
          <a:p>
            <a:pPr eaLnBrk="1" hangingPunct="1">
              <a:spcAft>
                <a:spcPts val="600"/>
              </a:spcAft>
              <a:buClr>
                <a:schemeClr val="tx1"/>
              </a:buClr>
              <a:buFont typeface="Arial" charset="0"/>
              <a:buChar char="•"/>
            </a:pPr>
            <a:r>
              <a:rPr lang="en-GB" altLang="en-US" sz="1600"/>
              <a:t>Catalogues, manuals and more</a:t>
            </a:r>
          </a:p>
          <a:p>
            <a:pPr eaLnBrk="1" hangingPunct="1">
              <a:spcAft>
                <a:spcPts val="600"/>
              </a:spcAft>
              <a:buClr>
                <a:schemeClr val="tx1"/>
              </a:buClr>
              <a:buFont typeface="Arial" charset="0"/>
              <a:buChar char="•"/>
            </a:pPr>
            <a:r>
              <a:rPr lang="en-GB" altLang="en-US" sz="1600"/>
              <a:t>CAD drawings</a:t>
            </a:r>
          </a:p>
        </p:txBody>
      </p:sp>
      <p:pic>
        <p:nvPicPr>
          <p:cNvPr id="10" name="Picture 1" descr="eu3amonit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403600"/>
            <a:ext cx="4176713"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74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457200" y="1524000"/>
            <a:ext cx="6477000" cy="2667000"/>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5" name="Text Box 16"/>
          <p:cNvSpPr txBox="1">
            <a:spLocks noChangeArrowheads="1"/>
          </p:cNvSpPr>
          <p:nvPr/>
        </p:nvSpPr>
        <p:spPr bwMode="auto">
          <a:xfrm>
            <a:off x="395288" y="4983163"/>
            <a:ext cx="8443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5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Electric Corporation </a:t>
            </a:r>
            <a:r>
              <a:rPr kumimoji="1" lang="en-US" altLang="ja-JP" sz="15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is an independent company like other Mitsubishi companies, </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5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and is separately owned, managed, and operated. </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5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With the exception of other companies in the Mitsubishi Electric Group, it bears no legal affiliation with other companies that have the word "Mitsubishi" in their names. </a:t>
            </a:r>
          </a:p>
        </p:txBody>
      </p:sp>
      <p:sp>
        <p:nvSpPr>
          <p:cNvPr id="6" name="正方形/長方形 5"/>
          <p:cNvSpPr>
            <a:spLocks noChangeArrowheads="1"/>
          </p:cNvSpPr>
          <p:nvPr/>
        </p:nvSpPr>
        <p:spPr bwMode="auto">
          <a:xfrm>
            <a:off x="481013" y="1730375"/>
            <a:ext cx="668337" cy="2246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 name="ホームベース 35"/>
          <p:cNvSpPr>
            <a:spLocks noChangeArrowheads="1"/>
          </p:cNvSpPr>
          <p:nvPr/>
        </p:nvSpPr>
        <p:spPr bwMode="auto">
          <a:xfrm>
            <a:off x="482600" y="3641725"/>
            <a:ext cx="787400" cy="350838"/>
          </a:xfrm>
          <a:prstGeom prst="homePlate">
            <a:avLst>
              <a:gd name="adj" fmla="val 325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cxnSp>
        <p:nvCxnSpPr>
          <p:cNvPr id="8" name="直線コネクタ 22"/>
          <p:cNvCxnSpPr>
            <a:cxnSpLocks noChangeShapeType="1"/>
          </p:cNvCxnSpPr>
          <p:nvPr/>
        </p:nvCxnSpPr>
        <p:spPr bwMode="auto">
          <a:xfrm rot="5400000">
            <a:off x="-657225" y="2862263"/>
            <a:ext cx="22637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9" name="二等辺三角形 40"/>
          <p:cNvSpPr>
            <a:spLocks noChangeArrowheads="1"/>
          </p:cNvSpPr>
          <p:nvPr/>
        </p:nvSpPr>
        <p:spPr bwMode="auto">
          <a:xfrm rot="5400000">
            <a:off x="1025525" y="1844675"/>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0" name="TextBox 15"/>
          <p:cNvSpPr txBox="1">
            <a:spLocks noChangeArrowheads="1"/>
          </p:cNvSpPr>
          <p:nvPr/>
        </p:nvSpPr>
        <p:spPr bwMode="auto">
          <a:xfrm>
            <a:off x="1355725" y="1728788"/>
            <a:ext cx="56546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Tsukumo</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Shokai, which was the origin of Mitsubishi, </a:t>
            </a:r>
            <a:endParaRPr kumimoji="1" lang="ja-JP" altLang="en-US"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was established.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Mitsubishi </a:t>
            </a:r>
            <a:r>
              <a:rPr kumimoji="1" lang="en-US" altLang="zh-CN"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Sha</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was established. It promoted its business </a:t>
            </a:r>
            <a:endParaRPr kumimoji="1" lang="ja-JP" altLang="en-US"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diversification and grew as a modern corporation.</a:t>
            </a: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Spinning-off of the business departments started. </a:t>
            </a: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Mitsubishi </a:t>
            </a:r>
            <a:r>
              <a:rPr kumimoji="1" lang="en-US" altLang="ja-JP" sz="13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Goshi</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Kaisha became a holding company.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Mitsubishi Electric Corporation was established. </a:t>
            </a:r>
          </a:p>
          <a:p>
            <a:pPr marL="0" marR="0" lvl="0" indent="0" defTabSz="914400" eaLnBrk="1" fontAlgn="base" latinLnBrk="0" hangingPunct="1">
              <a:lnSpc>
                <a:spcPts val="1500"/>
              </a:lnSpc>
              <a:spcBef>
                <a:spcPct val="0"/>
              </a:spcBef>
              <a:spcAft>
                <a:spcPct val="0"/>
              </a:spcAft>
              <a:buClrTx/>
              <a:buSzTx/>
              <a:buFontTx/>
              <a:buNone/>
              <a:tabLst/>
              <a:defRPr/>
            </a:pPr>
            <a:endPar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Mitsubishi Headquarters was dissolved.</a:t>
            </a:r>
            <a:r>
              <a:rPr kumimoji="1" lang="ja-JP" altLang="ja-JP"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Each Mitsubishi company started as a new independent entity.</a:t>
            </a:r>
            <a:r>
              <a:rPr kumimoji="1" lang="ja-JP" altLang="en-US" sz="1400" b="1" i="0" u="none" strike="noStrike" kern="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rPr>
              <a:t> </a:t>
            </a:r>
            <a:endParaRPr kumimoji="1" lang="en-US" altLang="ja-JP" sz="1400" b="1" i="0" u="none"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endParaRPr>
          </a:p>
        </p:txBody>
      </p:sp>
      <p:sp>
        <p:nvSpPr>
          <p:cNvPr id="11" name="TextBox 13"/>
          <p:cNvSpPr txBox="1">
            <a:spLocks noChangeArrowheads="1"/>
          </p:cNvSpPr>
          <p:nvPr/>
        </p:nvSpPr>
        <p:spPr bwMode="auto">
          <a:xfrm>
            <a:off x="457200" y="1763713"/>
            <a:ext cx="592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1870</a:t>
            </a:r>
            <a:endParaRPr kumimoji="1" lang="ja-JP" altLang="en-US"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12" name="TextBox 13"/>
          <p:cNvSpPr txBox="1">
            <a:spLocks noChangeArrowheads="1"/>
          </p:cNvSpPr>
          <p:nvPr/>
        </p:nvSpPr>
        <p:spPr bwMode="auto">
          <a:xfrm>
            <a:off x="457200" y="2244725"/>
            <a:ext cx="592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1886</a:t>
            </a:r>
            <a:endParaRPr kumimoji="1" lang="ja-JP" altLang="en-US"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13" name="二等辺三角形 40"/>
          <p:cNvSpPr>
            <a:spLocks noChangeArrowheads="1"/>
          </p:cNvSpPr>
          <p:nvPr/>
        </p:nvSpPr>
        <p:spPr bwMode="auto">
          <a:xfrm rot="5400000">
            <a:off x="1025525" y="232568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4" name="TextBox 13"/>
          <p:cNvSpPr txBox="1">
            <a:spLocks noChangeArrowheads="1"/>
          </p:cNvSpPr>
          <p:nvPr/>
        </p:nvSpPr>
        <p:spPr bwMode="auto">
          <a:xfrm>
            <a:off x="457200" y="2759075"/>
            <a:ext cx="592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1917</a:t>
            </a:r>
            <a:endParaRPr kumimoji="1" lang="ja-JP" altLang="en-US"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15" name="二等辺三角形 40"/>
          <p:cNvSpPr>
            <a:spLocks noChangeArrowheads="1"/>
          </p:cNvSpPr>
          <p:nvPr/>
        </p:nvSpPr>
        <p:spPr bwMode="auto">
          <a:xfrm rot="5400000">
            <a:off x="1025525" y="283368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6" name="TextBox 13"/>
          <p:cNvSpPr txBox="1">
            <a:spLocks noChangeArrowheads="1"/>
          </p:cNvSpPr>
          <p:nvPr/>
        </p:nvSpPr>
        <p:spPr bwMode="auto">
          <a:xfrm>
            <a:off x="457200" y="3255963"/>
            <a:ext cx="592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1921</a:t>
            </a:r>
            <a:endParaRPr kumimoji="1" lang="ja-JP" altLang="en-US"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17" name="二等辺三角形 40"/>
          <p:cNvSpPr>
            <a:spLocks noChangeArrowheads="1"/>
          </p:cNvSpPr>
          <p:nvPr/>
        </p:nvSpPr>
        <p:spPr bwMode="auto">
          <a:xfrm rot="5400000">
            <a:off x="1025525" y="3322638"/>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8" name="TextBox 13"/>
          <p:cNvSpPr txBox="1">
            <a:spLocks noChangeArrowheads="1"/>
          </p:cNvSpPr>
          <p:nvPr/>
        </p:nvSpPr>
        <p:spPr bwMode="auto">
          <a:xfrm>
            <a:off x="427038" y="3744913"/>
            <a:ext cx="76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8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1946</a:t>
            </a:r>
            <a:endParaRPr kumimoji="1" lang="ja-JP" altLang="en-US" sz="18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19" name="テキスト ボックス 40"/>
          <p:cNvSpPr txBox="1">
            <a:spLocks noChangeArrowheads="1"/>
          </p:cNvSpPr>
          <p:nvPr/>
        </p:nvSpPr>
        <p:spPr bwMode="auto">
          <a:xfrm>
            <a:off x="149225" y="762000"/>
            <a:ext cx="8001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About “Mitsubishi”</a:t>
            </a:r>
            <a:r>
              <a:rPr lang="en-US" altLang="ja-JP" sz="2000" i="1">
                <a:solidFill>
                  <a:srgbClr val="000000"/>
                </a:solidFill>
                <a:latin typeface="Arial Narrow" panose="020B0606020202030204" pitchFamily="34" charset="0"/>
              </a:rPr>
              <a:t> </a:t>
            </a:r>
            <a:r>
              <a:rPr lang="en-US" altLang="ja-JP" sz="2000">
                <a:solidFill>
                  <a:srgbClr val="000000"/>
                </a:solidFill>
                <a:latin typeface="Arial Narrow" panose="020B0606020202030204" pitchFamily="34" charset="0"/>
              </a:rPr>
              <a:t>— Origin</a:t>
            </a:r>
          </a:p>
        </p:txBody>
      </p:sp>
      <p:sp>
        <p:nvSpPr>
          <p:cNvPr id="20" name="正方形/長方形 19"/>
          <p:cNvSpPr/>
          <p:nvPr/>
        </p:nvSpPr>
        <p:spPr bwMode="auto">
          <a:xfrm>
            <a:off x="7010400" y="1524000"/>
            <a:ext cx="1752600" cy="2667000"/>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pic>
        <p:nvPicPr>
          <p:cNvPr id="21" name="Picture 26" descr="img01_01"/>
          <p:cNvPicPr>
            <a:picLocks noChangeAspect="1" noChangeArrowheads="1"/>
          </p:cNvPicPr>
          <p:nvPr/>
        </p:nvPicPr>
        <p:blipFill>
          <a:blip r:embed="rId2">
            <a:extLst>
              <a:ext uri="{28A0092B-C50C-407E-A947-70E740481C1C}">
                <a14:useLocalDpi xmlns:a14="http://schemas.microsoft.com/office/drawing/2010/main" val="0"/>
              </a:ext>
            </a:extLst>
          </a:blip>
          <a:srcRect b="4185"/>
          <a:stretch>
            <a:fillRect/>
          </a:stretch>
        </p:blipFill>
        <p:spPr bwMode="auto">
          <a:xfrm>
            <a:off x="7391400" y="1612900"/>
            <a:ext cx="1028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7"/>
          <p:cNvSpPr txBox="1">
            <a:spLocks noChangeArrowheads="1"/>
          </p:cNvSpPr>
          <p:nvPr/>
        </p:nvSpPr>
        <p:spPr bwMode="auto">
          <a:xfrm>
            <a:off x="6985000" y="2836863"/>
            <a:ext cx="1770063" cy="246062"/>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The founder, Yataro Iwasaki </a:t>
            </a:r>
          </a:p>
        </p:txBody>
      </p:sp>
      <p:sp>
        <p:nvSpPr>
          <p:cNvPr id="23" name="Text Box 28"/>
          <p:cNvSpPr txBox="1">
            <a:spLocks noChangeArrowheads="1"/>
          </p:cNvSpPr>
          <p:nvPr/>
        </p:nvSpPr>
        <p:spPr bwMode="auto">
          <a:xfrm>
            <a:off x="7162800" y="3733800"/>
            <a:ext cx="1530350" cy="400050"/>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Origin of the</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Three-Diamond Mark</a:t>
            </a:r>
          </a:p>
        </p:txBody>
      </p:sp>
      <p:pic>
        <p:nvPicPr>
          <p:cNvPr id="24" name="Picture 29" descr="img03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167063"/>
            <a:ext cx="1447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42"/>
          <p:cNvSpPr txBox="1">
            <a:spLocks noChangeArrowheads="1"/>
          </p:cNvSpPr>
          <p:nvPr/>
        </p:nvSpPr>
        <p:spPr bwMode="auto">
          <a:xfrm>
            <a:off x="8382000" y="4749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6" name="AutoShape 24"/>
          <p:cNvSpPr>
            <a:spLocks noChangeArrowheads="1"/>
          </p:cNvSpPr>
          <p:nvPr/>
        </p:nvSpPr>
        <p:spPr bwMode="auto">
          <a:xfrm flipV="1">
            <a:off x="3762375" y="4495800"/>
            <a:ext cx="809625" cy="360363"/>
          </a:xfrm>
          <a:prstGeom prst="triangle">
            <a:avLst>
              <a:gd name="adj" fmla="val 50000"/>
            </a:avLst>
          </a:prstGeom>
          <a:solidFill>
            <a:srgbClr val="FF0000"/>
          </a:solidFill>
          <a:ln>
            <a:noFill/>
          </a:ln>
          <a:effectLst>
            <a:prstShdw prst="shdw17" dist="17961" dir="2700000">
              <a:srgbClr val="990000">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7" name="Text Box 28"/>
          <p:cNvSpPr txBox="1">
            <a:spLocks noChangeArrowheads="1"/>
          </p:cNvSpPr>
          <p:nvPr/>
        </p:nvSpPr>
        <p:spPr bwMode="auto">
          <a:xfrm>
            <a:off x="7086600" y="4191000"/>
            <a:ext cx="1741488" cy="184150"/>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r>
              <a:rPr kumimoji="1" lang="en-US" altLang="ja-JP" sz="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Photo courtesy of The Mitsubishi Archives</a:t>
            </a:r>
          </a:p>
        </p:txBody>
      </p:sp>
    </p:spTree>
    <p:extLst>
      <p:ext uri="{BB962C8B-B14F-4D97-AF65-F5344CB8AC3E}">
        <p14:creationId xmlns:p14="http://schemas.microsoft.com/office/powerpoint/2010/main" val="2812543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tock_000010106679Medium.jpg"/>
          <p:cNvPicPr>
            <a:picLocks noChangeAspect="1"/>
          </p:cNvPicPr>
          <p:nvPr/>
        </p:nvPicPr>
        <p:blipFill>
          <a:blip r:embed="rId2">
            <a:alphaModFix amt="71000"/>
            <a:extLst>
              <a:ext uri="{28A0092B-C50C-407E-A947-70E740481C1C}">
                <a14:useLocalDpi xmlns:a14="http://schemas.microsoft.com/office/drawing/2010/main" val="0"/>
              </a:ext>
            </a:extLst>
          </a:blip>
          <a:stretch>
            <a:fillRect/>
          </a:stretch>
        </p:blipFill>
        <p:spPr>
          <a:xfrm>
            <a:off x="9956" y="755945"/>
            <a:ext cx="9144000" cy="5763388"/>
          </a:xfrm>
          <a:prstGeom prst="rect">
            <a:avLst/>
          </a:prstGeom>
        </p:spPr>
      </p:pic>
      <p:sp>
        <p:nvSpPr>
          <p:cNvPr id="8" name="Rectangle 2"/>
          <p:cNvSpPr>
            <a:spLocks noChangeArrowheads="1"/>
          </p:cNvSpPr>
          <p:nvPr/>
        </p:nvSpPr>
        <p:spPr bwMode="auto">
          <a:xfrm>
            <a:off x="0" y="992292"/>
            <a:ext cx="91440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charset="0"/>
                <a:ea typeface="ＭＳ Ｐゴシック" pitchFamily="50" charset="-128"/>
              </a:defRPr>
            </a:lvl1pPr>
            <a:lvl2pPr marL="742950" indent="-285750" eaLnBrk="0" hangingPunct="0">
              <a:defRPr kumimoji="1" sz="2400">
                <a:solidFill>
                  <a:schemeClr val="tx1"/>
                </a:solidFill>
                <a:latin typeface="Arial" charset="0"/>
                <a:ea typeface="ＭＳ Ｐゴシック" pitchFamily="50" charset="-128"/>
              </a:defRPr>
            </a:lvl2pPr>
            <a:lvl3pPr marL="1143000" indent="-228600" eaLnBrk="0" hangingPunct="0">
              <a:defRPr kumimoji="1" sz="2400">
                <a:solidFill>
                  <a:schemeClr val="tx1"/>
                </a:solidFill>
                <a:latin typeface="Arial" charset="0"/>
                <a:ea typeface="ＭＳ Ｐゴシック" pitchFamily="50" charset="-128"/>
              </a:defRPr>
            </a:lvl3pPr>
            <a:lvl4pPr marL="1600200" indent="-228600" eaLnBrk="0" hangingPunct="0">
              <a:defRPr kumimoji="1" sz="2400">
                <a:solidFill>
                  <a:schemeClr val="tx1"/>
                </a:solidFill>
                <a:latin typeface="Arial" charset="0"/>
                <a:ea typeface="ＭＳ Ｐゴシック" pitchFamily="50" charset="-128"/>
              </a:defRPr>
            </a:lvl4pPr>
            <a:lvl5pPr marL="2057400" indent="-228600" eaLnBrk="0" hangingPunct="0">
              <a:defRPr kumimoji="1"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pitchFamily="50" charset="-128"/>
              </a:defRPr>
            </a:lvl9pPr>
          </a:lstStyle>
          <a:p>
            <a:pPr algn="ctr">
              <a:buSzPct val="100000"/>
            </a:pPr>
            <a:r>
              <a:rPr lang="en-GB" altLang="ja-JP" sz="3600" dirty="0" smtClean="0">
                <a:solidFill>
                  <a:srgbClr val="000000"/>
                </a:solidFill>
                <a:latin typeface="Arial"/>
                <a:cs typeface="Arial"/>
              </a:rPr>
              <a:t>A company you can rely on</a:t>
            </a:r>
          </a:p>
        </p:txBody>
      </p:sp>
      <p:sp>
        <p:nvSpPr>
          <p:cNvPr id="11" name="Footer Placeholder 4"/>
          <p:cNvSpPr>
            <a:spLocks noGrp="1"/>
          </p:cNvSpPr>
          <p:nvPr>
            <p:ph type="ftr" sz="quarter" idx="4294967295"/>
          </p:nvPr>
        </p:nvSpPr>
        <p:spPr>
          <a:xfrm>
            <a:off x="3124200" y="649840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smtClean="0"/>
              <a:t>COPYRIGHT MITSUBISHI ELECTRIC</a:t>
            </a:r>
            <a:endParaRPr lang="en-US" dirty="0"/>
          </a:p>
        </p:txBody>
      </p:sp>
      <p:sp>
        <p:nvSpPr>
          <p:cNvPr id="12" name="Rectangle 2"/>
          <p:cNvSpPr>
            <a:spLocks noChangeArrowheads="1"/>
          </p:cNvSpPr>
          <p:nvPr/>
        </p:nvSpPr>
        <p:spPr bwMode="auto">
          <a:xfrm>
            <a:off x="1608658" y="2609223"/>
            <a:ext cx="7970762" cy="314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charset="0"/>
                <a:ea typeface="ＭＳ Ｐゴシック" pitchFamily="50" charset="-128"/>
              </a:defRPr>
            </a:lvl1pPr>
            <a:lvl2pPr marL="742950" indent="-285750" eaLnBrk="0" hangingPunct="0">
              <a:defRPr kumimoji="1" sz="2400">
                <a:solidFill>
                  <a:schemeClr val="tx1"/>
                </a:solidFill>
                <a:latin typeface="Arial" charset="0"/>
                <a:ea typeface="ＭＳ Ｐゴシック" pitchFamily="50" charset="-128"/>
              </a:defRPr>
            </a:lvl2pPr>
            <a:lvl3pPr marL="1143000" indent="-228600" eaLnBrk="0" hangingPunct="0">
              <a:defRPr kumimoji="1" sz="2400">
                <a:solidFill>
                  <a:schemeClr val="tx1"/>
                </a:solidFill>
                <a:latin typeface="Arial" charset="0"/>
                <a:ea typeface="ＭＳ Ｐゴシック" pitchFamily="50" charset="-128"/>
              </a:defRPr>
            </a:lvl3pPr>
            <a:lvl4pPr marL="1600200" indent="-228600" eaLnBrk="0" hangingPunct="0">
              <a:defRPr kumimoji="1" sz="2400">
                <a:solidFill>
                  <a:schemeClr val="tx1"/>
                </a:solidFill>
                <a:latin typeface="Arial" charset="0"/>
                <a:ea typeface="ＭＳ Ｐゴシック" pitchFamily="50" charset="-128"/>
              </a:defRPr>
            </a:lvl4pPr>
            <a:lvl5pPr marL="2057400" indent="-228600" eaLnBrk="0" hangingPunct="0">
              <a:defRPr kumimoji="1"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pitchFamily="50" charset="-128"/>
              </a:defRPr>
            </a:lvl9pPr>
          </a:lstStyle>
          <a:p>
            <a:pPr marL="266700" indent="-266700">
              <a:spcAft>
                <a:spcPts val="2400"/>
              </a:spcAft>
              <a:buFont typeface="Arial"/>
              <a:buChar char="•"/>
              <a:tabLst>
                <a:tab pos="266700" algn="l"/>
              </a:tabLst>
            </a:pPr>
            <a:r>
              <a:rPr lang="en-GB" sz="2800" dirty="0">
                <a:solidFill>
                  <a:srgbClr val="000000"/>
                </a:solidFill>
              </a:rPr>
              <a:t>Founded </a:t>
            </a:r>
            <a:r>
              <a:rPr lang="en-GB" sz="2800" dirty="0" smtClean="0">
                <a:solidFill>
                  <a:srgbClr val="000000"/>
                </a:solidFill>
              </a:rPr>
              <a:t>1921</a:t>
            </a:r>
          </a:p>
          <a:p>
            <a:pPr marL="266700" indent="-266700">
              <a:spcAft>
                <a:spcPts val="2400"/>
              </a:spcAft>
              <a:buFont typeface="Arial"/>
              <a:buChar char="•"/>
              <a:tabLst>
                <a:tab pos="266700" algn="l"/>
              </a:tabLst>
            </a:pPr>
            <a:r>
              <a:rPr lang="en-GB" sz="2800" dirty="0" smtClean="0">
                <a:solidFill>
                  <a:srgbClr val="000000"/>
                </a:solidFill>
              </a:rPr>
              <a:t>Turnover </a:t>
            </a:r>
            <a:r>
              <a:rPr lang="en-GB" sz="2800" dirty="0">
                <a:solidFill>
                  <a:srgbClr val="000000"/>
                </a:solidFill>
              </a:rPr>
              <a:t>over 40 billion $US</a:t>
            </a:r>
          </a:p>
          <a:p>
            <a:pPr marL="266700" indent="-266700">
              <a:spcAft>
                <a:spcPts val="2400"/>
              </a:spcAft>
              <a:buFont typeface="Arial"/>
              <a:buChar char="•"/>
              <a:tabLst>
                <a:tab pos="266700" algn="l"/>
              </a:tabLst>
            </a:pPr>
            <a:r>
              <a:rPr lang="en-GB" sz="2800" dirty="0">
                <a:solidFill>
                  <a:srgbClr val="000000"/>
                </a:solidFill>
              </a:rPr>
              <a:t>Over </a:t>
            </a:r>
            <a:r>
              <a:rPr lang="en-GB" sz="2800" dirty="0" smtClean="0">
                <a:solidFill>
                  <a:srgbClr val="000000"/>
                </a:solidFill>
              </a:rPr>
              <a:t>138,700 </a:t>
            </a:r>
            <a:r>
              <a:rPr lang="en-GB" sz="2800" dirty="0">
                <a:solidFill>
                  <a:srgbClr val="000000"/>
                </a:solidFill>
              </a:rPr>
              <a:t>employees </a:t>
            </a:r>
          </a:p>
          <a:p>
            <a:pPr marL="266700" indent="-266700">
              <a:spcAft>
                <a:spcPts val="2400"/>
              </a:spcAft>
              <a:buFont typeface="Arial"/>
              <a:buChar char="•"/>
              <a:tabLst>
                <a:tab pos="266700" algn="l"/>
              </a:tabLst>
            </a:pPr>
            <a:r>
              <a:rPr lang="en-GB" sz="2800" dirty="0" smtClean="0">
                <a:solidFill>
                  <a:srgbClr val="000000"/>
                </a:solidFill>
              </a:rPr>
              <a:t>30 </a:t>
            </a:r>
            <a:r>
              <a:rPr lang="en-GB" sz="2800" dirty="0">
                <a:solidFill>
                  <a:srgbClr val="000000"/>
                </a:solidFill>
              </a:rPr>
              <a:t>factories </a:t>
            </a:r>
            <a:r>
              <a:rPr lang="en-GB" sz="2800" dirty="0" smtClean="0">
                <a:solidFill>
                  <a:srgbClr val="000000"/>
                </a:solidFill>
              </a:rPr>
              <a:t>in Japan</a:t>
            </a:r>
            <a:endParaRPr lang="en-GB" altLang="ja-JP" sz="2800" dirty="0" smtClean="0">
              <a:solidFill>
                <a:srgbClr val="000000"/>
              </a:solidFill>
              <a:latin typeface="Arial"/>
              <a:cs typeface="Arial"/>
            </a:endParaRPr>
          </a:p>
        </p:txBody>
      </p:sp>
    </p:spTree>
    <p:extLst>
      <p:ext uri="{BB962C8B-B14F-4D97-AF65-F5344CB8AC3E}">
        <p14:creationId xmlns:p14="http://schemas.microsoft.com/office/powerpoint/2010/main" val="547024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4294967295"/>
          </p:nvPr>
        </p:nvSpPr>
        <p:spPr>
          <a:xfrm>
            <a:off x="3124200" y="649840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smtClean="0"/>
              <a:t>COPYRIGHT MITSUBISHI ELECTRIC</a:t>
            </a:r>
            <a:endParaRPr lang="en-US" dirty="0"/>
          </a:p>
        </p:txBody>
      </p:sp>
      <p:pic>
        <p:nvPicPr>
          <p:cNvPr id="7" name="Picture 3" descr="iStock_000001193229Small.jpg"/>
          <p:cNvPicPr>
            <a:picLocks noChangeAspect="1"/>
          </p:cNvPicPr>
          <p:nvPr/>
        </p:nvPicPr>
        <p:blipFill>
          <a:blip r:embed="rId2">
            <a:alphaModFix amt="32000"/>
            <a:extLst>
              <a:ext uri="{28A0092B-C50C-407E-A947-70E740481C1C}">
                <a14:useLocalDpi xmlns:a14="http://schemas.microsoft.com/office/drawing/2010/main" val="0"/>
              </a:ext>
            </a:extLst>
          </a:blip>
          <a:srcRect/>
          <a:stretch>
            <a:fillRect/>
          </a:stretch>
        </p:blipFill>
        <p:spPr bwMode="auto">
          <a:xfrm>
            <a:off x="-36513" y="765175"/>
            <a:ext cx="9204326" cy="4454525"/>
          </a:xfrm>
          <a:prstGeom prst="rect">
            <a:avLst/>
          </a:prstGeom>
          <a:noFill/>
          <a:ln>
            <a:noFill/>
          </a:ln>
          <a:extLst>
            <a:ext uri="{909E8E84-426E-40DD-AFC4-6F175D3DCCD1}">
              <a14:hiddenFill xmlns:a14="http://schemas.microsoft.com/office/drawing/2010/main">
                <a:solidFill>
                  <a:srgbClr val="FFFFFF">
                    <a:alpha val="3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0" y="973138"/>
            <a:ext cx="9144000" cy="632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kumimoji="1" lang="en-US" altLang="ja-JP" sz="2800" b="1" dirty="0">
                <a:solidFill>
                  <a:srgbClr val="333333"/>
                </a:solidFill>
                <a:latin typeface="Times New Roman" charset="0"/>
              </a:rPr>
              <a:t>Thank you.</a:t>
            </a:r>
          </a:p>
          <a:p>
            <a:pPr algn="ctr">
              <a:spcBef>
                <a:spcPct val="20000"/>
              </a:spcBef>
            </a:pPr>
            <a:r>
              <a:rPr kumimoji="1" lang="en-US" altLang="ja-JP" sz="2800" b="1" dirty="0" err="1">
                <a:solidFill>
                  <a:srgbClr val="333333"/>
                </a:solidFill>
                <a:latin typeface="Times New Roman" charset="0"/>
              </a:rPr>
              <a:t>Danke</a:t>
            </a:r>
            <a:r>
              <a:rPr kumimoji="1" lang="en-US" altLang="ja-JP" sz="2800" b="1" dirty="0">
                <a:solidFill>
                  <a:srgbClr val="333333"/>
                </a:solidFill>
                <a:latin typeface="Times New Roman" charset="0"/>
              </a:rPr>
              <a:t>.</a:t>
            </a:r>
          </a:p>
          <a:p>
            <a:pPr algn="ctr">
              <a:spcBef>
                <a:spcPct val="20000"/>
              </a:spcBef>
            </a:pPr>
            <a:r>
              <a:rPr kumimoji="1" lang="en-US" altLang="ja-JP" sz="2800" b="1" dirty="0">
                <a:solidFill>
                  <a:srgbClr val="333333"/>
                </a:solidFill>
                <a:latin typeface="Times New Roman" charset="0"/>
              </a:rPr>
              <a:t>Merci.</a:t>
            </a:r>
          </a:p>
          <a:p>
            <a:pPr algn="ctr">
              <a:spcBef>
                <a:spcPct val="20000"/>
              </a:spcBef>
            </a:pPr>
            <a:r>
              <a:rPr kumimoji="1" lang="en-US" altLang="ja-JP" sz="2800" b="1" dirty="0">
                <a:solidFill>
                  <a:srgbClr val="333333"/>
                </a:solidFill>
                <a:latin typeface="Times New Roman" charset="0"/>
              </a:rPr>
              <a:t>Grazie.</a:t>
            </a:r>
          </a:p>
          <a:p>
            <a:pPr algn="ctr">
              <a:spcBef>
                <a:spcPct val="20000"/>
              </a:spcBef>
            </a:pPr>
            <a:r>
              <a:rPr kumimoji="1" lang="en-US" altLang="ja-JP" sz="2800" b="1" dirty="0">
                <a:solidFill>
                  <a:srgbClr val="333333"/>
                </a:solidFill>
                <a:latin typeface="Times New Roman" charset="0"/>
              </a:rPr>
              <a:t>Gracias.</a:t>
            </a:r>
          </a:p>
          <a:p>
            <a:pPr algn="ctr">
              <a:spcBef>
                <a:spcPct val="20000"/>
              </a:spcBef>
            </a:pPr>
            <a:r>
              <a:rPr kumimoji="1" lang="en-US" altLang="ja-JP" sz="2800" b="1" dirty="0" err="1" smtClean="0">
                <a:solidFill>
                  <a:srgbClr val="333333"/>
                </a:solidFill>
                <a:latin typeface="Times New Roman" charset="0"/>
              </a:rPr>
              <a:t>Teşekkürler</a:t>
            </a:r>
            <a:r>
              <a:rPr kumimoji="1" lang="en-US" altLang="ja-JP" sz="2800" b="1" dirty="0" smtClean="0">
                <a:solidFill>
                  <a:srgbClr val="333333"/>
                </a:solidFill>
                <a:latin typeface="Times New Roman" charset="0"/>
              </a:rPr>
              <a:t>.</a:t>
            </a:r>
          </a:p>
          <a:p>
            <a:pPr algn="ctr">
              <a:spcBef>
                <a:spcPct val="20000"/>
              </a:spcBef>
            </a:pPr>
            <a:r>
              <a:rPr kumimoji="1" lang="ar-EG" altLang="ja-JP" sz="3600" b="1" dirty="0" smtClean="0">
                <a:solidFill>
                  <a:srgbClr val="333333"/>
                </a:solidFill>
                <a:latin typeface="Times New Roman" charset="0"/>
                <a:cs typeface="Times New Roman" charset="0"/>
              </a:rPr>
              <a:t>شكرا</a:t>
            </a:r>
            <a:endParaRPr kumimoji="1" lang="en-GB" altLang="ja-JP" sz="3600" b="1" dirty="0" smtClean="0">
              <a:solidFill>
                <a:srgbClr val="333333"/>
              </a:solidFill>
              <a:latin typeface="Times New Roman" charset="0"/>
              <a:cs typeface="Times New Roman" charset="0"/>
            </a:endParaRPr>
          </a:p>
          <a:p>
            <a:pPr algn="ctr">
              <a:spcBef>
                <a:spcPct val="20000"/>
              </a:spcBef>
            </a:pPr>
            <a:r>
              <a:rPr kumimoji="1" lang="ja-JP" altLang="en-US" sz="2800" b="1" dirty="0" smtClean="0">
                <a:solidFill>
                  <a:srgbClr val="333333"/>
                </a:solidFill>
                <a:latin typeface="Times New Roman" charset="0"/>
                <a:cs typeface="Times New Roman" charset="0"/>
              </a:rPr>
              <a:t>ありがとう</a:t>
            </a:r>
            <a:r>
              <a:rPr kumimoji="1" lang="ja-JP" altLang="en-US" sz="2800" b="1" dirty="0">
                <a:solidFill>
                  <a:srgbClr val="333333"/>
                </a:solidFill>
                <a:latin typeface="Times New Roman" charset="0"/>
                <a:cs typeface="Times New Roman" charset="0"/>
              </a:rPr>
              <a:t>ございました。</a:t>
            </a:r>
          </a:p>
          <a:p>
            <a:pPr algn="ctr">
              <a:spcBef>
                <a:spcPct val="20000"/>
              </a:spcBef>
            </a:pPr>
            <a:r>
              <a:rPr kumimoji="1" lang="ja-JP" altLang="en-US" sz="2800" b="1" dirty="0">
                <a:solidFill>
                  <a:srgbClr val="333333"/>
                </a:solidFill>
                <a:latin typeface="Times New Roman" charset="0"/>
                <a:cs typeface="Times New Roman" charset="0"/>
              </a:rPr>
              <a:t>謝謝。</a:t>
            </a:r>
          </a:p>
          <a:p>
            <a:pPr algn="ctr">
              <a:spcBef>
                <a:spcPct val="20000"/>
              </a:spcBef>
            </a:pPr>
            <a:r>
              <a:rPr kumimoji="1" lang="en-US" altLang="ja-JP" sz="2800" b="1" dirty="0" err="1">
                <a:solidFill>
                  <a:srgbClr val="333333"/>
                </a:solidFill>
                <a:latin typeface="Times New Roman" charset="0"/>
                <a:cs typeface="Times New Roman" charset="0"/>
              </a:rPr>
              <a:t>спасибо</a:t>
            </a:r>
            <a:endParaRPr kumimoji="1" lang="en-US" altLang="ja-JP" sz="2800" b="1" dirty="0">
              <a:solidFill>
                <a:srgbClr val="333333"/>
              </a:solidFill>
              <a:latin typeface="Times New Roman" charset="0"/>
              <a:cs typeface="Times New Roman" charset="0"/>
            </a:endParaRPr>
          </a:p>
          <a:p>
            <a:pPr algn="ctr">
              <a:spcBef>
                <a:spcPct val="20000"/>
              </a:spcBef>
            </a:pPr>
            <a:r>
              <a:rPr kumimoji="1" lang="en-US" altLang="ja-JP" sz="5400" b="1" dirty="0">
                <a:solidFill>
                  <a:srgbClr val="333333"/>
                </a:solidFill>
                <a:latin typeface="Times New Roman" charset="0"/>
                <a:cs typeface="Times New Roman" charset="0"/>
              </a:rPr>
              <a:t> </a:t>
            </a:r>
            <a:endParaRPr kumimoji="1" lang="ja-JP" altLang="en-US" sz="5400" b="1" dirty="0">
              <a:solidFill>
                <a:srgbClr val="333333"/>
              </a:solidFill>
              <a:latin typeface="Times New Roman" charset="0"/>
              <a:cs typeface="Times New Roman" charset="0"/>
            </a:endParaRPr>
          </a:p>
        </p:txBody>
      </p:sp>
    </p:spTree>
    <p:extLst>
      <p:ext uri="{BB962C8B-B14F-4D97-AF65-F5344CB8AC3E}">
        <p14:creationId xmlns:p14="http://schemas.microsoft.com/office/powerpoint/2010/main" val="963805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File-srv1\共有2\第2営業局\0-表示標準各種（マニュアルとロゴ）\三菱電機表示標準\三菱電機ロゴ【海外用一式】ai-eps-jpg\海外 コーポレートロゴ＋CFB カラー.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188" y="1720989"/>
            <a:ext cx="6745625" cy="293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25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a:spLocks noChangeArrowheads="1"/>
          </p:cNvSpPr>
          <p:nvPr/>
        </p:nvSpPr>
        <p:spPr bwMode="auto">
          <a:xfrm>
            <a:off x="6705600" y="43307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59" name="正方形/長方形 58"/>
          <p:cNvSpPr>
            <a:spLocks noChangeArrowheads="1"/>
          </p:cNvSpPr>
          <p:nvPr/>
        </p:nvSpPr>
        <p:spPr bwMode="auto">
          <a:xfrm>
            <a:off x="430213" y="4330700"/>
            <a:ext cx="1979612"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0" name="正方形/長方形 59"/>
          <p:cNvSpPr>
            <a:spLocks noChangeArrowheads="1"/>
          </p:cNvSpPr>
          <p:nvPr/>
        </p:nvSpPr>
        <p:spPr bwMode="auto">
          <a:xfrm>
            <a:off x="2514600" y="43307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1" name="正方形/長方形 60"/>
          <p:cNvSpPr>
            <a:spLocks noChangeArrowheads="1"/>
          </p:cNvSpPr>
          <p:nvPr/>
        </p:nvSpPr>
        <p:spPr bwMode="auto">
          <a:xfrm>
            <a:off x="4584700" y="43307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2" name="正方形/長方形 61"/>
          <p:cNvSpPr>
            <a:spLocks noChangeArrowheads="1"/>
          </p:cNvSpPr>
          <p:nvPr/>
        </p:nvSpPr>
        <p:spPr bwMode="auto">
          <a:xfrm>
            <a:off x="6705600" y="5246688"/>
            <a:ext cx="1979613" cy="792162"/>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3" name="正方形/長方形 62"/>
          <p:cNvSpPr>
            <a:spLocks noChangeArrowheads="1"/>
          </p:cNvSpPr>
          <p:nvPr/>
        </p:nvSpPr>
        <p:spPr bwMode="auto">
          <a:xfrm>
            <a:off x="430213" y="5246688"/>
            <a:ext cx="1979612" cy="792162"/>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4" name="正方形/長方形 63"/>
          <p:cNvSpPr>
            <a:spLocks noChangeArrowheads="1"/>
          </p:cNvSpPr>
          <p:nvPr/>
        </p:nvSpPr>
        <p:spPr bwMode="auto">
          <a:xfrm>
            <a:off x="2514600" y="5246688"/>
            <a:ext cx="1979613" cy="792162"/>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5" name="正方形/長方形 64"/>
          <p:cNvSpPr>
            <a:spLocks noChangeArrowheads="1"/>
          </p:cNvSpPr>
          <p:nvPr/>
        </p:nvSpPr>
        <p:spPr bwMode="auto">
          <a:xfrm>
            <a:off x="4584700" y="5246688"/>
            <a:ext cx="1979613" cy="792162"/>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66" name="テキスト ボックス 19"/>
          <p:cNvSpPr txBox="1">
            <a:spLocks noChangeArrowheads="1"/>
          </p:cNvSpPr>
          <p:nvPr/>
        </p:nvSpPr>
        <p:spPr bwMode="auto">
          <a:xfrm>
            <a:off x="149225" y="762000"/>
            <a:ext cx="8001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About “Mitsubishi”</a:t>
            </a:r>
            <a:r>
              <a:rPr lang="en-US" altLang="ja-JP" sz="2000" i="1">
                <a:solidFill>
                  <a:srgbClr val="000000"/>
                </a:solidFill>
                <a:latin typeface="Arial Narrow" panose="020B0606020202030204" pitchFamily="34" charset="0"/>
              </a:rPr>
              <a:t> — </a:t>
            </a:r>
            <a:r>
              <a:rPr lang="en-US" altLang="ja-JP" sz="2000">
                <a:solidFill>
                  <a:srgbClr val="000000"/>
                </a:solidFill>
                <a:latin typeface="Arial Narrow" panose="020B0606020202030204" pitchFamily="34" charset="0"/>
              </a:rPr>
              <a:t>Mitsubishi Companies</a:t>
            </a:r>
          </a:p>
        </p:txBody>
      </p:sp>
      <p:pic>
        <p:nvPicPr>
          <p:cNvPr id="67" name="Picture 22"/>
          <p:cNvPicPr>
            <a:picLocks noChangeAspect="1" noChangeArrowheads="1"/>
          </p:cNvPicPr>
          <p:nvPr/>
        </p:nvPicPr>
        <p:blipFill>
          <a:blip r:embed="rId2">
            <a:extLst>
              <a:ext uri="{28A0092B-C50C-407E-A947-70E740481C1C}">
                <a14:useLocalDpi xmlns:a14="http://schemas.microsoft.com/office/drawing/2010/main" val="0"/>
              </a:ext>
            </a:extLst>
          </a:blip>
          <a:srcRect l="1128" t="3181" r="1416" b="3043"/>
          <a:stretch>
            <a:fillRect/>
          </a:stretch>
        </p:blipFill>
        <p:spPr bwMode="auto">
          <a:xfrm>
            <a:off x="6102350" y="1555750"/>
            <a:ext cx="2622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23"/>
          <p:cNvSpPr txBox="1">
            <a:spLocks noChangeArrowheads="1"/>
          </p:cNvSpPr>
          <p:nvPr/>
        </p:nvSpPr>
        <p:spPr bwMode="auto">
          <a:xfrm>
            <a:off x="6675438" y="2701925"/>
            <a:ext cx="1544637" cy="269875"/>
          </a:xfrm>
          <a:prstGeom prst="rect">
            <a:avLst/>
          </a:prstGeom>
          <a:noFill/>
          <a:ln w="9525">
            <a:noFill/>
            <a:miter lim="800000"/>
            <a:headEnd/>
            <a:tailEnd/>
          </a:ln>
          <a:effectLst>
            <a:prstShdw prst="shdw17" dist="17961" dir="2700000">
              <a:srgbClr val="BBE0E3">
                <a:gamma/>
                <a:shade val="60000"/>
                <a:invGamma/>
                <a:alpha val="74998"/>
              </a:srgbClr>
            </a:prstShdw>
          </a:effec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The Three Principles</a:t>
            </a:r>
          </a:p>
        </p:txBody>
      </p:sp>
      <p:sp>
        <p:nvSpPr>
          <p:cNvPr id="69" name="正方形/長方形 68"/>
          <p:cNvSpPr>
            <a:spLocks noChangeArrowheads="1"/>
          </p:cNvSpPr>
          <p:nvPr/>
        </p:nvSpPr>
        <p:spPr bwMode="auto">
          <a:xfrm>
            <a:off x="430213" y="3429000"/>
            <a:ext cx="1979612"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0" name="正方形/長方形 69"/>
          <p:cNvSpPr>
            <a:spLocks noChangeArrowheads="1"/>
          </p:cNvSpPr>
          <p:nvPr/>
        </p:nvSpPr>
        <p:spPr bwMode="auto">
          <a:xfrm>
            <a:off x="2514600" y="34290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1" name="正方形/長方形 70"/>
          <p:cNvSpPr>
            <a:spLocks noChangeArrowheads="1"/>
          </p:cNvSpPr>
          <p:nvPr/>
        </p:nvSpPr>
        <p:spPr bwMode="auto">
          <a:xfrm>
            <a:off x="4584700" y="34290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2" name="正方形/長方形 71"/>
          <p:cNvSpPr>
            <a:spLocks noChangeArrowheads="1"/>
          </p:cNvSpPr>
          <p:nvPr/>
        </p:nvSpPr>
        <p:spPr bwMode="auto">
          <a:xfrm>
            <a:off x="6705600" y="3429000"/>
            <a:ext cx="1979613" cy="792163"/>
          </a:xfrm>
          <a:prstGeom prst="rect">
            <a:avLst/>
          </a:prstGeom>
          <a:solidFill>
            <a:srgbClr val="FFFFFF">
              <a:lumMod val="85000"/>
            </a:srgb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3" name="TextBox 35"/>
          <p:cNvSpPr txBox="1">
            <a:spLocks noChangeArrowheads="1"/>
          </p:cNvSpPr>
          <p:nvPr/>
        </p:nvSpPr>
        <p:spPr bwMode="auto">
          <a:xfrm>
            <a:off x="417513" y="3930650"/>
            <a:ext cx="19796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Electric &amp; Electronics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2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74" name="Text Box 7"/>
          <p:cNvSpPr txBox="1">
            <a:spLocks noChangeArrowheads="1"/>
          </p:cNvSpPr>
          <p:nvPr/>
        </p:nvSpPr>
        <p:spPr bwMode="auto">
          <a:xfrm>
            <a:off x="609600" y="3486150"/>
            <a:ext cx="16192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200" b="1">
                <a:solidFill>
                  <a:srgbClr val="FFFFFF"/>
                </a:solidFill>
                <a:cs typeface="Arial" panose="020B0604020202020204" pitchFamily="34" charset="0"/>
              </a:rPr>
              <a:t>Mitsubishi Electric Corporation </a:t>
            </a:r>
          </a:p>
        </p:txBody>
      </p:sp>
      <p:sp>
        <p:nvSpPr>
          <p:cNvPr id="75" name="TextBox 36"/>
          <p:cNvSpPr txBox="1">
            <a:spLocks noChangeArrowheads="1"/>
          </p:cNvSpPr>
          <p:nvPr/>
        </p:nvSpPr>
        <p:spPr bwMode="auto">
          <a:xfrm>
            <a:off x="2522538" y="3871913"/>
            <a:ext cx="1979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Ships, Aircraft, Steel Structures, </a:t>
            </a:r>
          </a:p>
          <a:p>
            <a:pPr algn="ctr" fontAlgn="base">
              <a:spcBef>
                <a:spcPct val="0"/>
              </a:spcBef>
              <a:spcAft>
                <a:spcPct val="0"/>
              </a:spcAft>
            </a:pPr>
            <a:r>
              <a:rPr lang="en-US" altLang="ja-JP" sz="1000">
                <a:solidFill>
                  <a:srgbClr val="000000"/>
                </a:solidFill>
                <a:cs typeface="Arial" panose="020B0604020202020204" pitchFamily="34" charset="0"/>
              </a:rPr>
              <a:t>Power Generation</a:t>
            </a:r>
          </a:p>
        </p:txBody>
      </p:sp>
      <p:sp>
        <p:nvSpPr>
          <p:cNvPr id="76" name="TextBox 36"/>
          <p:cNvSpPr txBox="1">
            <a:spLocks noChangeArrowheads="1"/>
          </p:cNvSpPr>
          <p:nvPr/>
        </p:nvSpPr>
        <p:spPr bwMode="auto">
          <a:xfrm>
            <a:off x="2522538" y="3475038"/>
            <a:ext cx="19796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Mitsubishi Heavy</a:t>
            </a:r>
            <a:endParaRPr lang="ja-JP" altLang="en-US" sz="1100" b="1">
              <a:solidFill>
                <a:srgbClr val="000000"/>
              </a:solidFill>
              <a:cs typeface="Arial" panose="020B0604020202020204" pitchFamily="34" charset="0"/>
            </a:endParaRPr>
          </a:p>
          <a:p>
            <a:pPr algn="ctr" fontAlgn="base">
              <a:lnSpc>
                <a:spcPts val="1250"/>
              </a:lnSpc>
              <a:spcBef>
                <a:spcPct val="0"/>
              </a:spcBef>
              <a:spcAft>
                <a:spcPct val="0"/>
              </a:spcAft>
            </a:pPr>
            <a:r>
              <a:rPr lang="en-US" altLang="ja-JP" sz="1100" b="1">
                <a:solidFill>
                  <a:srgbClr val="000000"/>
                </a:solidFill>
                <a:cs typeface="Arial" panose="020B0604020202020204" pitchFamily="34" charset="0"/>
              </a:rPr>
              <a:t>Industries, Ltd.</a:t>
            </a:r>
            <a:endParaRPr lang="en-US" altLang="ja-JP" sz="1100">
              <a:solidFill>
                <a:srgbClr val="000000"/>
              </a:solidFill>
              <a:cs typeface="Arial" panose="020B0604020202020204" pitchFamily="34" charset="0"/>
            </a:endParaRPr>
          </a:p>
        </p:txBody>
      </p:sp>
      <p:sp>
        <p:nvSpPr>
          <p:cNvPr id="77" name="TextBox 36"/>
          <p:cNvSpPr txBox="1">
            <a:spLocks noChangeArrowheads="1"/>
          </p:cNvSpPr>
          <p:nvPr/>
        </p:nvSpPr>
        <p:spPr bwMode="auto">
          <a:xfrm>
            <a:off x="4572000" y="3949700"/>
            <a:ext cx="1979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Automobiles</a:t>
            </a:r>
          </a:p>
        </p:txBody>
      </p:sp>
      <p:sp>
        <p:nvSpPr>
          <p:cNvPr id="78" name="TextBox 36"/>
          <p:cNvSpPr txBox="1">
            <a:spLocks noChangeArrowheads="1"/>
          </p:cNvSpPr>
          <p:nvPr/>
        </p:nvSpPr>
        <p:spPr bwMode="auto">
          <a:xfrm>
            <a:off x="4572000" y="3475038"/>
            <a:ext cx="19796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Mitsubishi Motors Corporation</a:t>
            </a:r>
          </a:p>
        </p:txBody>
      </p:sp>
      <p:sp>
        <p:nvSpPr>
          <p:cNvPr id="79" name="TextBox 36"/>
          <p:cNvSpPr txBox="1">
            <a:spLocks noChangeArrowheads="1"/>
          </p:cNvSpPr>
          <p:nvPr/>
        </p:nvSpPr>
        <p:spPr bwMode="auto">
          <a:xfrm>
            <a:off x="6705600" y="3949700"/>
            <a:ext cx="1979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Trading</a:t>
            </a:r>
          </a:p>
        </p:txBody>
      </p:sp>
      <p:sp>
        <p:nvSpPr>
          <p:cNvPr id="80" name="TextBox 36"/>
          <p:cNvSpPr txBox="1">
            <a:spLocks noChangeArrowheads="1"/>
          </p:cNvSpPr>
          <p:nvPr/>
        </p:nvSpPr>
        <p:spPr bwMode="auto">
          <a:xfrm>
            <a:off x="6705600" y="3554413"/>
            <a:ext cx="19796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Mitsubishi Corporation</a:t>
            </a:r>
          </a:p>
        </p:txBody>
      </p:sp>
      <p:sp>
        <p:nvSpPr>
          <p:cNvPr id="81" name="TextBox 36"/>
          <p:cNvSpPr txBox="1">
            <a:spLocks noChangeArrowheads="1"/>
          </p:cNvSpPr>
          <p:nvPr/>
        </p:nvSpPr>
        <p:spPr bwMode="auto">
          <a:xfrm>
            <a:off x="2522538" y="4848225"/>
            <a:ext cx="19796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Cameras, Optical Equipment</a:t>
            </a:r>
          </a:p>
        </p:txBody>
      </p:sp>
      <p:sp>
        <p:nvSpPr>
          <p:cNvPr id="82" name="TextBox 36"/>
          <p:cNvSpPr txBox="1">
            <a:spLocks noChangeArrowheads="1"/>
          </p:cNvSpPr>
          <p:nvPr/>
        </p:nvSpPr>
        <p:spPr bwMode="auto">
          <a:xfrm>
            <a:off x="2522538" y="4454525"/>
            <a:ext cx="197961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Nikon Corporation</a:t>
            </a:r>
          </a:p>
        </p:txBody>
      </p:sp>
      <p:sp>
        <p:nvSpPr>
          <p:cNvPr id="83" name="TextBox 36"/>
          <p:cNvSpPr txBox="1">
            <a:spLocks noChangeArrowheads="1"/>
          </p:cNvSpPr>
          <p:nvPr/>
        </p:nvSpPr>
        <p:spPr bwMode="auto">
          <a:xfrm>
            <a:off x="4572000" y="4848225"/>
            <a:ext cx="19796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Insurance</a:t>
            </a:r>
          </a:p>
        </p:txBody>
      </p:sp>
      <p:sp>
        <p:nvSpPr>
          <p:cNvPr id="84" name="TextBox 36"/>
          <p:cNvSpPr txBox="1">
            <a:spLocks noChangeArrowheads="1"/>
          </p:cNvSpPr>
          <p:nvPr/>
        </p:nvSpPr>
        <p:spPr bwMode="auto">
          <a:xfrm>
            <a:off x="4552950" y="4373563"/>
            <a:ext cx="19796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ts val="12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Tokyo Marine &amp; Nichido Fire Insurance Co., Ltd.</a:t>
            </a:r>
            <a:endPar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5" name="TextBox 36"/>
          <p:cNvSpPr txBox="1">
            <a:spLocks noChangeArrowheads="1"/>
          </p:cNvSpPr>
          <p:nvPr/>
        </p:nvSpPr>
        <p:spPr bwMode="auto">
          <a:xfrm>
            <a:off x="6705600" y="4848225"/>
            <a:ext cx="19796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Food</a:t>
            </a:r>
          </a:p>
        </p:txBody>
      </p:sp>
      <p:sp>
        <p:nvSpPr>
          <p:cNvPr id="86" name="TextBox 36"/>
          <p:cNvSpPr txBox="1">
            <a:spLocks noChangeArrowheads="1"/>
          </p:cNvSpPr>
          <p:nvPr/>
        </p:nvSpPr>
        <p:spPr bwMode="auto">
          <a:xfrm>
            <a:off x="6707188" y="4449763"/>
            <a:ext cx="1979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ts val="12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Kirin Holdings Co., Ltd.</a:t>
            </a:r>
          </a:p>
        </p:txBody>
      </p:sp>
      <p:sp>
        <p:nvSpPr>
          <p:cNvPr id="87" name="TextBox 36"/>
          <p:cNvSpPr txBox="1">
            <a:spLocks noChangeArrowheads="1"/>
          </p:cNvSpPr>
          <p:nvPr/>
        </p:nvSpPr>
        <p:spPr bwMode="auto">
          <a:xfrm>
            <a:off x="431800" y="4848225"/>
            <a:ext cx="19796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Banking</a:t>
            </a:r>
          </a:p>
        </p:txBody>
      </p:sp>
      <p:sp>
        <p:nvSpPr>
          <p:cNvPr id="88" name="TextBox 36"/>
          <p:cNvSpPr txBox="1">
            <a:spLocks noChangeArrowheads="1"/>
          </p:cNvSpPr>
          <p:nvPr/>
        </p:nvSpPr>
        <p:spPr bwMode="auto">
          <a:xfrm>
            <a:off x="407988" y="4373563"/>
            <a:ext cx="19796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The Bank of</a:t>
            </a:r>
          </a:p>
          <a:p>
            <a:pPr algn="ctr" fontAlgn="base">
              <a:lnSpc>
                <a:spcPts val="1250"/>
              </a:lnSpc>
              <a:spcBef>
                <a:spcPct val="0"/>
              </a:spcBef>
              <a:spcAft>
                <a:spcPct val="0"/>
              </a:spcAft>
            </a:pPr>
            <a:r>
              <a:rPr lang="en-US" altLang="ja-JP" sz="1100" b="1">
                <a:solidFill>
                  <a:srgbClr val="000000"/>
                </a:solidFill>
                <a:cs typeface="Arial" panose="020B0604020202020204" pitchFamily="34" charset="0"/>
              </a:rPr>
              <a:t>Tokyo-Mitsubishi UFJ, Ltd.</a:t>
            </a:r>
          </a:p>
        </p:txBody>
      </p:sp>
      <p:sp>
        <p:nvSpPr>
          <p:cNvPr id="89" name="TextBox 36"/>
          <p:cNvSpPr txBox="1">
            <a:spLocks noChangeArrowheads="1"/>
          </p:cNvSpPr>
          <p:nvPr/>
        </p:nvSpPr>
        <p:spPr bwMode="auto">
          <a:xfrm>
            <a:off x="2522538" y="5754688"/>
            <a:ext cx="197961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Chemicals, Ceramics &amp; Glass</a:t>
            </a:r>
          </a:p>
        </p:txBody>
      </p:sp>
      <p:sp>
        <p:nvSpPr>
          <p:cNvPr id="90" name="TextBox 36"/>
          <p:cNvSpPr txBox="1">
            <a:spLocks noChangeArrowheads="1"/>
          </p:cNvSpPr>
          <p:nvPr/>
        </p:nvSpPr>
        <p:spPr bwMode="auto">
          <a:xfrm>
            <a:off x="2522538" y="5360988"/>
            <a:ext cx="197961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Asahi Glass Co., Ltd.</a:t>
            </a:r>
          </a:p>
        </p:txBody>
      </p:sp>
      <p:sp>
        <p:nvSpPr>
          <p:cNvPr id="91" name="TextBox 36"/>
          <p:cNvSpPr txBox="1">
            <a:spLocks noChangeArrowheads="1"/>
          </p:cNvSpPr>
          <p:nvPr/>
        </p:nvSpPr>
        <p:spPr bwMode="auto">
          <a:xfrm>
            <a:off x="4572000" y="5754688"/>
            <a:ext cx="197961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pPr>
            <a:r>
              <a:rPr lang="en-US" altLang="ja-JP" sz="1000">
                <a:solidFill>
                  <a:srgbClr val="000000"/>
                </a:solidFill>
                <a:cs typeface="Arial" panose="020B0604020202020204" pitchFamily="34" charset="0"/>
              </a:rPr>
              <a:t>Consulting &amp; Research</a:t>
            </a:r>
          </a:p>
        </p:txBody>
      </p:sp>
      <p:sp>
        <p:nvSpPr>
          <p:cNvPr id="92" name="TextBox 36"/>
          <p:cNvSpPr txBox="1">
            <a:spLocks noChangeArrowheads="1"/>
          </p:cNvSpPr>
          <p:nvPr/>
        </p:nvSpPr>
        <p:spPr bwMode="auto">
          <a:xfrm>
            <a:off x="4572000" y="5272088"/>
            <a:ext cx="197961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ts val="12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Mitsubishi Research Institute, Inc.</a:t>
            </a:r>
          </a:p>
        </p:txBody>
      </p:sp>
      <p:sp>
        <p:nvSpPr>
          <p:cNvPr id="93" name="TextBox 36"/>
          <p:cNvSpPr txBox="1">
            <a:spLocks noChangeArrowheads="1"/>
          </p:cNvSpPr>
          <p:nvPr/>
        </p:nvSpPr>
        <p:spPr bwMode="auto">
          <a:xfrm>
            <a:off x="6705600" y="5676900"/>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Resources &amp; Energy,</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Nonferrous Metals </a:t>
            </a:r>
          </a:p>
        </p:txBody>
      </p:sp>
      <p:sp>
        <p:nvSpPr>
          <p:cNvPr id="94" name="TextBox 36"/>
          <p:cNvSpPr txBox="1">
            <a:spLocks noChangeArrowheads="1"/>
          </p:cNvSpPr>
          <p:nvPr/>
        </p:nvSpPr>
        <p:spPr bwMode="auto">
          <a:xfrm>
            <a:off x="6705600" y="5354638"/>
            <a:ext cx="19796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ts val="12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JX Holdings, Inc.</a:t>
            </a:r>
          </a:p>
        </p:txBody>
      </p:sp>
      <p:sp>
        <p:nvSpPr>
          <p:cNvPr id="95" name="TextBox 36"/>
          <p:cNvSpPr txBox="1">
            <a:spLocks noChangeArrowheads="1"/>
          </p:cNvSpPr>
          <p:nvPr/>
        </p:nvSpPr>
        <p:spPr bwMode="auto">
          <a:xfrm>
            <a:off x="431800" y="5754688"/>
            <a:ext cx="197961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Construction, Real Estate, Hotels</a:t>
            </a:r>
            <a:endParaRPr kumimoji="1" lang="ja-JP"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96" name="TextBox 36"/>
          <p:cNvSpPr txBox="1">
            <a:spLocks noChangeArrowheads="1"/>
          </p:cNvSpPr>
          <p:nvPr/>
        </p:nvSpPr>
        <p:spPr bwMode="auto">
          <a:xfrm>
            <a:off x="407988" y="5360988"/>
            <a:ext cx="197961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ctr"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fontAlgn="base">
              <a:lnSpc>
                <a:spcPts val="1250"/>
              </a:lnSpc>
              <a:spcBef>
                <a:spcPct val="0"/>
              </a:spcBef>
              <a:spcAft>
                <a:spcPct val="0"/>
              </a:spcAft>
            </a:pPr>
            <a:r>
              <a:rPr lang="en-US" altLang="ja-JP" sz="1100" b="1">
                <a:solidFill>
                  <a:srgbClr val="000000"/>
                </a:solidFill>
                <a:cs typeface="Arial" panose="020B0604020202020204" pitchFamily="34" charset="0"/>
              </a:rPr>
              <a:t>Mitsubishi Estate Co., Ltd.</a:t>
            </a:r>
          </a:p>
        </p:txBody>
      </p:sp>
      <p:cxnSp>
        <p:nvCxnSpPr>
          <p:cNvPr id="97" name="直線コネクタ 62"/>
          <p:cNvCxnSpPr>
            <a:cxnSpLocks noChangeShapeType="1"/>
          </p:cNvCxnSpPr>
          <p:nvPr/>
        </p:nvCxnSpPr>
        <p:spPr bwMode="auto">
          <a:xfrm>
            <a:off x="2608263" y="3841750"/>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98" name="直線コネクタ 62"/>
          <p:cNvCxnSpPr>
            <a:cxnSpLocks noChangeShapeType="1"/>
          </p:cNvCxnSpPr>
          <p:nvPr/>
        </p:nvCxnSpPr>
        <p:spPr bwMode="auto">
          <a:xfrm>
            <a:off x="4657725" y="3841750"/>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99" name="直線コネクタ 62"/>
          <p:cNvCxnSpPr>
            <a:cxnSpLocks noChangeShapeType="1"/>
          </p:cNvCxnSpPr>
          <p:nvPr/>
        </p:nvCxnSpPr>
        <p:spPr bwMode="auto">
          <a:xfrm>
            <a:off x="6791325" y="3841750"/>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0" name="直線コネクタ 62"/>
          <p:cNvCxnSpPr>
            <a:cxnSpLocks noChangeShapeType="1"/>
          </p:cNvCxnSpPr>
          <p:nvPr/>
        </p:nvCxnSpPr>
        <p:spPr bwMode="auto">
          <a:xfrm>
            <a:off x="2608263" y="4740275"/>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1" name="直線コネクタ 62"/>
          <p:cNvCxnSpPr>
            <a:cxnSpLocks noChangeShapeType="1"/>
          </p:cNvCxnSpPr>
          <p:nvPr/>
        </p:nvCxnSpPr>
        <p:spPr bwMode="auto">
          <a:xfrm>
            <a:off x="4657725" y="4740275"/>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2" name="直線コネクタ 62"/>
          <p:cNvCxnSpPr>
            <a:cxnSpLocks noChangeShapeType="1"/>
          </p:cNvCxnSpPr>
          <p:nvPr/>
        </p:nvCxnSpPr>
        <p:spPr bwMode="auto">
          <a:xfrm>
            <a:off x="6791325" y="4740275"/>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3" name="直線コネクタ 62"/>
          <p:cNvCxnSpPr>
            <a:cxnSpLocks noChangeShapeType="1"/>
          </p:cNvCxnSpPr>
          <p:nvPr/>
        </p:nvCxnSpPr>
        <p:spPr bwMode="auto">
          <a:xfrm>
            <a:off x="517525" y="4740275"/>
            <a:ext cx="1806575" cy="1588"/>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4" name="直線コネクタ 62"/>
          <p:cNvCxnSpPr>
            <a:cxnSpLocks noChangeShapeType="1"/>
          </p:cNvCxnSpPr>
          <p:nvPr/>
        </p:nvCxnSpPr>
        <p:spPr bwMode="auto">
          <a:xfrm>
            <a:off x="2608263" y="5646738"/>
            <a:ext cx="1806575" cy="1587"/>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5" name="直線コネクタ 62"/>
          <p:cNvCxnSpPr>
            <a:cxnSpLocks noChangeShapeType="1"/>
          </p:cNvCxnSpPr>
          <p:nvPr/>
        </p:nvCxnSpPr>
        <p:spPr bwMode="auto">
          <a:xfrm>
            <a:off x="4657725" y="5646738"/>
            <a:ext cx="1806575" cy="1587"/>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6" name="直線コネクタ 62"/>
          <p:cNvCxnSpPr>
            <a:cxnSpLocks noChangeShapeType="1"/>
          </p:cNvCxnSpPr>
          <p:nvPr/>
        </p:nvCxnSpPr>
        <p:spPr bwMode="auto">
          <a:xfrm>
            <a:off x="6791325" y="5646738"/>
            <a:ext cx="1806575" cy="1587"/>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07" name="直線コネクタ 62"/>
          <p:cNvCxnSpPr>
            <a:cxnSpLocks noChangeShapeType="1"/>
          </p:cNvCxnSpPr>
          <p:nvPr/>
        </p:nvCxnSpPr>
        <p:spPr bwMode="auto">
          <a:xfrm>
            <a:off x="517525" y="5646738"/>
            <a:ext cx="1806575" cy="1587"/>
          </a:xfrm>
          <a:prstGeom prst="line">
            <a:avLst/>
          </a:prstGeom>
          <a:noFill/>
          <a:ln w="3175">
            <a:solidFill>
              <a:srgbClr val="FF0000"/>
            </a:solidFill>
            <a:prstDash val="dash"/>
            <a:round/>
            <a:headEnd/>
            <a:tailEnd/>
          </a:ln>
          <a:extLst>
            <a:ext uri="{909E8E84-426E-40DD-AFC4-6F175D3DCCD1}">
              <a14:hiddenFill xmlns:a14="http://schemas.microsoft.com/office/drawing/2010/main">
                <a:noFill/>
              </a14:hiddenFill>
            </a:ext>
          </a:extLst>
        </p:spPr>
      </p:cxnSp>
      <p:sp>
        <p:nvSpPr>
          <p:cNvPr id="108" name="テキスト ボックス 108"/>
          <p:cNvSpPr txBox="1">
            <a:spLocks noChangeArrowheads="1"/>
          </p:cNvSpPr>
          <p:nvPr/>
        </p:nvSpPr>
        <p:spPr bwMode="auto">
          <a:xfrm>
            <a:off x="8186738" y="3030538"/>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09" name="Text Box 16"/>
          <p:cNvSpPr txBox="1">
            <a:spLocks noChangeArrowheads="1"/>
          </p:cNvSpPr>
          <p:nvPr/>
        </p:nvSpPr>
        <p:spPr bwMode="auto">
          <a:xfrm>
            <a:off x="395288" y="1447800"/>
            <a:ext cx="5624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Mitsubishi companies share a founding management philosophy:</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 Corporate Responsibility to Society</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 Integrity and Fairness</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 Global Understanding through Business</a:t>
            </a:r>
          </a:p>
        </p:txBody>
      </p:sp>
      <p:sp>
        <p:nvSpPr>
          <p:cNvPr id="110" name="Text Box 16"/>
          <p:cNvSpPr txBox="1">
            <a:spLocks noChangeArrowheads="1"/>
          </p:cNvSpPr>
          <p:nvPr/>
        </p:nvSpPr>
        <p:spPr bwMode="auto">
          <a:xfrm>
            <a:off x="395288" y="2514600"/>
            <a:ext cx="5624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40 member companies of the Mitsubishi Public Affairs Committee</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support a variety of philanthropic activities together</a:t>
            </a:r>
          </a:p>
        </p:txBody>
      </p:sp>
      <p:sp>
        <p:nvSpPr>
          <p:cNvPr id="111" name="Text Box 16"/>
          <p:cNvSpPr txBox="1">
            <a:spLocks noChangeArrowheads="1"/>
          </p:cNvSpPr>
          <p:nvPr/>
        </p:nvSpPr>
        <p:spPr bwMode="auto">
          <a:xfrm>
            <a:off x="395288" y="6078538"/>
            <a:ext cx="7689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The companies shown above represent some of the 40 member companies of the Mitsubishi Public Affairs Committee.</a:t>
            </a:r>
          </a:p>
        </p:txBody>
      </p:sp>
    </p:spTree>
    <p:extLst>
      <p:ext uri="{BB962C8B-B14F-4D97-AF65-F5344CB8AC3E}">
        <p14:creationId xmlns:p14="http://schemas.microsoft.com/office/powerpoint/2010/main" val="211456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a:spLocks noChangeArrowheads="1"/>
          </p:cNvSpPr>
          <p:nvPr/>
        </p:nvSpPr>
        <p:spPr bwMode="auto">
          <a:xfrm>
            <a:off x="438149" y="1774825"/>
            <a:ext cx="8302625" cy="3568700"/>
          </a:xfrm>
          <a:prstGeom prst="rect">
            <a:avLst/>
          </a:prstGeom>
          <a:solidFill>
            <a:schemeClr val="bg1">
              <a:lumMod val="85000"/>
            </a:schemeClr>
          </a:solidFill>
          <a:ln w="0">
            <a:noFill/>
            <a:miter lim="800000"/>
            <a:headEnd/>
            <a:tailEnd/>
          </a:ln>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a:solidFill>
                <a:srgbClr val="000000"/>
              </a:solidFill>
              <a:latin typeface="Times New Roman" panose="02020603050405020304" pitchFamily="18" charset="0"/>
            </a:endParaRPr>
          </a:p>
        </p:txBody>
      </p:sp>
      <p:sp>
        <p:nvSpPr>
          <p:cNvPr id="5" name="正方形/長方形 17"/>
          <p:cNvSpPr>
            <a:spLocks noChangeArrowheads="1"/>
          </p:cNvSpPr>
          <p:nvPr/>
        </p:nvSpPr>
        <p:spPr bwMode="auto">
          <a:xfrm>
            <a:off x="441325" y="1901825"/>
            <a:ext cx="152400" cy="2825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正方形/長方形 18"/>
          <p:cNvSpPr>
            <a:spLocks noChangeArrowheads="1"/>
          </p:cNvSpPr>
          <p:nvPr/>
        </p:nvSpPr>
        <p:spPr bwMode="auto">
          <a:xfrm>
            <a:off x="590550" y="1901825"/>
            <a:ext cx="2903538" cy="282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 name="Text Box 7"/>
          <p:cNvSpPr txBox="1">
            <a:spLocks noChangeArrowheads="1"/>
          </p:cNvSpPr>
          <p:nvPr/>
        </p:nvSpPr>
        <p:spPr bwMode="auto">
          <a:xfrm>
            <a:off x="641350" y="1876425"/>
            <a:ext cx="2879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solidFill>
                  <a:schemeClr val="bg1"/>
                </a:solidFill>
                <a:cs typeface="Arial" panose="020B0604020202020204" pitchFamily="34" charset="0"/>
              </a:rPr>
              <a:t>Mitsubishi Electric Corporation </a:t>
            </a:r>
          </a:p>
        </p:txBody>
      </p:sp>
      <p:sp>
        <p:nvSpPr>
          <p:cNvPr id="8" name="テキスト ボックス 21"/>
          <p:cNvSpPr txBox="1">
            <a:spLocks noChangeArrowheads="1"/>
          </p:cNvSpPr>
          <p:nvPr/>
        </p:nvSpPr>
        <p:spPr bwMode="auto">
          <a:xfrm>
            <a:off x="149225" y="762000"/>
            <a:ext cx="8001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500">
                <a:latin typeface="Arial Narrow" panose="020B0606020202030204" pitchFamily="34" charset="0"/>
              </a:rPr>
              <a:t>Corporate Data</a:t>
            </a:r>
            <a:endParaRPr lang="ja-JP" altLang="en-US" sz="2500">
              <a:latin typeface="Arial Narrow" panose="020B0606020202030204" pitchFamily="34" charset="0"/>
            </a:endParaRPr>
          </a:p>
        </p:txBody>
      </p:sp>
      <p:sp>
        <p:nvSpPr>
          <p:cNvPr id="9" name="Text Box 8"/>
          <p:cNvSpPr txBox="1">
            <a:spLocks noChangeArrowheads="1"/>
          </p:cNvSpPr>
          <p:nvPr/>
        </p:nvSpPr>
        <p:spPr bwMode="auto">
          <a:xfrm>
            <a:off x="677863" y="2481263"/>
            <a:ext cx="77739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9975" indent="-2339975">
              <a:defRPr kumimoji="1" sz="2400">
                <a:solidFill>
                  <a:schemeClr val="tx1"/>
                </a:solidFill>
                <a:latin typeface="Arial" panose="020B0604020202020204" pitchFamily="34" charset="0"/>
                <a:ea typeface="ＭＳ Ｐゴシック" panose="020B0600070205080204" pitchFamily="50" charset="-128"/>
              </a:defRPr>
            </a:lvl1pPr>
            <a:lvl2pPr marL="3998277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40520938" indent="-50787300">
              <a:defRPr kumimoji="1" sz="2400">
                <a:solidFill>
                  <a:schemeClr val="tx1"/>
                </a:solidFill>
                <a:latin typeface="Arial" panose="020B0604020202020204" pitchFamily="34" charset="0"/>
                <a:ea typeface="ＭＳ Ｐゴシック" panose="020B0600070205080204" pitchFamily="50" charset="-128"/>
              </a:defRPr>
            </a:lvl5pPr>
            <a:lvl6pPr marL="40978138" indent="-507873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41435338" indent="-507873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41892538" indent="-507873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42349738" indent="-507873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b="1">
                <a:solidFill>
                  <a:srgbClr val="000000"/>
                </a:solidFill>
              </a:rPr>
              <a:t>Head Office Location: 	Tokyo Building, 2-7-3 Marunouchi</a:t>
            </a:r>
          </a:p>
          <a:p>
            <a:pPr eaLnBrk="1" hangingPunct="1"/>
            <a:r>
              <a:rPr lang="en-US" altLang="ja-JP" sz="1300" b="1">
                <a:solidFill>
                  <a:srgbClr val="000000"/>
                </a:solidFill>
              </a:rPr>
              <a:t>	Chiyoda-ku, Tokyo 100-8310, Japan</a:t>
            </a:r>
          </a:p>
        </p:txBody>
      </p:sp>
      <p:sp>
        <p:nvSpPr>
          <p:cNvPr id="10" name="Text Box 9"/>
          <p:cNvSpPr txBox="1">
            <a:spLocks noChangeArrowheads="1"/>
          </p:cNvSpPr>
          <p:nvPr/>
        </p:nvSpPr>
        <p:spPr bwMode="auto">
          <a:xfrm>
            <a:off x="681038" y="2928938"/>
            <a:ext cx="29892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pPr>
            <a:r>
              <a:rPr lang="en-US" altLang="ja-JP" sz="1300" b="1">
                <a:solidFill>
                  <a:srgbClr val="000000"/>
                </a:solidFill>
              </a:rPr>
              <a:t>President &amp; CEO:                               </a:t>
            </a:r>
          </a:p>
          <a:p>
            <a:pPr eaLnBrk="1" hangingPunct="1">
              <a:lnSpc>
                <a:spcPts val="2100"/>
              </a:lnSpc>
            </a:pPr>
            <a:r>
              <a:rPr lang="en-US" altLang="ja-JP" sz="1300" b="1">
                <a:solidFill>
                  <a:srgbClr val="000000"/>
                </a:solidFill>
              </a:rPr>
              <a:t>Established:</a:t>
            </a:r>
          </a:p>
          <a:p>
            <a:pPr eaLnBrk="1" hangingPunct="1">
              <a:lnSpc>
                <a:spcPts val="2100"/>
              </a:lnSpc>
            </a:pPr>
            <a:endParaRPr lang="en-US" altLang="ja-JP" sz="1300" b="1">
              <a:solidFill>
                <a:srgbClr val="000000"/>
              </a:solidFill>
            </a:endParaRPr>
          </a:p>
          <a:p>
            <a:pPr eaLnBrk="1" hangingPunct="1">
              <a:lnSpc>
                <a:spcPts val="2100"/>
              </a:lnSpc>
            </a:pPr>
            <a:r>
              <a:rPr lang="en-US" altLang="ja-JP" sz="1300" b="1">
                <a:solidFill>
                  <a:srgbClr val="000000"/>
                </a:solidFill>
              </a:rPr>
              <a:t>Consolidated Net Sales:</a:t>
            </a:r>
          </a:p>
          <a:p>
            <a:pPr eaLnBrk="1" hangingPunct="1">
              <a:lnSpc>
                <a:spcPts val="2100"/>
              </a:lnSpc>
            </a:pPr>
            <a:r>
              <a:rPr lang="en-US" altLang="ja-JP" sz="1300" b="1">
                <a:solidFill>
                  <a:srgbClr val="000000"/>
                </a:solidFill>
              </a:rPr>
              <a:t>Paid-in Capital:</a:t>
            </a:r>
          </a:p>
          <a:p>
            <a:pPr eaLnBrk="1" hangingPunct="1">
              <a:lnSpc>
                <a:spcPts val="2100"/>
              </a:lnSpc>
            </a:pPr>
            <a:r>
              <a:rPr lang="en-US" altLang="ja-JP" sz="1300" b="1">
                <a:solidFill>
                  <a:srgbClr val="000000"/>
                </a:solidFill>
              </a:rPr>
              <a:t>Shares</a:t>
            </a:r>
            <a:r>
              <a:rPr lang="ja-JP" altLang="en-US" sz="1300" b="1">
                <a:solidFill>
                  <a:srgbClr val="000000"/>
                </a:solidFill>
              </a:rPr>
              <a:t>　</a:t>
            </a:r>
            <a:r>
              <a:rPr lang="en-US" altLang="ja-JP" sz="1300" b="1">
                <a:solidFill>
                  <a:srgbClr val="000000"/>
                </a:solidFill>
              </a:rPr>
              <a:t>Issued:</a:t>
            </a:r>
          </a:p>
          <a:p>
            <a:pPr eaLnBrk="1" hangingPunct="1">
              <a:lnSpc>
                <a:spcPts val="2100"/>
              </a:lnSpc>
            </a:pPr>
            <a:r>
              <a:rPr lang="en-US" altLang="ja-JP" sz="1300" b="1">
                <a:solidFill>
                  <a:srgbClr val="000000"/>
                </a:solidFill>
              </a:rPr>
              <a:t>Consolidated Total Assets:</a:t>
            </a:r>
          </a:p>
          <a:p>
            <a:pPr eaLnBrk="1" hangingPunct="1">
              <a:lnSpc>
                <a:spcPts val="2100"/>
              </a:lnSpc>
            </a:pPr>
            <a:r>
              <a:rPr lang="en-US" altLang="ja-JP" sz="1300" b="1">
                <a:solidFill>
                  <a:srgbClr val="000000"/>
                </a:solidFill>
              </a:rPr>
              <a:t>Employees: </a:t>
            </a:r>
          </a:p>
        </p:txBody>
      </p:sp>
      <p:sp>
        <p:nvSpPr>
          <p:cNvPr id="11" name="Text Box 11"/>
          <p:cNvSpPr txBox="1">
            <a:spLocks noChangeArrowheads="1"/>
          </p:cNvSpPr>
          <p:nvPr/>
        </p:nvSpPr>
        <p:spPr bwMode="auto">
          <a:xfrm>
            <a:off x="3028950" y="2928938"/>
            <a:ext cx="49244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pPr>
            <a:r>
              <a:rPr lang="en-US" altLang="ja-JP" sz="1300" b="1" dirty="0">
                <a:cs typeface="Arial" panose="020B0604020202020204" pitchFamily="34" charset="0"/>
              </a:rPr>
              <a:t>Masaki </a:t>
            </a:r>
            <a:r>
              <a:rPr lang="en-US" altLang="ja-JP" sz="1300" b="1" dirty="0" err="1">
                <a:cs typeface="Arial" panose="020B0604020202020204" pitchFamily="34" charset="0"/>
              </a:rPr>
              <a:t>Sakuyama</a:t>
            </a:r>
            <a:r>
              <a:rPr lang="en-US" altLang="ja-JP" sz="1400" dirty="0">
                <a:latin typeface="Times New Roman" panose="02020603050405020304" pitchFamily="18" charset="0"/>
              </a:rPr>
              <a:t/>
            </a:r>
            <a:br>
              <a:rPr lang="en-US" altLang="ja-JP" sz="1400" dirty="0">
                <a:latin typeface="Times New Roman" panose="02020603050405020304" pitchFamily="18" charset="0"/>
              </a:rPr>
            </a:br>
            <a:r>
              <a:rPr lang="en-US" altLang="ja-JP" sz="1300" b="1" dirty="0">
                <a:solidFill>
                  <a:srgbClr val="000000"/>
                </a:solidFill>
              </a:rPr>
              <a:t>January 15, 1921</a:t>
            </a:r>
          </a:p>
          <a:p>
            <a:pPr eaLnBrk="1" hangingPunct="1">
              <a:lnSpc>
                <a:spcPts val="2100"/>
              </a:lnSpc>
            </a:pPr>
            <a:r>
              <a:rPr lang="en-US" altLang="ja-JP" sz="1300" b="1" dirty="0">
                <a:solidFill>
                  <a:srgbClr val="000000"/>
                </a:solidFill>
              </a:rPr>
              <a:t>   </a:t>
            </a:r>
          </a:p>
          <a:p>
            <a:pPr eaLnBrk="1" hangingPunct="1">
              <a:lnSpc>
                <a:spcPts val="2100"/>
              </a:lnSpc>
            </a:pPr>
            <a:r>
              <a:rPr lang="en-US" altLang="ja-JP" sz="1300" b="1" dirty="0"/>
              <a:t>¥4,238,666 million (US$37,845,232 thousand)</a:t>
            </a:r>
          </a:p>
          <a:p>
            <a:pPr eaLnBrk="1" hangingPunct="1">
              <a:lnSpc>
                <a:spcPts val="2100"/>
              </a:lnSpc>
            </a:pPr>
            <a:r>
              <a:rPr lang="en-US" altLang="ja-JP" sz="1300" b="1" dirty="0"/>
              <a:t>¥175,820 million (US$1,569,821 thousand)</a:t>
            </a:r>
          </a:p>
          <a:p>
            <a:pPr eaLnBrk="1" hangingPunct="1">
              <a:lnSpc>
                <a:spcPts val="2100"/>
              </a:lnSpc>
            </a:pPr>
            <a:r>
              <a:rPr lang="en-US" altLang="ja-JP" sz="1300" b="1" dirty="0"/>
              <a:t>2,147,201,551 shares</a:t>
            </a:r>
          </a:p>
          <a:p>
            <a:pPr eaLnBrk="1" hangingPunct="1">
              <a:lnSpc>
                <a:spcPts val="2100"/>
              </a:lnSpc>
            </a:pPr>
            <a:r>
              <a:rPr lang="en-US" altLang="ja-JP" sz="1300" b="1" dirty="0"/>
              <a:t>¥4,180,024 million (US$37,321,643 thousand)</a:t>
            </a:r>
          </a:p>
          <a:p>
            <a:pPr eaLnBrk="1" hangingPunct="1">
              <a:lnSpc>
                <a:spcPts val="2100"/>
              </a:lnSpc>
            </a:pPr>
            <a:r>
              <a:rPr lang="en-US" altLang="ja-JP" sz="1300" b="1" dirty="0"/>
              <a:t>138,700</a:t>
            </a:r>
          </a:p>
        </p:txBody>
      </p:sp>
      <p:sp>
        <p:nvSpPr>
          <p:cNvPr id="12" name="Text Box 10"/>
          <p:cNvSpPr txBox="1">
            <a:spLocks noChangeArrowheads="1"/>
          </p:cNvSpPr>
          <p:nvPr/>
        </p:nvSpPr>
        <p:spPr bwMode="auto">
          <a:xfrm>
            <a:off x="6599238" y="4762500"/>
            <a:ext cx="21796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000" b="1" dirty="0"/>
              <a:t>(As of March 31, 2017. US dollar amounts are converted from yen at the rate of  ¥112=US $1)</a:t>
            </a:r>
          </a:p>
        </p:txBody>
      </p:sp>
    </p:spTree>
    <p:extLst>
      <p:ext uri="{BB962C8B-B14F-4D97-AF65-F5344CB8AC3E}">
        <p14:creationId xmlns:p14="http://schemas.microsoft.com/office/powerpoint/2010/main" val="291207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0"/>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Organization</a:t>
            </a:r>
            <a:endParaRPr lang="ja-JP" altLang="en-US" sz="2500">
              <a:solidFill>
                <a:srgbClr val="000000"/>
              </a:solidFill>
              <a:latin typeface="Arial Narrow" panose="020B0606020202030204" pitchFamily="34" charset="0"/>
            </a:endParaRPr>
          </a:p>
        </p:txBody>
      </p:sp>
      <p:sp>
        <p:nvSpPr>
          <p:cNvPr id="5" name="Line 5"/>
          <p:cNvSpPr>
            <a:spLocks noChangeShapeType="1"/>
          </p:cNvSpPr>
          <p:nvPr/>
        </p:nvSpPr>
        <p:spPr bwMode="auto">
          <a:xfrm flipV="1">
            <a:off x="4572000" y="1620838"/>
            <a:ext cx="7938" cy="6127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grpSp>
        <p:nvGrpSpPr>
          <p:cNvPr id="6" name="図形グループ 20"/>
          <p:cNvGrpSpPr>
            <a:grpSpLocks/>
          </p:cNvGrpSpPr>
          <p:nvPr/>
        </p:nvGrpSpPr>
        <p:grpSpPr bwMode="auto">
          <a:xfrm>
            <a:off x="2227263" y="2228850"/>
            <a:ext cx="4714875" cy="192088"/>
            <a:chOff x="2227263" y="2513162"/>
            <a:chExt cx="4714875" cy="192700"/>
          </a:xfrm>
        </p:grpSpPr>
        <p:sp>
          <p:nvSpPr>
            <p:cNvPr id="7" name="Line 13"/>
            <p:cNvSpPr>
              <a:spLocks noChangeShapeType="1"/>
            </p:cNvSpPr>
            <p:nvPr/>
          </p:nvSpPr>
          <p:spPr bwMode="auto">
            <a:xfrm flipV="1">
              <a:off x="2227263" y="2513163"/>
              <a:ext cx="4714875" cy="158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8" name="Line 14"/>
            <p:cNvSpPr>
              <a:spLocks noChangeShapeType="1"/>
            </p:cNvSpPr>
            <p:nvPr/>
          </p:nvSpPr>
          <p:spPr bwMode="auto">
            <a:xfrm>
              <a:off x="6929438" y="2513162"/>
              <a:ext cx="0" cy="180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sp>
          <p:nvSpPr>
            <p:cNvPr id="9" name="Line 15"/>
            <p:cNvSpPr>
              <a:spLocks noChangeShapeType="1"/>
            </p:cNvSpPr>
            <p:nvPr/>
          </p:nvSpPr>
          <p:spPr bwMode="auto">
            <a:xfrm>
              <a:off x="2230438" y="2525862"/>
              <a:ext cx="0" cy="180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Arial" panose="020B0604020202020204" pitchFamily="34" charset="0"/>
              </a:endParaRPr>
            </a:p>
          </p:txBody>
        </p:sp>
      </p:grpSp>
      <p:sp>
        <p:nvSpPr>
          <p:cNvPr id="10" name="Rectangle 8"/>
          <p:cNvSpPr>
            <a:spLocks noChangeArrowheads="1"/>
          </p:cNvSpPr>
          <p:nvPr/>
        </p:nvSpPr>
        <p:spPr bwMode="auto">
          <a:xfrm>
            <a:off x="2019300" y="1196975"/>
            <a:ext cx="1536700" cy="360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Board of Directors</a:t>
            </a:r>
          </a:p>
        </p:txBody>
      </p:sp>
      <p:sp>
        <p:nvSpPr>
          <p:cNvPr id="11" name="Rectangle 16"/>
          <p:cNvSpPr>
            <a:spLocks noChangeArrowheads="1"/>
          </p:cNvSpPr>
          <p:nvPr/>
        </p:nvSpPr>
        <p:spPr bwMode="auto">
          <a:xfrm>
            <a:off x="1344613" y="1865313"/>
            <a:ext cx="1795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Administration Divisions</a:t>
            </a:r>
            <a:endParaRPr kumimoji="1" lang="ja-JP"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2" name="Rectangle 17"/>
          <p:cNvSpPr>
            <a:spLocks noChangeArrowheads="1"/>
          </p:cNvSpPr>
          <p:nvPr/>
        </p:nvSpPr>
        <p:spPr bwMode="auto">
          <a:xfrm>
            <a:off x="6186488" y="1862138"/>
            <a:ext cx="1449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Business Divisions</a:t>
            </a:r>
          </a:p>
        </p:txBody>
      </p:sp>
      <p:sp>
        <p:nvSpPr>
          <p:cNvPr id="13" name="正方形/長方形 12"/>
          <p:cNvSpPr/>
          <p:nvPr/>
        </p:nvSpPr>
        <p:spPr bwMode="auto">
          <a:xfrm>
            <a:off x="444500" y="2390775"/>
            <a:ext cx="3911600" cy="3871913"/>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14" name="正方形/長方形 13"/>
          <p:cNvSpPr/>
          <p:nvPr/>
        </p:nvSpPr>
        <p:spPr bwMode="auto">
          <a:xfrm>
            <a:off x="4775200" y="2390775"/>
            <a:ext cx="3911600" cy="3871913"/>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15" name="TextBox 21"/>
          <p:cNvSpPr txBox="1">
            <a:spLocks noChangeArrowheads="1"/>
          </p:cNvSpPr>
          <p:nvPr/>
        </p:nvSpPr>
        <p:spPr bwMode="auto">
          <a:xfrm>
            <a:off x="533400" y="2438400"/>
            <a:ext cx="39624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Auditing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Strategic Planning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IT Strategy</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Associated Companies </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Government &amp; External Relations </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Administration </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Human Resources</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Accounting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Finance</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Purchasing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Public Relations</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Advertising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Legal &amp; Compliance</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Export Control</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Licensing</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Intellectual Property</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Marketing</a:t>
            </a:r>
          </a:p>
          <a:p>
            <a:pPr marL="0" marR="0" lvl="0" indent="0" defTabSz="914400" eaLnBrk="1" fontAlgn="base" latinLnBrk="0" hangingPunct="1">
              <a:lnSpc>
                <a:spcPts val="1400"/>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Global Strategic Planning &amp; Marketing</a:t>
            </a:r>
          </a:p>
        </p:txBody>
      </p:sp>
      <p:sp>
        <p:nvSpPr>
          <p:cNvPr id="16" name="TextBox 22"/>
          <p:cNvSpPr txBox="1">
            <a:spLocks noChangeArrowheads="1"/>
          </p:cNvSpPr>
          <p:nvPr/>
        </p:nvSpPr>
        <p:spPr bwMode="auto">
          <a:xfrm>
            <a:off x="4876800" y="2420938"/>
            <a:ext cx="35179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Public Utility Systems Group</a:t>
            </a:r>
            <a:r>
              <a:rPr kumimoji="1" lang="ja-JP" altLang="en-US"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Energy &amp; Industrial Systems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Building Systems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Electronic Systems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Communication Systems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Living Environment &amp; Digital Media Equipment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Factory Automation Systems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Automotive Equipment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Semiconductor &amp; Device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Information Systems &amp; Network Service Group</a:t>
            </a:r>
          </a:p>
          <a:p>
            <a:pPr marL="0" marR="0" lvl="0" indent="0" defTabSz="914400" eaLnBrk="1" fontAlgn="base" latinLnBrk="0" hangingPunct="1">
              <a:lnSpc>
                <a:spcPts val="2663"/>
              </a:lnSpc>
              <a:spcBef>
                <a:spcPct val="0"/>
              </a:spcBef>
              <a:spcAft>
                <a:spcPct val="0"/>
              </a:spcAft>
              <a:buClrTx/>
              <a:buSzTx/>
              <a:buFontTx/>
              <a:buNone/>
              <a:tabLst/>
              <a:defRPr/>
            </a:pPr>
            <a:r>
              <a:rPr kumimoji="1" lang="en-US" altLang="ja-JP" sz="13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2663"/>
              </a:lnSpc>
              <a:spcBef>
                <a:spcPct val="0"/>
              </a:spcBef>
              <a:spcAft>
                <a:spcPct val="0"/>
              </a:spcAft>
              <a:buClrTx/>
              <a:buSzTx/>
              <a:buFontTx/>
              <a:buNone/>
              <a:tabLst/>
              <a:defRPr/>
            </a:pPr>
            <a:endParaRPr kumimoji="1" lang="en-US" altLang="ja-JP" sz="13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7" name="Rectangle 18"/>
          <p:cNvSpPr>
            <a:spLocks noChangeArrowheads="1"/>
          </p:cNvSpPr>
          <p:nvPr/>
        </p:nvSpPr>
        <p:spPr bwMode="auto">
          <a:xfrm>
            <a:off x="627063" y="5497513"/>
            <a:ext cx="3886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Regional Corporate Offices:</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Americas (U.S.A.) / Europe (U.K.) / Asia (Singapore) / China / Taiwan</a:t>
            </a:r>
          </a:p>
        </p:txBody>
      </p:sp>
      <p:sp>
        <p:nvSpPr>
          <p:cNvPr id="18" name="TextBox 21"/>
          <p:cNvSpPr txBox="1">
            <a:spLocks noChangeArrowheads="1"/>
          </p:cNvSpPr>
          <p:nvPr/>
        </p:nvSpPr>
        <p:spPr bwMode="auto">
          <a:xfrm>
            <a:off x="533400" y="5754688"/>
            <a:ext cx="3962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Total Productivity Management &amp; Environmental  Programs</a:t>
            </a:r>
          </a:p>
          <a:p>
            <a:pPr marL="0" marR="0" lvl="0" indent="0" defTabSz="914400" eaLnBrk="1" fontAlgn="base" latinLnBrk="0" hangingPunct="1">
              <a:lnSpc>
                <a:spcPts val="1338"/>
              </a:lnSpc>
              <a:spcBef>
                <a:spcPct val="0"/>
              </a:spcBef>
              <a:spcAft>
                <a:spcPct val="0"/>
              </a:spcAft>
              <a:buClrTx/>
              <a:buSzTx/>
              <a:buFontTx/>
              <a:buNone/>
              <a:tabLst/>
              <a:defRPr/>
            </a:pPr>
            <a:r>
              <a:rPr kumimoji="1" lang="en-US" altLang="ja-JP" sz="10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Research &amp; Development</a:t>
            </a:r>
          </a:p>
        </p:txBody>
      </p:sp>
      <p:sp>
        <p:nvSpPr>
          <p:cNvPr id="19" name="Rectangle 18"/>
          <p:cNvSpPr>
            <a:spLocks noChangeArrowheads="1"/>
          </p:cNvSpPr>
          <p:nvPr/>
        </p:nvSpPr>
        <p:spPr bwMode="auto">
          <a:xfrm>
            <a:off x="3686175" y="1106488"/>
            <a:ext cx="1793875" cy="977900"/>
          </a:xfrm>
          <a:prstGeom prst="rect">
            <a:avLst/>
          </a:prstGeom>
          <a:solidFill>
            <a:srgbClr val="FFFFFF"/>
          </a:solidFill>
          <a:ln w="19050">
            <a:solidFill>
              <a:srgbClr val="000000"/>
            </a:solidFill>
            <a:miter lim="800000"/>
            <a:headEnd/>
            <a:tailEnd/>
          </a:ln>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0" name="Rectangle 6"/>
          <p:cNvSpPr>
            <a:spLocks noChangeArrowheads="1"/>
          </p:cNvSpPr>
          <p:nvPr/>
        </p:nvSpPr>
        <p:spPr bwMode="auto">
          <a:xfrm>
            <a:off x="3829050" y="1641475"/>
            <a:ext cx="1524000" cy="360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Executive Officers</a:t>
            </a:r>
          </a:p>
        </p:txBody>
      </p:sp>
      <p:sp>
        <p:nvSpPr>
          <p:cNvPr id="21" name="Rectangle 7"/>
          <p:cNvSpPr>
            <a:spLocks noChangeArrowheads="1"/>
          </p:cNvSpPr>
          <p:nvPr/>
        </p:nvSpPr>
        <p:spPr bwMode="auto">
          <a:xfrm>
            <a:off x="3822700" y="1196975"/>
            <a:ext cx="1536700" cy="360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President &amp; CEO</a:t>
            </a:r>
          </a:p>
        </p:txBody>
      </p:sp>
    </p:spTree>
    <p:extLst>
      <p:ext uri="{BB962C8B-B14F-4D97-AF65-F5344CB8AC3E}">
        <p14:creationId xmlns:p14="http://schemas.microsoft.com/office/powerpoint/2010/main" val="1475534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0498"/>
            <a:ext cx="9144000" cy="4763179"/>
          </a:xfrm>
          <a:prstGeom prst="rect">
            <a:avLst/>
          </a:prstGeom>
        </p:spPr>
      </p:pic>
      <p:sp>
        <p:nvSpPr>
          <p:cNvPr id="5" name="Text Box 7"/>
          <p:cNvSpPr txBox="1">
            <a:spLocks noChangeArrowheads="1"/>
          </p:cNvSpPr>
          <p:nvPr/>
        </p:nvSpPr>
        <p:spPr bwMode="auto">
          <a:xfrm>
            <a:off x="152400" y="6124575"/>
            <a:ext cx="1841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(as of Jun., 2016)</a:t>
            </a:r>
          </a:p>
        </p:txBody>
      </p:sp>
      <p:sp>
        <p:nvSpPr>
          <p:cNvPr id="6" name="テキスト ボックス 35"/>
          <p:cNvSpPr txBox="1">
            <a:spLocks noChangeArrowheads="1"/>
          </p:cNvSpPr>
          <p:nvPr/>
        </p:nvSpPr>
        <p:spPr bwMode="auto">
          <a:xfrm>
            <a:off x="149225" y="762000"/>
            <a:ext cx="3508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Global Network</a:t>
            </a:r>
            <a:endParaRPr lang="ja-JP" altLang="en-US" sz="2500">
              <a:solidFill>
                <a:srgbClr val="000000"/>
              </a:solidFill>
              <a:latin typeface="Arial Narrow" panose="020B0606020202030204" pitchFamily="34" charset="0"/>
            </a:endParaRPr>
          </a:p>
        </p:txBody>
      </p:sp>
      <p:sp>
        <p:nvSpPr>
          <p:cNvPr id="7" name="Text Box 7"/>
          <p:cNvSpPr txBox="1">
            <a:spLocks noChangeArrowheads="1"/>
          </p:cNvSpPr>
          <p:nvPr/>
        </p:nvSpPr>
        <p:spPr bwMode="auto">
          <a:xfrm>
            <a:off x="368300" y="1295400"/>
            <a:ext cx="848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6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Growing international network of R&amp;D, production, sales, associated companies,</a:t>
            </a:r>
            <a:r>
              <a:rPr kumimoji="1" lang="ja-JP" altLang="en-US" sz="16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ja-JP" sz="16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and other operations throughout the world</a:t>
            </a:r>
            <a:r>
              <a:rPr kumimoji="1" lang="ja-JP" altLang="en-US" sz="16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r>
              <a:rPr kumimoji="1" lang="en-US" altLang="ja-JP" sz="16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(includes only consolidated subsidiaries)</a:t>
            </a:r>
          </a:p>
        </p:txBody>
      </p:sp>
    </p:spTree>
    <p:extLst>
      <p:ext uri="{BB962C8B-B14F-4D97-AF65-F5344CB8AC3E}">
        <p14:creationId xmlns:p14="http://schemas.microsoft.com/office/powerpoint/2010/main" val="380010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457200" y="1444625"/>
            <a:ext cx="8229600" cy="3681413"/>
          </a:xfrm>
          <a:prstGeom prst="rect">
            <a:avLst/>
          </a:prstGeom>
          <a:solidFill>
            <a:srgbClr val="FFFFFF">
              <a:lumMod val="85000"/>
            </a:srgbClr>
          </a:solidFill>
          <a:ln w="0" cap="flat" cmpd="sng" algn="ctr">
            <a:noFill/>
            <a:prstDash val="solid"/>
            <a:headEnd type="none" w="med" len="med"/>
            <a:tailEnd type="none" w="med" len="med"/>
          </a:ln>
          <a:effec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sp>
        <p:nvSpPr>
          <p:cNvPr id="3" name="正方形/長方形 5"/>
          <p:cNvSpPr>
            <a:spLocks noChangeArrowheads="1"/>
          </p:cNvSpPr>
          <p:nvPr/>
        </p:nvSpPr>
        <p:spPr bwMode="auto">
          <a:xfrm>
            <a:off x="481013" y="1558925"/>
            <a:ext cx="668337" cy="3473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endParaRPr>
          </a:p>
        </p:txBody>
      </p:sp>
      <p:cxnSp>
        <p:nvCxnSpPr>
          <p:cNvPr id="4" name="直線コネクタ 22"/>
          <p:cNvCxnSpPr>
            <a:cxnSpLocks noChangeShapeType="1"/>
          </p:cNvCxnSpPr>
          <p:nvPr/>
        </p:nvCxnSpPr>
        <p:spPr bwMode="auto">
          <a:xfrm>
            <a:off x="473075" y="1566863"/>
            <a:ext cx="9525" cy="3467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5" name="二等辺三角形 40"/>
          <p:cNvSpPr>
            <a:spLocks noChangeArrowheads="1"/>
          </p:cNvSpPr>
          <p:nvPr/>
        </p:nvSpPr>
        <p:spPr bwMode="auto">
          <a:xfrm rot="5400000">
            <a:off x="1025525" y="1654175"/>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6" name="二等辺三角形 43"/>
          <p:cNvSpPr>
            <a:spLocks noChangeArrowheads="1"/>
          </p:cNvSpPr>
          <p:nvPr/>
        </p:nvSpPr>
        <p:spPr bwMode="auto">
          <a:xfrm rot="5400000">
            <a:off x="1025525" y="2044700"/>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7" name="二等辺三角形 44"/>
          <p:cNvSpPr>
            <a:spLocks noChangeArrowheads="1"/>
          </p:cNvSpPr>
          <p:nvPr/>
        </p:nvSpPr>
        <p:spPr bwMode="auto">
          <a:xfrm rot="5400000">
            <a:off x="1025525" y="248126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8" name="二等辺三角形 45"/>
          <p:cNvSpPr>
            <a:spLocks noChangeArrowheads="1"/>
          </p:cNvSpPr>
          <p:nvPr/>
        </p:nvSpPr>
        <p:spPr bwMode="auto">
          <a:xfrm rot="5400000">
            <a:off x="1025525" y="277971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9" name="二等辺三角形 46"/>
          <p:cNvSpPr>
            <a:spLocks noChangeArrowheads="1"/>
          </p:cNvSpPr>
          <p:nvPr/>
        </p:nvSpPr>
        <p:spPr bwMode="auto">
          <a:xfrm rot="5400000">
            <a:off x="1025525" y="303371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0" name="二等辺三角形 47"/>
          <p:cNvSpPr>
            <a:spLocks noChangeArrowheads="1"/>
          </p:cNvSpPr>
          <p:nvPr/>
        </p:nvSpPr>
        <p:spPr bwMode="auto">
          <a:xfrm rot="5400000">
            <a:off x="1025525" y="332581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1" name="二等辺三角形 48"/>
          <p:cNvSpPr>
            <a:spLocks noChangeArrowheads="1"/>
          </p:cNvSpPr>
          <p:nvPr/>
        </p:nvSpPr>
        <p:spPr bwMode="auto">
          <a:xfrm rot="5400000">
            <a:off x="1025525" y="3606800"/>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2" name="二等辺三角形 49"/>
          <p:cNvSpPr>
            <a:spLocks noChangeArrowheads="1"/>
          </p:cNvSpPr>
          <p:nvPr/>
        </p:nvSpPr>
        <p:spPr bwMode="auto">
          <a:xfrm rot="5400000">
            <a:off x="1025525" y="3883025"/>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13" name="二等辺三角形 50"/>
          <p:cNvSpPr>
            <a:spLocks noChangeArrowheads="1"/>
          </p:cNvSpPr>
          <p:nvPr/>
        </p:nvSpPr>
        <p:spPr bwMode="auto">
          <a:xfrm rot="5400000">
            <a:off x="1025525" y="4157663"/>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pic>
        <p:nvPicPr>
          <p:cNvPr id="14" name="図 4" descr="Electric f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3" y="5392738"/>
            <a:ext cx="144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8"/>
          <p:cNvSpPr>
            <a:spLocks noChangeArrowheads="1"/>
          </p:cNvSpPr>
          <p:nvPr/>
        </p:nvSpPr>
        <p:spPr bwMode="auto">
          <a:xfrm>
            <a:off x="395288" y="6029325"/>
            <a:ext cx="990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1921–23 </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Electric fan</a:t>
            </a:r>
          </a:p>
        </p:txBody>
      </p:sp>
      <p:pic>
        <p:nvPicPr>
          <p:cNvPr id="16" name="図 5" descr="First TV.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063" y="5354638"/>
            <a:ext cx="8509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6" descr="W_statio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1950" y="5380038"/>
            <a:ext cx="9144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7" descr="D_Visio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0588" y="5351463"/>
            <a:ext cx="9144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5"/>
          <p:cNvSpPr txBox="1">
            <a:spLocks noChangeArrowheads="1"/>
          </p:cNvSpPr>
          <p:nvPr/>
        </p:nvSpPr>
        <p:spPr bwMode="auto">
          <a:xfrm>
            <a:off x="1203325" y="1576388"/>
            <a:ext cx="75596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Mitsubishi Electric Corporation established </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(Capital: 15 million yen)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First consumer product: ELECTRIC FANS </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(Approx. 10,000 manufactured)</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First Mitsubishi ELEVATOR delivered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Listed on Tokyo &amp; Osaka stock exchanges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Launched first Mitsubishi TELEVISION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Supplied RADAR EQUIPMENT to weather station atop Mt. Fuji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Prime contractor for Japan's first SATELLITE </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(for ionosphere sounding)</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Introduced LOSSNAY heat-exchange ventilation system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Delivered first outdoor color VIDEO DISPLAY, Diamond Vision </a:t>
            </a: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(Dodger Stadium, Los Angeles) </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Listed on London &amp; Paris stock exchanges</a:t>
            </a: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defTabSz="914400" eaLnBrk="1" fontAlgn="base" latinLnBrk="0" hangingPunct="1">
              <a:lnSpc>
                <a:spcPts val="1100"/>
              </a:lnSpc>
              <a:spcBef>
                <a:spcPct val="0"/>
              </a:spcBef>
              <a:spcAft>
                <a:spcPct val="0"/>
              </a:spcAft>
              <a:buClrTx/>
              <a:buSzTx/>
              <a:buFontTx/>
              <a:buNone/>
              <a:tabLst/>
              <a:defRPr/>
            </a:pPr>
            <a:r>
              <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Actuator technologies for Subaru TELESCOPE in Hawaii, USA </a:t>
            </a:r>
          </a:p>
          <a:p>
            <a:pPr marL="0" marR="0" lvl="0" indent="0" defTabSz="914400" eaLnBrk="1" fontAlgn="base" latinLnBrk="0" hangingPunct="1">
              <a:lnSpc>
                <a:spcPts val="1663"/>
              </a:lnSpc>
              <a:spcBef>
                <a:spcPct val="0"/>
              </a:spcBef>
              <a:spcAft>
                <a:spcPts val="400"/>
              </a:spcAft>
              <a:buClrTx/>
              <a:buSzTx/>
              <a:buFontTx/>
              <a:buNone/>
              <a:tabLst/>
              <a:defRPr/>
            </a:pPr>
            <a:r>
              <a:rPr kumimoji="1" lang="en-US" altLang="ja-JP"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rPr>
              <a:t>(National Astronomical Observatory Japan)</a:t>
            </a:r>
          </a:p>
          <a:p>
            <a:pPr marL="0" marR="0" lvl="0" indent="0" defTabSz="914400" eaLnBrk="1" fontAlgn="base" latinLnBrk="0" hangingPunct="1">
              <a:lnSpc>
                <a:spcPts val="1663"/>
              </a:lnSpc>
              <a:spcBef>
                <a:spcPct val="0"/>
              </a:spcBef>
              <a:spcAft>
                <a:spcPts val="40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A-CID ゴシックMB101 B" charset="-128"/>
            </a:endParaRPr>
          </a:p>
          <a:p>
            <a:pPr marL="0" marR="0" lvl="0" indent="0" defTabSz="914400" eaLnBrk="1" fontAlgn="base" latinLnBrk="0" hangingPunct="1">
              <a:lnSpc>
                <a:spcPts val="1100"/>
              </a:lnSpc>
              <a:spcBef>
                <a:spcPct val="0"/>
              </a:spcBef>
              <a:spcAft>
                <a:spcPct val="0"/>
              </a:spcAft>
              <a:buClrTx/>
              <a:buSzTx/>
              <a:buFontTx/>
              <a:buNone/>
              <a:tabLst/>
              <a:defRPr/>
            </a:pPr>
            <a:endParaRPr kumimoji="1" lang="en-US" altLang="ja-JP" sz="1300" b="1" i="0" u="none" strike="noStrike" kern="0" cap="none" spc="0" normalizeH="0" baseline="0" noProof="0" dirty="0">
              <a:ln>
                <a:noFill/>
              </a:ln>
              <a:solidFill>
                <a:srgbClr val="000000"/>
              </a:solidFill>
              <a:effectLst/>
              <a:uLnTx/>
              <a:uFillTx/>
              <a:latin typeface="Arial" panose="020B0604020202020204" pitchFamily="34" charset="0"/>
              <a:ea typeface="A-CID ゴシックMB101 B" charset="-128"/>
            </a:endParaRPr>
          </a:p>
        </p:txBody>
      </p:sp>
      <p:sp>
        <p:nvSpPr>
          <p:cNvPr id="20" name="正方形/長方形 8"/>
          <p:cNvSpPr>
            <a:spLocks noChangeArrowheads="1"/>
          </p:cNvSpPr>
          <p:nvPr/>
        </p:nvSpPr>
        <p:spPr bwMode="auto">
          <a:xfrm>
            <a:off x="2193925" y="6029325"/>
            <a:ext cx="19272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1953</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First Mitsubishi television</a:t>
            </a:r>
          </a:p>
        </p:txBody>
      </p:sp>
      <p:sp>
        <p:nvSpPr>
          <p:cNvPr id="21" name="正方形/長方形 8"/>
          <p:cNvSpPr>
            <a:spLocks noChangeArrowheads="1"/>
          </p:cNvSpPr>
          <p:nvPr/>
        </p:nvSpPr>
        <p:spPr bwMode="auto">
          <a:xfrm>
            <a:off x="4090988" y="6029325"/>
            <a:ext cx="1981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1964</a:t>
            </a: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Weather station</a:t>
            </a:r>
          </a:p>
        </p:txBody>
      </p:sp>
      <p:sp>
        <p:nvSpPr>
          <p:cNvPr id="22" name="正方形/長方形 8"/>
          <p:cNvSpPr>
            <a:spLocks noChangeArrowheads="1"/>
          </p:cNvSpPr>
          <p:nvPr/>
        </p:nvSpPr>
        <p:spPr bwMode="auto">
          <a:xfrm>
            <a:off x="5888038" y="6029325"/>
            <a:ext cx="1447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1980</a:t>
            </a: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 </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Diamond Vision</a:t>
            </a:r>
          </a:p>
        </p:txBody>
      </p:sp>
      <p:sp>
        <p:nvSpPr>
          <p:cNvPr id="23" name="二等辺三角形 50"/>
          <p:cNvSpPr>
            <a:spLocks noChangeArrowheads="1"/>
          </p:cNvSpPr>
          <p:nvPr/>
        </p:nvSpPr>
        <p:spPr bwMode="auto">
          <a:xfrm rot="5400000">
            <a:off x="1025525" y="4441825"/>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4" name="テキスト ボックス 27"/>
          <p:cNvSpPr txBox="1">
            <a:spLocks noChangeArrowheads="1"/>
          </p:cNvSpPr>
          <p:nvPr/>
        </p:nvSpPr>
        <p:spPr bwMode="auto">
          <a:xfrm>
            <a:off x="149225" y="762000"/>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en-US" altLang="ja-JP" sz="2500">
                <a:solidFill>
                  <a:srgbClr val="000000"/>
                </a:solidFill>
                <a:latin typeface="Arial Narrow" panose="020B0606020202030204" pitchFamily="34" charset="0"/>
              </a:rPr>
              <a:t>Historical Highlights</a:t>
            </a:r>
            <a:endParaRPr lang="ja-JP" altLang="en-US" sz="2500">
              <a:solidFill>
                <a:srgbClr val="000000"/>
              </a:solidFill>
              <a:latin typeface="Arial Narrow" panose="020B0606020202030204" pitchFamily="34" charset="0"/>
            </a:endParaRPr>
          </a:p>
        </p:txBody>
      </p:sp>
      <p:sp>
        <p:nvSpPr>
          <p:cNvPr id="25" name="TextBox 13"/>
          <p:cNvSpPr txBox="1">
            <a:spLocks noChangeArrowheads="1"/>
          </p:cNvSpPr>
          <p:nvPr/>
        </p:nvSpPr>
        <p:spPr bwMode="auto">
          <a:xfrm>
            <a:off x="457200" y="1576388"/>
            <a:ext cx="59213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1338" indent="-541338">
              <a:tabLst>
                <a:tab pos="541338" algn="l"/>
              </a:tabLst>
              <a:defRPr kumimoji="1" sz="2400">
                <a:solidFill>
                  <a:schemeClr val="tx1"/>
                </a:solidFill>
                <a:latin typeface="Arial" panose="020B0604020202020204" pitchFamily="34" charset="0"/>
                <a:ea typeface="ＭＳ Ｐゴシック" panose="020B0600070205080204" pitchFamily="50" charset="-128"/>
              </a:defRPr>
            </a:lvl1pPr>
            <a:lvl2pPr marL="37931725" indent="-37474525">
              <a:tabLst>
                <a:tab pos="541338" algn="l"/>
              </a:tabLst>
              <a:defRPr kumimoji="1" sz="2400">
                <a:solidFill>
                  <a:schemeClr val="tx1"/>
                </a:solidFill>
                <a:latin typeface="Arial" panose="020B0604020202020204" pitchFamily="34" charset="0"/>
                <a:ea typeface="ＭＳ Ｐゴシック" panose="020B0600070205080204" pitchFamily="50" charset="-128"/>
              </a:defRPr>
            </a:lvl2pPr>
            <a:lvl3pPr marL="11430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4pPr>
            <a:lvl5pPr marL="2057400" indent="-228600">
              <a:tabLst>
                <a:tab pos="541338" algn="l"/>
              </a:tabLst>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541338" algn="l"/>
              </a:tabLst>
              <a:defRPr kumimoji="1" sz="2400">
                <a:solidFill>
                  <a:schemeClr val="tx1"/>
                </a:solidFill>
                <a:latin typeface="Arial" panose="020B0604020202020204" pitchFamily="34" charset="0"/>
                <a:ea typeface="ＭＳ Ｐゴシック" panose="020B0600070205080204" pitchFamily="50" charset="-128"/>
              </a:defRPr>
            </a:lvl9pPr>
          </a:lstStyle>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1921</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1921</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0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I</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1923</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1931</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1949</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1953</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1964</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1969</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1970</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1980</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1989</a:t>
            </a: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endPar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a:p>
            <a:pPr marL="541338" marR="0" lvl="0" indent="-541338" algn="ctr" defTabSz="914400" eaLnBrk="1" fontAlgn="base" latinLnBrk="0" hangingPunct="1">
              <a:lnSpc>
                <a:spcPts val="1100"/>
              </a:lnSpc>
              <a:spcBef>
                <a:spcPct val="0"/>
              </a:spcBef>
              <a:spcAft>
                <a:spcPct val="0"/>
              </a:spcAft>
              <a:buClrTx/>
              <a:buSzTx/>
              <a:buFontTx/>
              <a:buNone/>
              <a:tabLst>
                <a:tab pos="541338" algn="l"/>
              </a:tabLst>
              <a:defRPr/>
            </a:pPr>
            <a:r>
              <a:rPr kumimoji="1" lang="en-US" altLang="ja-JP"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rPr>
              <a:t>1999</a:t>
            </a:r>
            <a:endParaRPr kumimoji="1" lang="ja-JP" altLang="en-US" sz="13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endParaRPr>
          </a:p>
        </p:txBody>
      </p:sp>
      <p:sp>
        <p:nvSpPr>
          <p:cNvPr id="26" name="二等辺三角形 50"/>
          <p:cNvSpPr>
            <a:spLocks noChangeArrowheads="1"/>
          </p:cNvSpPr>
          <p:nvPr/>
        </p:nvSpPr>
        <p:spPr bwMode="auto">
          <a:xfrm rot="5400000">
            <a:off x="1025525" y="4718050"/>
            <a:ext cx="82550" cy="6985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endParaRPr>
          </a:p>
        </p:txBody>
      </p:sp>
      <p:sp>
        <p:nvSpPr>
          <p:cNvPr id="27" name="正方形/長方形 8"/>
          <p:cNvSpPr>
            <a:spLocks noChangeArrowheads="1"/>
          </p:cNvSpPr>
          <p:nvPr/>
        </p:nvSpPr>
        <p:spPr bwMode="auto">
          <a:xfrm>
            <a:off x="7386638" y="6027738"/>
            <a:ext cx="14827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1999</a:t>
            </a:r>
          </a:p>
          <a:p>
            <a:pPr marL="0" marR="0" lvl="0" indent="0" defTabSz="914400" eaLnBrk="1" fontAlgn="base" latinLnBrk="0" hangingPunct="1">
              <a:lnSpc>
                <a:spcPts val="115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rPr>
              <a:t>Subaru Telescope</a:t>
            </a:r>
          </a:p>
        </p:txBody>
      </p:sp>
      <p:pic>
        <p:nvPicPr>
          <p:cNvPr id="28" name="図 20" descr="subaru.psd"/>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3475" y="5372100"/>
            <a:ext cx="8747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783889"/>
      </p:ext>
    </p:extLst>
  </p:cSld>
  <p:clrMapOvr>
    <a:masterClrMapping/>
  </p:clrMapOvr>
</p:sld>
</file>

<file path=ppt/theme/theme1.xml><?xml version="1.0" encoding="utf-8"?>
<a:theme xmlns:a="http://schemas.openxmlformats.org/drawingml/2006/main" name="E_テンプレート新01">
  <a:themeElements>
    <a:clrScheme name="E_テンプレート新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_テンプレート新0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38" charset="0"/>
            <a:ea typeface="ＭＳ Ｐゴシック" pitchFamily="38" charset="-128"/>
            <a:cs typeface="ＭＳ Ｐゴシック" pitchFamily="38" charset="-128"/>
          </a:defRPr>
        </a:defPPr>
      </a:lstStyle>
    </a:lnDef>
  </a:objectDefaults>
  <a:extraClrSchemeLst>
    <a:extraClrScheme>
      <a:clrScheme name="E_テンプレート新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_テンプレート新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_テンプレート新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_テンプレート新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_テンプレート新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_テンプレート新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_テンプレート新0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_テンプレート新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_テンプレート新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_テンプレート新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_テンプレート新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_テンプレート新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TotalTime>
  <Words>2604</Words>
  <Application>Microsoft Office PowerPoint</Application>
  <PresentationFormat>Pokaz na ekranie (4:3)</PresentationFormat>
  <Paragraphs>541</Paragraphs>
  <Slides>42</Slides>
  <Notes>1</Notes>
  <HiddenSlides>0</HiddenSlides>
  <MMClips>0</MMClips>
  <ScaleCrop>false</ScaleCrop>
  <HeadingPairs>
    <vt:vector size="6" baseType="variant">
      <vt:variant>
        <vt:lpstr>Używane czcionki</vt:lpstr>
      </vt:variant>
      <vt:variant>
        <vt:i4>9</vt:i4>
      </vt:variant>
      <vt:variant>
        <vt:lpstr>Motyw</vt:lpstr>
      </vt:variant>
      <vt:variant>
        <vt:i4>3</vt:i4>
      </vt:variant>
      <vt:variant>
        <vt:lpstr>Tytuły slajdów</vt:lpstr>
      </vt:variant>
      <vt:variant>
        <vt:i4>42</vt:i4>
      </vt:variant>
    </vt:vector>
  </HeadingPairs>
  <TitlesOfParts>
    <vt:vector size="54" baseType="lpstr">
      <vt:lpstr>MS PGothic</vt:lpstr>
      <vt:lpstr>MS PGothic</vt:lpstr>
      <vt:lpstr>A-CID ゴシックMB101 B</vt:lpstr>
      <vt:lpstr>Arial</vt:lpstr>
      <vt:lpstr>Arial Narrow</vt:lpstr>
      <vt:lpstr>Calibri</vt:lpstr>
      <vt:lpstr>Helvetica</vt:lpstr>
      <vt:lpstr>Times New Roman</vt:lpstr>
      <vt:lpstr>Trebuchet MS</vt:lpstr>
      <vt:lpstr>E_テンプレート新01</vt:lpstr>
      <vt:lpstr>2_Office ​​テーマ</vt:lpstr>
      <vt:lpstr>1_Office ​​テーマ</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MITSUBISHI ELECTRIC CORPORATION</dc:creator>
  <cp:lastModifiedBy>Dudek, Kamil</cp:lastModifiedBy>
  <cp:revision>19</cp:revision>
  <dcterms:created xsi:type="dcterms:W3CDTF">2017-03-27T01:17:30Z</dcterms:created>
  <dcterms:modified xsi:type="dcterms:W3CDTF">2018-04-23T09:20:32Z</dcterms:modified>
</cp:coreProperties>
</file>